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0"/>
  </p:notesMasterIdLst>
  <p:handoutMasterIdLst>
    <p:handoutMasterId r:id="rId11"/>
  </p:handoutMasterIdLst>
  <p:sldIdLst>
    <p:sldId id="332" r:id="rId2"/>
    <p:sldId id="291" r:id="rId3"/>
    <p:sldId id="335" r:id="rId4"/>
    <p:sldId id="329" r:id="rId5"/>
    <p:sldId id="331" r:id="rId6"/>
    <p:sldId id="336" r:id="rId7"/>
    <p:sldId id="337" r:id="rId8"/>
    <p:sldId id="338" r:id="rId9"/>
  </p:sldIdLst>
  <p:sldSz cx="9144000" cy="6858000" type="screen4x3"/>
  <p:notesSz cx="6797675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7" autoAdjust="0"/>
    <p:restoredTop sz="94660"/>
  </p:normalViewPr>
  <p:slideViewPr>
    <p:cSldViewPr>
      <p:cViewPr>
        <p:scale>
          <a:sx n="100" d="100"/>
          <a:sy n="100" d="100"/>
        </p:scale>
        <p:origin x="-19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39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770" y="0"/>
            <a:ext cx="2946301" cy="4939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BB13C-9553-4097-BA44-BA897932B119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8693"/>
            <a:ext cx="2946301" cy="4939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770" y="9378693"/>
            <a:ext cx="2946301" cy="4939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7C667-84ED-45CF-9E48-ED604901A0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881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408-D20B-4BE6-BB8D-E127DC0FC4FB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A9590-2C60-438B-B451-81ABAE83B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87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2293AF-28D7-4D10-9D6E-4B9EFAA6D99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7AD3E-F07E-4EC2-88FD-078907E8AAB8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F7B7E0-CB7F-4DCD-8CC8-00A5C375C38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2AC6B-A862-4100-9505-D2F45B681B0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BDC6CE-0C50-4CF0-8CD9-3D4AF831EE9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2A095-D66B-4003-9C6E-4C3DB2753B0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F605EB-9DB8-418A-A44A-30E844AFDE6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A5E3A-D5F1-42F4-8692-83338AEC9A68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E48F9-B83A-4DE8-B109-F66B1FEA19E1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0DB0D-DC52-46E5-B679-072080BE8EB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C89191-4D3B-46C8-B780-A10A5C6CB53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45C83-B298-4848-AE3D-0B262C4ACAD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6CB878-2623-4BA1-A801-9F3C5CF6CAD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A53AC-53A8-476A-B634-098EC45923E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17861-8301-46F6-B5F5-56AD04AED8E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1E890-C3F0-42D1-B645-82E344DDFD7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9060F1-E83C-4591-99CB-3BEC910C85C5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2D2DE-5593-4920-9363-91D657D3CCF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37FB59-F510-40F0-8241-222444A3B15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6E02B-9005-4593-AAFA-372E8B8AB4F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47DE2A-E809-4483-841E-A733C668934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5AC0F-4C04-42E1-9E5C-C9150AEC0FB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392" y="2060848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Fondo europeo di sviluppo regionale 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sz="3300" dirty="0" smtClean="0"/>
              <a:t>Programma Investimenti per la crescita e l’occupazione 2014/20 </a:t>
            </a:r>
            <a:br>
              <a:rPr lang="it-IT" sz="3300" dirty="0" smtClean="0"/>
            </a:br>
            <a:r>
              <a:rPr lang="it-IT" sz="5000" dirty="0" smtClean="0"/>
              <a:t>Stato di attuazione</a:t>
            </a:r>
            <a:endParaRPr lang="it-IT" sz="5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4797152"/>
            <a:ext cx="6400800" cy="432048"/>
          </a:xfrm>
        </p:spPr>
        <p:txBody>
          <a:bodyPr>
            <a:normAutofit/>
          </a:bodyPr>
          <a:lstStyle/>
          <a:p>
            <a:r>
              <a:rPr lang="it-IT" dirty="0"/>
              <a:t>Comitato di </a:t>
            </a:r>
            <a:r>
              <a:rPr lang="it-IT" dirty="0" smtClean="0"/>
              <a:t>sorveglianza - Aosta, 20 maggio 2016</a:t>
            </a:r>
            <a:endParaRPr lang="it-IT" dirty="0"/>
          </a:p>
        </p:txBody>
      </p:sp>
      <p:pic>
        <p:nvPicPr>
          <p:cNvPr id="9" name="Picture 2" descr="C:\Users\lgullone\Desktop\Loghi_FES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12" y="5883759"/>
            <a:ext cx="4320480" cy="86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8706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>
            <a:cxnSpLocks noChangeShapeType="1"/>
          </p:cNvCxnSpPr>
          <p:nvPr/>
        </p:nvCxnSpPr>
        <p:spPr bwMode="auto">
          <a:xfrm>
            <a:off x="684213" y="595313"/>
            <a:ext cx="7772400" cy="0"/>
          </a:xfrm>
          <a:prstGeom prst="line">
            <a:avLst/>
          </a:prstGeom>
          <a:noFill/>
          <a:ln w="38100">
            <a:solidFill>
              <a:srgbClr val="F79646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1" name="Rettangolo 26"/>
          <p:cNvSpPr>
            <a:spLocks noChangeArrowheads="1"/>
          </p:cNvSpPr>
          <p:nvPr/>
        </p:nvSpPr>
        <p:spPr bwMode="auto">
          <a:xfrm>
            <a:off x="829494" y="826145"/>
            <a:ext cx="7160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altLang="it-IT" b="1" dirty="0">
                <a:solidFill>
                  <a:schemeClr val="bg1"/>
                </a:solidFill>
                <a:latin typeface="Calibri" pitchFamily="34" charset="0"/>
              </a:rPr>
              <a:t>LA STRATEGIA DEL PROGRAMMA </a:t>
            </a:r>
            <a:r>
              <a:rPr lang="it-IT" altLang="it-IT" b="1" dirty="0" smtClean="0">
                <a:solidFill>
                  <a:schemeClr val="bg1"/>
                </a:solidFill>
                <a:latin typeface="Calibri" pitchFamily="34" charset="0"/>
              </a:rPr>
              <a:t>OPERATIVO DEL FESR</a:t>
            </a:r>
            <a:endParaRPr lang="it-IT" altLang="it-IT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395536" y="3140968"/>
            <a:ext cx="8328025" cy="2376264"/>
          </a:xfrm>
          <a:prstGeom prst="rect">
            <a:avLst/>
          </a:prstGeom>
          <a:ln w="25400" cap="flat" cmpd="sng" algn="ctr">
            <a:noFill/>
            <a:prstDash val="sysDot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rgbClr val="17375E"/>
              </a:buClr>
              <a:buSzPct val="86000"/>
              <a:buFont typeface="Calibri" pitchFamily="34" charset="0"/>
              <a:buAutoNum type="arabicPeriod"/>
            </a:pPr>
            <a:r>
              <a:rPr lang="it-IT" altLang="it-IT" sz="1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rafforzare la </a:t>
            </a:r>
            <a:r>
              <a:rPr lang="it-IT" altLang="it-IT" sz="140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competitività</a:t>
            </a:r>
            <a:r>
              <a:rPr lang="it-IT" altLang="it-IT" sz="1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lo sviluppo tecnologico e l’innovazione dell’economia valdostana, puntando sulle caratteristiche e sui </a:t>
            </a:r>
            <a:r>
              <a:rPr lang="it-IT" altLang="it-IT" sz="140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punti di forza dell’economia regionale</a:t>
            </a:r>
            <a:r>
              <a:rPr lang="it-IT" altLang="it-IT" sz="1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nella consapevolezza che solo la crescita delle imprese, sia in termini dimensionali sia in termini di capacità competitiva, può creare quelle condizioni in grado di stimolare la propensione all’innovazione e il passaggio verso una </a:t>
            </a:r>
            <a:r>
              <a:rPr lang="it-IT" altLang="it-IT" sz="140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economia della conoscenza</a:t>
            </a:r>
            <a:r>
              <a:rPr lang="it-IT" altLang="it-IT" sz="1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algn="just" eaLnBrk="1" hangingPunct="1">
              <a:spcBef>
                <a:spcPct val="20000"/>
              </a:spcBef>
              <a:buClr>
                <a:srgbClr val="17375E"/>
              </a:buClr>
              <a:buSzPct val="86000"/>
              <a:buFont typeface="Calibri" pitchFamily="34" charset="0"/>
              <a:buAutoNum type="arabicPeriod"/>
            </a:pPr>
            <a:r>
              <a:rPr lang="it-IT" altLang="it-IT" sz="1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promuovere la </a:t>
            </a:r>
            <a:r>
              <a:rPr lang="it-IT" altLang="it-IT" sz="140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sostenibilità e l’efficienza energetica </a:t>
            </a:r>
            <a:r>
              <a:rPr lang="it-IT" altLang="it-IT" sz="1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in tutti i settori dell’economia regionale, con riferimento alla promozione dell’eco-efficienza e della </a:t>
            </a:r>
            <a:r>
              <a:rPr lang="it-IT" altLang="it-IT" sz="140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riduzione dei consumi </a:t>
            </a:r>
            <a:r>
              <a:rPr lang="it-IT" altLang="it-IT" sz="1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energetici negli edifici e strutture pubbliche e all’utilizzo di sistemi di </a:t>
            </a:r>
            <a:r>
              <a:rPr lang="it-IT" altLang="it-IT" sz="140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trasporto a basso impatto ambientale</a:t>
            </a:r>
            <a:r>
              <a:rPr lang="it-IT" altLang="it-IT" sz="1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 </a:t>
            </a:r>
          </a:p>
          <a:p>
            <a:pPr algn="just" eaLnBrk="1" hangingPunct="1">
              <a:spcBef>
                <a:spcPct val="20000"/>
              </a:spcBef>
              <a:buClr>
                <a:srgbClr val="17375E"/>
              </a:buClr>
              <a:buSzPct val="86000"/>
              <a:buFont typeface="Calibri" pitchFamily="34" charset="0"/>
              <a:buAutoNum type="arabicPeriod"/>
            </a:pPr>
            <a:r>
              <a:rPr lang="it-IT" altLang="it-IT" sz="140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valorizzazione e tutela delle risorse naturali e culturali </a:t>
            </a:r>
            <a:r>
              <a:rPr lang="it-IT" altLang="it-IT" sz="1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della Valle d’Aosta intesi quali </a:t>
            </a:r>
            <a:r>
              <a:rPr lang="it-IT" altLang="it-IT" sz="1400" u="sng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asset</a:t>
            </a:r>
            <a:r>
              <a:rPr lang="it-IT" altLang="it-IT" sz="140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strategici </a:t>
            </a:r>
            <a:r>
              <a:rPr lang="it-IT" altLang="it-IT" sz="1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per rendere più competitivo il sistema produttivo e per garantire una crescita sostenibile dell’economia regionale</a:t>
            </a:r>
            <a:r>
              <a:rPr lang="it-IT" altLang="it-IT" sz="14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marL="266700" indent="-266700" algn="just" eaLnBrk="1" hangingPunct="1">
              <a:spcBef>
                <a:spcPct val="20000"/>
              </a:spcBef>
              <a:buClr>
                <a:srgbClr val="376092"/>
              </a:buClr>
              <a:buSzPct val="70000"/>
              <a:buFont typeface="Wingdings 2" pitchFamily="18" charset="2"/>
              <a:buChar char=""/>
            </a:pPr>
            <a:r>
              <a:rPr lang="it-IT" altLang="it-IT" sz="17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Strategia regionale di specializzazione </a:t>
            </a:r>
            <a:r>
              <a:rPr lang="it-IT" altLang="it-IT" sz="17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intelligente (</a:t>
            </a:r>
            <a:r>
              <a:rPr lang="it-IT" altLang="it-IT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RIS3</a:t>
            </a:r>
            <a:r>
              <a:rPr lang="it-IT" altLang="it-IT" sz="17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)</a:t>
            </a:r>
            <a:endParaRPr lang="it-IT" altLang="it-IT" sz="17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266700" indent="-266700" algn="just" eaLnBrk="1" hangingPunct="1">
              <a:spcBef>
                <a:spcPct val="20000"/>
              </a:spcBef>
              <a:buClr>
                <a:srgbClr val="376092"/>
              </a:buClr>
              <a:buSzPct val="70000"/>
              <a:buFont typeface="Wingdings 2" pitchFamily="18" charset="2"/>
              <a:buChar char=""/>
            </a:pPr>
            <a:r>
              <a:rPr lang="it-IT" altLang="it-IT" sz="17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Strategia </a:t>
            </a:r>
            <a:r>
              <a:rPr lang="it-IT" altLang="it-IT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Aree interne</a:t>
            </a:r>
            <a:endParaRPr lang="it-IT" altLang="it-IT" sz="17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360388" y="1700808"/>
            <a:ext cx="8477250" cy="1155107"/>
          </a:xfrm>
          <a:prstGeom prst="rect">
            <a:avLst/>
          </a:prstGeom>
          <a:noFill/>
          <a:ln w="25400" cap="flat" cmpd="sng" algn="ctr">
            <a:noFill/>
            <a:prstDash val="sysDot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66700" indent="-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rgbClr val="376092"/>
              </a:buClr>
              <a:buSzPct val="70000"/>
              <a:buFont typeface="Wingdings 2" pitchFamily="18" charset="2"/>
              <a:buChar char=""/>
            </a:pPr>
            <a:r>
              <a:rPr lang="it-IT" altLang="it-IT" sz="17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Si </a:t>
            </a:r>
            <a:r>
              <a:rPr lang="it-IT" altLang="it-IT" sz="17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pone in linea con gli obiettivi di </a:t>
            </a:r>
            <a:r>
              <a:rPr lang="it-IT" altLang="it-IT" sz="17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Europa 2020</a:t>
            </a:r>
            <a:r>
              <a:rPr lang="it-IT" altLang="it-IT" sz="17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, delle Raccomandazione della CE all’Italia 2013 e del </a:t>
            </a:r>
            <a:r>
              <a:rPr lang="it-IT" altLang="it-IT" sz="17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Position </a:t>
            </a:r>
            <a:r>
              <a:rPr lang="it-IT" altLang="it-IT" sz="1700" b="1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Paper</a:t>
            </a:r>
            <a:r>
              <a:rPr lang="it-IT" altLang="it-IT" sz="17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it-IT" altLang="it-IT" sz="17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dei Servizi per la Commissione </a:t>
            </a:r>
            <a:r>
              <a:rPr lang="it-IT" altLang="it-IT" sz="17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e </a:t>
            </a:r>
            <a:r>
              <a:rPr lang="it-IT" altLang="it-IT" sz="17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tiene conto dell’</a:t>
            </a:r>
            <a:r>
              <a:rPr lang="it-IT" altLang="ja-JP" sz="17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Accordo di </a:t>
            </a:r>
            <a:r>
              <a:rPr lang="it-IT" altLang="ja-JP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Partenariato</a:t>
            </a:r>
            <a:endParaRPr lang="it-IT" altLang="ja-JP" sz="17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376092"/>
              </a:buClr>
              <a:buSzPct val="70000"/>
              <a:buFont typeface="Wingdings 2" pitchFamily="18" charset="2"/>
              <a:buChar char=""/>
            </a:pPr>
            <a:r>
              <a:rPr lang="it-IT" altLang="it-IT" sz="17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Si </a:t>
            </a:r>
            <a:r>
              <a:rPr lang="it-IT" altLang="it-IT" sz="17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basa sulle linee strategiche del </a:t>
            </a:r>
            <a:r>
              <a:rPr lang="it-IT" altLang="it-IT" sz="17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Quadro Strategico Regionale </a:t>
            </a:r>
            <a:r>
              <a:rPr lang="it-IT" altLang="it-IT" sz="17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e punta ad affrontare le</a:t>
            </a:r>
            <a:r>
              <a:rPr lang="it-IT" altLang="it-IT" sz="17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tre sfide regionali:</a:t>
            </a:r>
          </a:p>
        </p:txBody>
      </p:sp>
      <p:pic>
        <p:nvPicPr>
          <p:cNvPr id="10" name="Picture 2" descr="C:\Users\lgullone\Desktop\Loghi_FES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9022"/>
            <a:ext cx="2664296" cy="53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9198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040560"/>
          </a:xfrm>
        </p:spPr>
        <p:txBody>
          <a:bodyPr>
            <a:normAutofit fontScale="77500" lnSpcReduction="20000"/>
          </a:bodyPr>
          <a:lstStyle/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Trasformato in metodo di lavoro l’obiettivo del QSR </a:t>
            </a:r>
            <a:r>
              <a:rPr lang="it-IT" b="1" i="1" dirty="0" smtClean="0">
                <a:solidFill>
                  <a:schemeClr val="accent3">
                    <a:lumMod val="50000"/>
                  </a:schemeClr>
                </a:solidFill>
              </a:rPr>
              <a:t>‘Fare rete: rete di attori e di settori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’: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Attivazione di tavoli di progettazione che hanno integrato competenze di più Strutture, talvolta appartenenti a diversi Dipartimenti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Istituzione di Comitati di Pilotaggio e di Comitati di Pilotaggio allargati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Strategia regionale di specializzazione intelligente (RIS3)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it-IT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Cura della fase di progettazione: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Definizione di modelli per facilitare i programmatori nella definizione progettuale (contesto, obiettivi, attività, costi)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Approfondimento dei contributi dei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progetti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agli Orientamenti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della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Politica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regionale di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sviluppo:</a:t>
            </a:r>
          </a:p>
          <a:p>
            <a:pPr lvl="3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</a:rPr>
              <a:t>Dimensione collettiva</a:t>
            </a:r>
          </a:p>
          <a:p>
            <a:pPr lvl="3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</a:rPr>
              <a:t>Sostenibilità </a:t>
            </a:r>
            <a:r>
              <a:rPr lang="it-IT" b="1" dirty="0" smtClean="0">
                <a:solidFill>
                  <a:schemeClr val="tx1"/>
                </a:solidFill>
              </a:rPr>
              <a:t>organizzativa, finanziaria, degli effetti</a:t>
            </a:r>
          </a:p>
          <a:p>
            <a:pPr lvl="3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</a:rPr>
              <a:t>Approccio partecipativo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sz="2100" dirty="0">
                <a:solidFill>
                  <a:schemeClr val="accent3">
                    <a:lumMod val="50000"/>
                  </a:schemeClr>
                </a:solidFill>
              </a:rPr>
              <a:t>Contributo valutativo del Nucleo regionale di valutazione dei programmi a finalità strutturale (NUVAL</a:t>
            </a:r>
            <a:r>
              <a:rPr lang="it-IT" sz="21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it-IT" sz="2100" dirty="0">
              <a:solidFill>
                <a:schemeClr val="accent3">
                  <a:lumMod val="50000"/>
                </a:schemeClr>
              </a:solidFill>
            </a:endParaRPr>
          </a:p>
          <a:p>
            <a:pPr marL="542925" indent="-276225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sz="2200" b="1" dirty="0" smtClean="0">
                <a:solidFill>
                  <a:schemeClr val="accent3">
                    <a:lumMod val="50000"/>
                  </a:schemeClr>
                </a:solidFill>
              </a:rPr>
              <a:t>Complessità gestite:</a:t>
            </a:r>
            <a:endParaRPr lang="it-IT" sz="22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sz="2100" dirty="0" smtClean="0">
                <a:solidFill>
                  <a:schemeClr val="accent3">
                    <a:lumMod val="50000"/>
                  </a:schemeClr>
                </a:solidFill>
              </a:rPr>
              <a:t>Avanzamento </a:t>
            </a:r>
            <a:r>
              <a:rPr lang="it-IT" sz="2100" dirty="0">
                <a:solidFill>
                  <a:schemeClr val="accent3">
                    <a:lumMod val="50000"/>
                  </a:schemeClr>
                </a:solidFill>
              </a:rPr>
              <a:t>spesa e attenzione alla qualità… variabile </a:t>
            </a:r>
            <a:r>
              <a:rPr lang="it-IT" sz="2100" b="1" dirty="0" smtClean="0">
                <a:solidFill>
                  <a:schemeClr val="accent3">
                    <a:lumMod val="50000"/>
                  </a:schemeClr>
                </a:solidFill>
              </a:rPr>
              <a:t>tempo</a:t>
            </a:r>
            <a:endParaRPr lang="it-IT" sz="21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sz="2100" dirty="0" smtClean="0">
                <a:solidFill>
                  <a:schemeClr val="accent3">
                    <a:lumMod val="50000"/>
                  </a:schemeClr>
                </a:solidFill>
              </a:rPr>
              <a:t>Gestione </a:t>
            </a:r>
            <a:r>
              <a:rPr lang="it-IT" sz="2100" dirty="0">
                <a:solidFill>
                  <a:schemeClr val="accent3">
                    <a:lumMod val="50000"/>
                  </a:schemeClr>
                </a:solidFill>
              </a:rPr>
              <a:t>di una progettazione allargata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it-IT" sz="2100" dirty="0" smtClean="0">
                <a:solidFill>
                  <a:schemeClr val="accent3">
                    <a:lumMod val="50000"/>
                  </a:schemeClr>
                </a:solidFill>
              </a:rPr>
              <a:t>Attenzione ai risultati</a:t>
            </a:r>
            <a:r>
              <a:rPr lang="it-IT" sz="2100" dirty="0">
                <a:solidFill>
                  <a:schemeClr val="accent3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it-IT" sz="3000" dirty="0" smtClean="0"/>
              <a:t>Dalla Programmazione alla Progettazione</a:t>
            </a:r>
            <a:endParaRPr lang="it-IT" sz="3000" dirty="0"/>
          </a:p>
        </p:txBody>
      </p:sp>
      <p:pic>
        <p:nvPicPr>
          <p:cNvPr id="14" name="Picture 2" descr="C:\Users\lgullone\Desktop\Loghi_FES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55703"/>
            <a:ext cx="4320480" cy="86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0787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85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015556"/>
              </p:ext>
            </p:extLst>
          </p:nvPr>
        </p:nvGraphicFramePr>
        <p:xfrm>
          <a:off x="395288" y="1125539"/>
          <a:ext cx="8497191" cy="5308408"/>
        </p:xfrm>
        <a:graphic>
          <a:graphicData uri="http://schemas.openxmlformats.org/drawingml/2006/table">
            <a:tbl>
              <a:tblPr/>
              <a:tblGrid>
                <a:gridCol w="4227738"/>
                <a:gridCol w="1628705"/>
                <a:gridCol w="1320374"/>
                <a:gridCol w="1320374"/>
              </a:tblGrid>
              <a:tr h="9736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Asse</a:t>
                      </a: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Risorse finanziarie complessive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Risorse allocate (20/05/2016)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% di risorse allocate sul totale dell’asse</a:t>
                      </a: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</a:tr>
              <a:tr h="6656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Rafforzare la ricerca, lo sviluppo tecnologico e l'innovazione</a:t>
                      </a: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€ 13.500.000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€ 3.500.000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26%</a:t>
                      </a: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</a:tr>
              <a:tr h="6656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 Migliorare l'accesso alle TIC, nonché l'impiego e la qualità delle medesime </a:t>
                      </a: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€ 14.550.950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€ 13.190.000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91%</a:t>
                      </a: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</a:tr>
              <a:tr h="5181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3. Accrescere la competitività delle PMI</a:t>
                      </a: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€ 7.200.000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€ 2.283.600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32%</a:t>
                      </a: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</a:tr>
              <a:tr h="8887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4. Sostenere la transizione verso un'economia a bassa emissione di carbonio in tutti i settori</a:t>
                      </a: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€ 14.252.000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€ 3.000.000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21%</a:t>
                      </a: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</a:tr>
              <a:tr h="8887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5. Preservare e tutelare l'ambiente e promuovere l'uso efficiente delle risorse</a:t>
                      </a: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€ 12.288.000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€ 11.660.000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95%</a:t>
                      </a: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</a:tr>
              <a:tr h="4007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6. Assistenza tecnica </a:t>
                      </a: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€ 2.560.000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€ 287.500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11% </a:t>
                      </a: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</a:tr>
              <a:tr h="307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TOTALE </a:t>
                      </a: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€ 64.350.950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€ </a:t>
                      </a: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33.921.100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52,7%</a:t>
                      </a:r>
                    </a:p>
                  </a:txBody>
                  <a:tcPr marL="44442" marR="4444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2DA"/>
                    </a:solidFill>
                  </a:tcPr>
                </a:tc>
              </a:tr>
            </a:tbl>
          </a:graphicData>
        </a:graphic>
      </p:graphicFrame>
      <p:cxnSp>
        <p:nvCxnSpPr>
          <p:cNvPr id="8" name="Connettore 1 7"/>
          <p:cNvCxnSpPr>
            <a:cxnSpLocks noChangeShapeType="1"/>
          </p:cNvCxnSpPr>
          <p:nvPr/>
        </p:nvCxnSpPr>
        <p:spPr bwMode="auto">
          <a:xfrm>
            <a:off x="750888" y="981075"/>
            <a:ext cx="7772400" cy="0"/>
          </a:xfrm>
          <a:prstGeom prst="line">
            <a:avLst/>
          </a:prstGeom>
          <a:noFill/>
          <a:ln w="38100">
            <a:solidFill>
              <a:srgbClr val="F79646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217" name="Rettangolo 8"/>
          <p:cNvSpPr>
            <a:spLocks noChangeArrowheads="1"/>
          </p:cNvSpPr>
          <p:nvPr/>
        </p:nvSpPr>
        <p:spPr bwMode="auto">
          <a:xfrm>
            <a:off x="1122358" y="403363"/>
            <a:ext cx="68358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altLang="it-IT" b="1" dirty="0">
                <a:solidFill>
                  <a:schemeClr val="bg1"/>
                </a:solidFill>
                <a:latin typeface="Calibri" pitchFamily="34" charset="0"/>
              </a:rPr>
              <a:t>DOTAZIONE FINANZIARIA </a:t>
            </a:r>
            <a:r>
              <a:rPr lang="it-IT" altLang="it-IT" b="1" dirty="0" smtClean="0">
                <a:solidFill>
                  <a:schemeClr val="bg1"/>
                </a:solidFill>
                <a:latin typeface="Calibri" pitchFamily="34" charset="0"/>
              </a:rPr>
              <a:t>E PRENOTAZIONI DI SPESA</a:t>
            </a:r>
            <a:endParaRPr lang="it-IT" altLang="it-IT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2" descr="C:\Users\lgullone\Desktop\Loghi_FES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33944"/>
            <a:ext cx="1944216" cy="39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7077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>
            <a:cxnSpLocks noChangeShapeType="1"/>
          </p:cNvCxnSpPr>
          <p:nvPr/>
        </p:nvCxnSpPr>
        <p:spPr bwMode="auto">
          <a:xfrm>
            <a:off x="684213" y="595313"/>
            <a:ext cx="7772400" cy="0"/>
          </a:xfrm>
          <a:prstGeom prst="line">
            <a:avLst/>
          </a:prstGeom>
          <a:noFill/>
          <a:ln w="38100">
            <a:solidFill>
              <a:srgbClr val="F79646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1" name="Rettangolo 26"/>
          <p:cNvSpPr>
            <a:spLocks noChangeArrowheads="1"/>
          </p:cNvSpPr>
          <p:nvPr/>
        </p:nvSpPr>
        <p:spPr bwMode="auto">
          <a:xfrm>
            <a:off x="2152086" y="836712"/>
            <a:ext cx="397647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altLang="it-IT" sz="3000" b="1" dirty="0" smtClean="0">
                <a:solidFill>
                  <a:schemeClr val="bg1"/>
                </a:solidFill>
                <a:latin typeface="Calibri" pitchFamily="34" charset="0"/>
              </a:rPr>
              <a:t>Attività a breve termine</a:t>
            </a:r>
            <a:endParaRPr lang="it-IT" altLang="it-IT" sz="3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331788" y="2060849"/>
            <a:ext cx="8477250" cy="3528391"/>
          </a:xfrm>
          <a:prstGeom prst="rect">
            <a:avLst/>
          </a:prstGeom>
          <a:noFill/>
          <a:ln w="25400" cap="flat" cmpd="sng" algn="ctr">
            <a:noFill/>
            <a:prstDash val="sysDot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66700" indent="-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rgbClr val="376092"/>
              </a:buClr>
              <a:buSzPct val="70000"/>
              <a:buFont typeface="Wingdings 2" pitchFamily="18" charset="2"/>
              <a:buChar char=""/>
            </a:pPr>
            <a:endParaRPr lang="it-IT" altLang="it-IT" sz="17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376092"/>
              </a:buClr>
              <a:buSzPct val="70000"/>
              <a:buFont typeface="Wingdings 2" pitchFamily="18" charset="2"/>
              <a:buChar char=""/>
            </a:pPr>
            <a:r>
              <a:rPr lang="it-IT" altLang="it-IT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Sistema di Gestione e Controllo</a:t>
            </a:r>
            <a:r>
              <a:rPr lang="it-IT" altLang="it-IT" sz="17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: </a:t>
            </a:r>
          </a:p>
          <a:p>
            <a:pPr marL="3409950" lvl="1" indent="-266700" algn="just" eaLnBrk="1" hangingPunct="1">
              <a:spcBef>
                <a:spcPct val="20000"/>
              </a:spcBef>
              <a:buClr>
                <a:srgbClr val="376092"/>
              </a:buClr>
              <a:buSzPct val="70000"/>
              <a:buFont typeface="Wingdings 2" pitchFamily="18" charset="2"/>
              <a:buChar char=""/>
            </a:pPr>
            <a:r>
              <a:rPr lang="it-IT" altLang="it-IT" sz="17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Ultimazione e approvazione SIGECO</a:t>
            </a:r>
            <a:endParaRPr lang="it-IT" altLang="it-IT" sz="17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3409950" lvl="1" indent="-266700" algn="just" eaLnBrk="1" hangingPunct="1">
              <a:spcBef>
                <a:spcPct val="20000"/>
              </a:spcBef>
              <a:buClr>
                <a:srgbClr val="376092"/>
              </a:buClr>
              <a:buSzPct val="70000"/>
              <a:buFont typeface="Wingdings 2" pitchFamily="18" charset="2"/>
              <a:buChar char=""/>
            </a:pPr>
            <a:r>
              <a:rPr lang="it-IT" altLang="it-IT" sz="17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Formalizzazione dell’avvio del processo di designazione </a:t>
            </a:r>
          </a:p>
          <a:p>
            <a:pPr marL="3143250" lvl="1" indent="0" algn="just" eaLnBrk="1" hangingPunct="1">
              <a:spcBef>
                <a:spcPct val="20000"/>
              </a:spcBef>
              <a:buClr>
                <a:srgbClr val="376092"/>
              </a:buClr>
              <a:buSzPct val="70000"/>
            </a:pPr>
            <a:endParaRPr lang="it-IT" altLang="it-IT" sz="17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376092"/>
              </a:buClr>
              <a:buSzPct val="70000"/>
              <a:buFont typeface="Wingdings 2" pitchFamily="18" charset="2"/>
              <a:buChar char=""/>
            </a:pPr>
            <a:r>
              <a:rPr lang="it-IT" altLang="it-IT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Sistema informativo</a:t>
            </a:r>
            <a:r>
              <a:rPr lang="it-IT" altLang="it-IT" sz="17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: completamento SISPREG2014</a:t>
            </a:r>
          </a:p>
          <a:p>
            <a:pPr algn="just" eaLnBrk="1" hangingPunct="1">
              <a:spcBef>
                <a:spcPct val="20000"/>
              </a:spcBef>
              <a:buClr>
                <a:srgbClr val="376092"/>
              </a:buClr>
              <a:buSzPct val="70000"/>
              <a:buFont typeface="Wingdings 2" pitchFamily="18" charset="2"/>
              <a:buChar char=""/>
            </a:pPr>
            <a:r>
              <a:rPr lang="it-IT" altLang="it-IT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Progetti</a:t>
            </a:r>
            <a:r>
              <a:rPr lang="it-IT" altLang="it-IT" sz="17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:  completamento progettazione  e allocazione risorse</a:t>
            </a:r>
          </a:p>
          <a:p>
            <a:pPr algn="just" eaLnBrk="1" hangingPunct="1">
              <a:spcBef>
                <a:spcPct val="20000"/>
              </a:spcBef>
              <a:buClr>
                <a:srgbClr val="376092"/>
              </a:buClr>
              <a:buSzPct val="70000"/>
              <a:buFont typeface="Wingdings 2" pitchFamily="18" charset="2"/>
              <a:buChar char=""/>
            </a:pPr>
            <a:r>
              <a:rPr lang="it-IT" altLang="it-IT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Valutazione</a:t>
            </a:r>
            <a:r>
              <a:rPr lang="it-IT" altLang="it-IT" sz="17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: avvio implementazione Piano unitario di valutazione (approvato l’11/2/2016);</a:t>
            </a:r>
          </a:p>
          <a:p>
            <a:pPr algn="just" eaLnBrk="1" hangingPunct="1">
              <a:spcBef>
                <a:spcPct val="20000"/>
              </a:spcBef>
              <a:buClr>
                <a:srgbClr val="376092"/>
              </a:buClr>
              <a:buSzPct val="70000"/>
              <a:buFont typeface="Wingdings 2" pitchFamily="18" charset="2"/>
              <a:buChar char=""/>
            </a:pPr>
            <a:r>
              <a:rPr lang="it-IT" altLang="it-IT" sz="17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Avvio collaborazione con Arpa </a:t>
            </a:r>
            <a:r>
              <a:rPr lang="it-IT" altLang="it-IT" sz="17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per supporto Autorità ambientale in attività di monitoraggio e valutazione </a:t>
            </a:r>
          </a:p>
          <a:p>
            <a:pPr marL="0" indent="0" algn="just" eaLnBrk="1" hangingPunct="1">
              <a:spcBef>
                <a:spcPct val="20000"/>
              </a:spcBef>
              <a:buClr>
                <a:srgbClr val="376092"/>
              </a:buClr>
              <a:buSzPct val="70000"/>
            </a:pPr>
            <a:endParaRPr lang="it-IT" altLang="it-IT" sz="17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376092"/>
              </a:buClr>
              <a:buSzPct val="70000"/>
              <a:buFont typeface="Wingdings 2" pitchFamily="18" charset="2"/>
              <a:buChar char=""/>
            </a:pPr>
            <a:endParaRPr lang="it-IT" altLang="it-IT" sz="17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376092"/>
              </a:buClr>
              <a:buSzPct val="70000"/>
              <a:buFont typeface="Wingdings 2" pitchFamily="18" charset="2"/>
              <a:buChar char=""/>
            </a:pPr>
            <a:endParaRPr lang="it-IT" altLang="it-IT" sz="17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0" name="Picture 2" descr="C:\Users\lgullone\Desktop\Loghi_FES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55703"/>
            <a:ext cx="4320480" cy="86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6495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3528392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solidFill>
                  <a:schemeClr val="accent4"/>
                </a:solidFill>
              </a:rPr>
              <a:t>ASSE </a:t>
            </a:r>
            <a:r>
              <a:rPr lang="it-IT" dirty="0" smtClean="0">
                <a:solidFill>
                  <a:schemeClr val="accent4"/>
                </a:solidFill>
              </a:rPr>
              <a:t>1 (OT1) - </a:t>
            </a:r>
            <a:r>
              <a:rPr lang="it-IT" dirty="0">
                <a:solidFill>
                  <a:schemeClr val="accent4"/>
                </a:solidFill>
              </a:rPr>
              <a:t>Rafforzare la ricerca, lo sviluppo tecnologico e </a:t>
            </a:r>
            <a:r>
              <a:rPr lang="it-IT" dirty="0" smtClean="0">
                <a:solidFill>
                  <a:schemeClr val="accent4"/>
                </a:solidFill>
              </a:rPr>
              <a:t>l’innovazione (Ing. T. </a:t>
            </a:r>
            <a:r>
              <a:rPr lang="it-IT" cap="small" dirty="0" err="1" smtClean="0">
                <a:solidFill>
                  <a:schemeClr val="accent4"/>
                </a:solidFill>
              </a:rPr>
              <a:t>Cappellari</a:t>
            </a:r>
            <a:r>
              <a:rPr lang="it-IT" dirty="0" smtClean="0">
                <a:solidFill>
                  <a:schemeClr val="accent4"/>
                </a:solidFill>
              </a:rPr>
              <a:t>)</a:t>
            </a:r>
          </a:p>
          <a:p>
            <a:r>
              <a:rPr lang="it-IT" dirty="0"/>
              <a:t>ASSE </a:t>
            </a:r>
            <a:r>
              <a:rPr lang="it-IT" dirty="0" smtClean="0"/>
              <a:t>2 </a:t>
            </a:r>
            <a:r>
              <a:rPr lang="it-IT" dirty="0"/>
              <a:t>(</a:t>
            </a:r>
            <a:r>
              <a:rPr lang="it-IT" dirty="0" smtClean="0"/>
              <a:t>OT2) </a:t>
            </a:r>
            <a:r>
              <a:rPr lang="it-IT" dirty="0"/>
              <a:t>- Migliorare l'accesso alle TIC, nonché l'impiego e la qualità delle </a:t>
            </a:r>
            <a:r>
              <a:rPr lang="it-IT" dirty="0" smtClean="0"/>
              <a:t>medesime (dr G. </a:t>
            </a:r>
            <a:r>
              <a:rPr lang="it-IT" cap="small" dirty="0" err="1" smtClean="0"/>
              <a:t>Consol</a:t>
            </a:r>
            <a:r>
              <a:rPr lang="it-IT" dirty="0" smtClean="0"/>
              <a:t>)</a:t>
            </a:r>
          </a:p>
          <a:p>
            <a:r>
              <a:rPr lang="it-IT" dirty="0">
                <a:solidFill>
                  <a:schemeClr val="accent4"/>
                </a:solidFill>
              </a:rPr>
              <a:t>ASSE </a:t>
            </a:r>
            <a:r>
              <a:rPr lang="it-IT" dirty="0" smtClean="0">
                <a:solidFill>
                  <a:schemeClr val="accent4"/>
                </a:solidFill>
              </a:rPr>
              <a:t>3 </a:t>
            </a:r>
            <a:r>
              <a:rPr lang="it-IT" dirty="0">
                <a:solidFill>
                  <a:schemeClr val="accent4"/>
                </a:solidFill>
              </a:rPr>
              <a:t>(</a:t>
            </a:r>
            <a:r>
              <a:rPr lang="it-IT" dirty="0" smtClean="0">
                <a:solidFill>
                  <a:schemeClr val="accent4"/>
                </a:solidFill>
              </a:rPr>
              <a:t>OT3) </a:t>
            </a:r>
            <a:r>
              <a:rPr lang="it-IT" dirty="0">
                <a:solidFill>
                  <a:schemeClr val="accent4"/>
                </a:solidFill>
              </a:rPr>
              <a:t>- Accrescere la competitività delle </a:t>
            </a:r>
            <a:r>
              <a:rPr lang="it-IT" dirty="0" smtClean="0">
                <a:solidFill>
                  <a:schemeClr val="accent4"/>
                </a:solidFill>
              </a:rPr>
              <a:t>PMI (</a:t>
            </a:r>
            <a:r>
              <a:rPr lang="it-IT" dirty="0">
                <a:solidFill>
                  <a:schemeClr val="accent4"/>
                </a:solidFill>
              </a:rPr>
              <a:t>Ing</a:t>
            </a:r>
            <a:r>
              <a:rPr lang="it-IT" dirty="0" smtClean="0">
                <a:solidFill>
                  <a:schemeClr val="accent4"/>
                </a:solidFill>
              </a:rPr>
              <a:t>. </a:t>
            </a:r>
            <a:r>
              <a:rPr lang="it-IT" dirty="0">
                <a:solidFill>
                  <a:schemeClr val="accent4"/>
                </a:solidFill>
              </a:rPr>
              <a:t>T. </a:t>
            </a:r>
            <a:r>
              <a:rPr lang="it-IT" cap="small" dirty="0" err="1">
                <a:solidFill>
                  <a:schemeClr val="accent4"/>
                </a:solidFill>
              </a:rPr>
              <a:t>Cappellari</a:t>
            </a:r>
            <a:r>
              <a:rPr lang="it-IT" dirty="0" smtClean="0">
                <a:solidFill>
                  <a:schemeClr val="accent4"/>
                </a:solidFill>
              </a:rPr>
              <a:t>)</a:t>
            </a:r>
          </a:p>
          <a:p>
            <a:r>
              <a:rPr lang="it-IT" dirty="0">
                <a:solidFill>
                  <a:schemeClr val="accent4"/>
                </a:solidFill>
              </a:rPr>
              <a:t>ASSE </a:t>
            </a:r>
            <a:r>
              <a:rPr lang="it-IT" dirty="0" smtClean="0">
                <a:solidFill>
                  <a:schemeClr val="accent4"/>
                </a:solidFill>
              </a:rPr>
              <a:t>4 </a:t>
            </a:r>
            <a:r>
              <a:rPr lang="it-IT" dirty="0">
                <a:solidFill>
                  <a:schemeClr val="accent4"/>
                </a:solidFill>
              </a:rPr>
              <a:t>(</a:t>
            </a:r>
            <a:r>
              <a:rPr lang="it-IT" dirty="0" smtClean="0">
                <a:solidFill>
                  <a:schemeClr val="accent4"/>
                </a:solidFill>
              </a:rPr>
              <a:t>OT4) </a:t>
            </a:r>
            <a:r>
              <a:rPr lang="it-IT" dirty="0">
                <a:solidFill>
                  <a:schemeClr val="accent4"/>
                </a:solidFill>
              </a:rPr>
              <a:t>- Sostenere la transizione verso un'economia a bassa emissione di carbonio in tutti i settori </a:t>
            </a:r>
            <a:r>
              <a:rPr lang="it-IT" dirty="0" smtClean="0">
                <a:solidFill>
                  <a:schemeClr val="accent4"/>
                </a:solidFill>
              </a:rPr>
              <a:t>(</a:t>
            </a:r>
            <a:r>
              <a:rPr lang="it-IT" dirty="0">
                <a:solidFill>
                  <a:schemeClr val="accent4"/>
                </a:solidFill>
              </a:rPr>
              <a:t>Ing</a:t>
            </a:r>
            <a:r>
              <a:rPr lang="it-IT" dirty="0" smtClean="0">
                <a:solidFill>
                  <a:schemeClr val="accent4"/>
                </a:solidFill>
              </a:rPr>
              <a:t>. </a:t>
            </a:r>
            <a:r>
              <a:rPr lang="it-IT" dirty="0">
                <a:solidFill>
                  <a:schemeClr val="accent4"/>
                </a:solidFill>
              </a:rPr>
              <a:t>T. </a:t>
            </a:r>
            <a:r>
              <a:rPr lang="it-IT" cap="small" dirty="0" err="1">
                <a:solidFill>
                  <a:schemeClr val="accent4"/>
                </a:solidFill>
              </a:rPr>
              <a:t>Cappellari</a:t>
            </a:r>
            <a:r>
              <a:rPr lang="it-IT" dirty="0" smtClean="0">
                <a:solidFill>
                  <a:schemeClr val="accent4"/>
                </a:solidFill>
              </a:rPr>
              <a:t>)</a:t>
            </a:r>
          </a:p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ASSE 5 (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OT6) </a:t>
            </a: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– Preservare e tutelare l’ambiente e promuovere l’uso efficiente delle 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risorse (dr.ssa S. </a:t>
            </a:r>
            <a:r>
              <a:rPr lang="it-IT" cap="small" dirty="0" smtClean="0">
                <a:solidFill>
                  <a:schemeClr val="accent3">
                    <a:lumMod val="75000"/>
                  </a:schemeClr>
                </a:solidFill>
              </a:rPr>
              <a:t>Riccardi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it-IT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ASSE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- Assistenza tecnica</a:t>
            </a:r>
          </a:p>
          <a:p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POR FESR 2014/20</a:t>
            </a:r>
            <a:endParaRPr lang="it-IT" dirty="0"/>
          </a:p>
        </p:txBody>
      </p:sp>
      <p:pic>
        <p:nvPicPr>
          <p:cNvPr id="14" name="Picture 2" descr="C:\Users\lgullone\Desktop\Loghi_FES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55703"/>
            <a:ext cx="4320480" cy="86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3513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352839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Attività avviate:</a:t>
            </a:r>
          </a:p>
          <a:p>
            <a:pPr lvl="1"/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Incarico di supporto per l’elaborazione del SIGECO</a:t>
            </a:r>
          </a:p>
          <a:p>
            <a:pPr lvl="1"/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Commissione di valutazione Bando unità di ricerca</a:t>
            </a:r>
          </a:p>
          <a:p>
            <a:pPr lvl="1"/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Supporto all’implementazione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, al monitoraggio e alla comunicazione della Strategia di specializzazione intelligente</a:t>
            </a:r>
            <a:endParaRPr lang="it-IT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Spese per l’organizzazione Comitati di sorveglianza</a:t>
            </a:r>
          </a:p>
          <a:p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Asse Assistenza tecnica</a:t>
            </a:r>
            <a:endParaRPr lang="it-IT" dirty="0"/>
          </a:p>
        </p:txBody>
      </p:sp>
      <p:pic>
        <p:nvPicPr>
          <p:cNvPr id="14" name="Picture 2" descr="C:\Users\lgullone\Desktop\Loghi_FES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55703"/>
            <a:ext cx="4320480" cy="86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4468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392" y="2924944"/>
            <a:ext cx="7772400" cy="916012"/>
          </a:xfrm>
        </p:spPr>
        <p:txBody>
          <a:bodyPr>
            <a:normAutofit/>
          </a:bodyPr>
          <a:lstStyle/>
          <a:p>
            <a:r>
              <a:rPr lang="it-IT" dirty="0" smtClean="0"/>
              <a:t>Grazie! </a:t>
            </a:r>
            <a:endParaRPr lang="it-IT" dirty="0"/>
          </a:p>
        </p:txBody>
      </p:sp>
      <p:pic>
        <p:nvPicPr>
          <p:cNvPr id="9" name="Picture 2" descr="C:\Users\lgullone\Desktop\Loghi_FES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12" y="5883759"/>
            <a:ext cx="4320480" cy="86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8079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Puntina da diseg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1319</TotalTime>
  <Words>708</Words>
  <Application>Microsoft Office PowerPoint</Application>
  <PresentationFormat>Presentazione su schermo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Onde</vt:lpstr>
      <vt:lpstr>Fondo europeo di sviluppo regionale   Programma Investimenti per la crescita e l’occupazione 2014/20  Stato di attuazione</vt:lpstr>
      <vt:lpstr>Presentazione standard di PowerPoint</vt:lpstr>
      <vt:lpstr>Dalla Programmazione alla Progettazione</vt:lpstr>
      <vt:lpstr>Presentazione standard di PowerPoint</vt:lpstr>
      <vt:lpstr>Presentazione standard di PowerPoint</vt:lpstr>
      <vt:lpstr>POR FESR 2014/20</vt:lpstr>
      <vt:lpstr>Asse Assistenza tecnica</vt:lpstr>
      <vt:lpstr>Grazie!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Amministratore</dc:creator>
  <cp:lastModifiedBy>Kristel MERIVOT</cp:lastModifiedBy>
  <cp:revision>182</cp:revision>
  <cp:lastPrinted>2016-05-17T11:56:13Z</cp:lastPrinted>
  <dcterms:created xsi:type="dcterms:W3CDTF">2014-05-20T07:53:32Z</dcterms:created>
  <dcterms:modified xsi:type="dcterms:W3CDTF">2016-05-19T07:59:54Z</dcterms:modified>
</cp:coreProperties>
</file>