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0"/>
  </p:notesMasterIdLst>
  <p:sldIdLst>
    <p:sldId id="332" r:id="rId2"/>
    <p:sldId id="291" r:id="rId3"/>
    <p:sldId id="333" r:id="rId4"/>
    <p:sldId id="334" r:id="rId5"/>
    <p:sldId id="336" r:id="rId6"/>
    <p:sldId id="335" r:id="rId7"/>
    <p:sldId id="319" r:id="rId8"/>
    <p:sldId id="337" r:id="rId9"/>
    <p:sldId id="341" r:id="rId10"/>
    <p:sldId id="342" r:id="rId11"/>
    <p:sldId id="343" r:id="rId12"/>
    <p:sldId id="339" r:id="rId13"/>
    <p:sldId id="346" r:id="rId14"/>
    <p:sldId id="344" r:id="rId15"/>
    <p:sldId id="345" r:id="rId16"/>
    <p:sldId id="338" r:id="rId17"/>
    <p:sldId id="348" r:id="rId18"/>
    <p:sldId id="347" r:id="rId19"/>
    <p:sldId id="340" r:id="rId20"/>
    <p:sldId id="349" r:id="rId21"/>
    <p:sldId id="350" r:id="rId22"/>
    <p:sldId id="351" r:id="rId23"/>
    <p:sldId id="352" r:id="rId24"/>
    <p:sldId id="355" r:id="rId25"/>
    <p:sldId id="357" r:id="rId26"/>
    <p:sldId id="353" r:id="rId27"/>
    <p:sldId id="354" r:id="rId28"/>
    <p:sldId id="358" r:id="rId29"/>
  </p:sldIdLst>
  <p:sldSz cx="9144000" cy="6858000" type="screen4x3"/>
  <p:notesSz cx="6724650" cy="97742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75" autoAdjust="0"/>
  </p:normalViewPr>
  <p:slideViewPr>
    <p:cSldViewPr>
      <p:cViewPr>
        <p:scale>
          <a:sx n="100" d="100"/>
          <a:sy n="100" d="100"/>
        </p:scale>
        <p:origin x="-2082" y="-3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en-US"/>
              <a:t>Asse I - Pagamenti e spese certificate</a:t>
            </a:r>
          </a:p>
        </c:rich>
      </c:tx>
      <c:layout/>
      <c:overlay val="0"/>
    </c:title>
    <c:autoTitleDeleted val="0"/>
    <c:plotArea>
      <c:layout/>
      <c:lineChart>
        <c:grouping val="standard"/>
        <c:varyColors val="0"/>
        <c:ser>
          <c:idx val="1"/>
          <c:order val="0"/>
          <c:tx>
            <c:strRef>
              <c:f>'Asse I'!$L$11</c:f>
              <c:strCache>
                <c:ptCount val="1"/>
                <c:pt idx="0">
                  <c:v>Pagamenti</c:v>
                </c:pt>
              </c:strCache>
            </c:strRef>
          </c:tx>
          <c:cat>
            <c:numRef>
              <c:f>'Asse I'!$K$13:$K$21</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'Asse I'!$L$12:$L$21</c:f>
              <c:numCache>
                <c:formatCode>#,##0.00</c:formatCode>
                <c:ptCount val="10"/>
                <c:pt idx="1">
                  <c:v>170859.41</c:v>
                </c:pt>
                <c:pt idx="2">
                  <c:v>306536.53000000003</c:v>
                </c:pt>
                <c:pt idx="3">
                  <c:v>395844.04</c:v>
                </c:pt>
                <c:pt idx="4">
                  <c:v>1663150.46</c:v>
                </c:pt>
                <c:pt idx="5">
                  <c:v>1799320.1100000003</c:v>
                </c:pt>
                <c:pt idx="6">
                  <c:v>2472726.9700000002</c:v>
                </c:pt>
                <c:pt idx="7">
                  <c:v>4354343.41</c:v>
                </c:pt>
                <c:pt idx="8">
                  <c:v>10615509.859999999</c:v>
                </c:pt>
                <c:pt idx="9">
                  <c:v>13519487.67</c:v>
                </c:pt>
              </c:numCache>
            </c:numRef>
          </c:val>
          <c:smooth val="0"/>
        </c:ser>
        <c:ser>
          <c:idx val="2"/>
          <c:order val="1"/>
          <c:tx>
            <c:strRef>
              <c:f>'Asse I'!$M$11</c:f>
              <c:strCache>
                <c:ptCount val="1"/>
                <c:pt idx="0">
                  <c:v>Spese certificate</c:v>
                </c:pt>
              </c:strCache>
            </c:strRef>
          </c:tx>
          <c:cat>
            <c:numRef>
              <c:f>'Asse I'!$K$13:$K$21</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'Asse I'!$M$12:$M$21</c:f>
              <c:numCache>
                <c:formatCode>#,##0.00</c:formatCode>
                <c:ptCount val="10"/>
                <c:pt idx="1">
                  <c:v>0</c:v>
                </c:pt>
                <c:pt idx="2">
                  <c:v>0</c:v>
                </c:pt>
                <c:pt idx="3">
                  <c:v>338495.07</c:v>
                </c:pt>
                <c:pt idx="4">
                  <c:v>1616973.75</c:v>
                </c:pt>
                <c:pt idx="5">
                  <c:v>1424318.63</c:v>
                </c:pt>
                <c:pt idx="6">
                  <c:v>2208764.41</c:v>
                </c:pt>
                <c:pt idx="7">
                  <c:v>3674315.23</c:v>
                </c:pt>
                <c:pt idx="8">
                  <c:v>7910902.5500000007</c:v>
                </c:pt>
                <c:pt idx="9">
                  <c:v>9199668.9900000002</c:v>
                </c:pt>
              </c:numCache>
            </c:numRef>
          </c:val>
          <c:smooth val="0"/>
        </c:ser>
        <c:dLbls>
          <c:showLegendKey val="0"/>
          <c:showVal val="0"/>
          <c:showCatName val="0"/>
          <c:showSerName val="0"/>
          <c:showPercent val="0"/>
          <c:showBubbleSize val="0"/>
        </c:dLbls>
        <c:marker val="1"/>
        <c:smooth val="0"/>
        <c:axId val="35345536"/>
        <c:axId val="35347072"/>
      </c:lineChart>
      <c:catAx>
        <c:axId val="35345536"/>
        <c:scaling>
          <c:orientation val="minMax"/>
        </c:scaling>
        <c:delete val="0"/>
        <c:axPos val="b"/>
        <c:numFmt formatCode="General" sourceLinked="1"/>
        <c:majorTickMark val="none"/>
        <c:minorTickMark val="none"/>
        <c:tickLblPos val="nextTo"/>
        <c:crossAx val="35347072"/>
        <c:crosses val="autoZero"/>
        <c:auto val="1"/>
        <c:lblAlgn val="ctr"/>
        <c:lblOffset val="100"/>
        <c:noMultiLvlLbl val="0"/>
      </c:catAx>
      <c:valAx>
        <c:axId val="35347072"/>
        <c:scaling>
          <c:orientation val="minMax"/>
        </c:scaling>
        <c:delete val="0"/>
        <c:axPos val="l"/>
        <c:majorGridlines/>
        <c:title>
          <c:tx>
            <c:rich>
              <a:bodyPr/>
              <a:lstStyle/>
              <a:p>
                <a:pPr>
                  <a:defRPr/>
                </a:pPr>
                <a:r>
                  <a:rPr lang="en-US"/>
                  <a:t>Euro</a:t>
                </a:r>
              </a:p>
            </c:rich>
          </c:tx>
          <c:layout/>
          <c:overlay val="0"/>
        </c:title>
        <c:numFmt formatCode="#,##0.00" sourceLinked="1"/>
        <c:majorTickMark val="none"/>
        <c:minorTickMark val="none"/>
        <c:tickLblPos val="nextTo"/>
        <c:crossAx val="35345536"/>
        <c:crosses val="autoZero"/>
        <c:crossBetween val="between"/>
      </c:valAx>
    </c:plotArea>
    <c:legend>
      <c:legendPos val="r"/>
      <c:layout/>
      <c:overlay val="0"/>
      <c:spPr>
        <a:ln w="0" cmpd="dbl"/>
      </c:sp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en-US"/>
              <a:t>Asse II - Pagamenti e spese certificate</a:t>
            </a:r>
          </a:p>
        </c:rich>
      </c:tx>
      <c:layout/>
      <c:overlay val="0"/>
    </c:title>
    <c:autoTitleDeleted val="0"/>
    <c:plotArea>
      <c:layout/>
      <c:lineChart>
        <c:grouping val="standard"/>
        <c:varyColors val="0"/>
        <c:ser>
          <c:idx val="1"/>
          <c:order val="0"/>
          <c:tx>
            <c:strRef>
              <c:f>'Asse II'!$M$19</c:f>
              <c:strCache>
                <c:ptCount val="1"/>
                <c:pt idx="0">
                  <c:v>Pagamenti</c:v>
                </c:pt>
              </c:strCache>
            </c:strRef>
          </c:tx>
          <c:cat>
            <c:numRef>
              <c:f>'Asse II'!$L$21:$L$29</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'Asse II'!$M$20:$M$29</c:f>
              <c:numCache>
                <c:formatCode>#,##0.00</c:formatCode>
                <c:ptCount val="10"/>
                <c:pt idx="1">
                  <c:v>0</c:v>
                </c:pt>
                <c:pt idx="2">
                  <c:v>1179434.48</c:v>
                </c:pt>
                <c:pt idx="3">
                  <c:v>5946389.9100000001</c:v>
                </c:pt>
                <c:pt idx="4">
                  <c:v>11677612.779999999</c:v>
                </c:pt>
                <c:pt idx="5">
                  <c:v>14996984.889999999</c:v>
                </c:pt>
                <c:pt idx="6">
                  <c:v>19156874.66</c:v>
                </c:pt>
                <c:pt idx="7">
                  <c:v>22716865.82</c:v>
                </c:pt>
                <c:pt idx="8">
                  <c:v>32957902.490000002</c:v>
                </c:pt>
                <c:pt idx="9">
                  <c:v>36222052.93</c:v>
                </c:pt>
              </c:numCache>
            </c:numRef>
          </c:val>
          <c:smooth val="0"/>
        </c:ser>
        <c:ser>
          <c:idx val="2"/>
          <c:order val="1"/>
          <c:tx>
            <c:strRef>
              <c:f>'Asse II'!$N$19</c:f>
              <c:strCache>
                <c:ptCount val="1"/>
                <c:pt idx="0">
                  <c:v>Spese certificate</c:v>
                </c:pt>
              </c:strCache>
            </c:strRef>
          </c:tx>
          <c:cat>
            <c:numRef>
              <c:f>'Asse II'!$L$21:$L$29</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'Asse II'!$N$20:$N$29</c:f>
              <c:numCache>
                <c:formatCode>#,##0.00</c:formatCode>
                <c:ptCount val="10"/>
                <c:pt idx="1">
                  <c:v>0</c:v>
                </c:pt>
                <c:pt idx="2">
                  <c:v>0</c:v>
                </c:pt>
                <c:pt idx="3">
                  <c:v>4329992.6500000004</c:v>
                </c:pt>
                <c:pt idx="4">
                  <c:v>10671681.77</c:v>
                </c:pt>
                <c:pt idx="5">
                  <c:v>13779923.189999999</c:v>
                </c:pt>
                <c:pt idx="6">
                  <c:v>16126185.18</c:v>
                </c:pt>
                <c:pt idx="7">
                  <c:v>22123969.140000001</c:v>
                </c:pt>
                <c:pt idx="8">
                  <c:v>28802452.510000002</c:v>
                </c:pt>
                <c:pt idx="9">
                  <c:v>31019633.129999999</c:v>
                </c:pt>
              </c:numCache>
            </c:numRef>
          </c:val>
          <c:smooth val="0"/>
        </c:ser>
        <c:dLbls>
          <c:showLegendKey val="0"/>
          <c:showVal val="0"/>
          <c:showCatName val="0"/>
          <c:showSerName val="0"/>
          <c:showPercent val="0"/>
          <c:showBubbleSize val="0"/>
        </c:dLbls>
        <c:marker val="1"/>
        <c:smooth val="0"/>
        <c:axId val="100515840"/>
        <c:axId val="100517376"/>
      </c:lineChart>
      <c:catAx>
        <c:axId val="100515840"/>
        <c:scaling>
          <c:orientation val="minMax"/>
        </c:scaling>
        <c:delete val="0"/>
        <c:axPos val="b"/>
        <c:numFmt formatCode="General" sourceLinked="1"/>
        <c:majorTickMark val="none"/>
        <c:minorTickMark val="none"/>
        <c:tickLblPos val="nextTo"/>
        <c:crossAx val="100517376"/>
        <c:crosses val="autoZero"/>
        <c:auto val="1"/>
        <c:lblAlgn val="ctr"/>
        <c:lblOffset val="100"/>
        <c:noMultiLvlLbl val="0"/>
      </c:catAx>
      <c:valAx>
        <c:axId val="100517376"/>
        <c:scaling>
          <c:orientation val="minMax"/>
        </c:scaling>
        <c:delete val="0"/>
        <c:axPos val="l"/>
        <c:majorGridlines/>
        <c:title>
          <c:tx>
            <c:rich>
              <a:bodyPr/>
              <a:lstStyle/>
              <a:p>
                <a:pPr>
                  <a:defRPr/>
                </a:pPr>
                <a:r>
                  <a:rPr lang="en-US"/>
                  <a:t>Euro</a:t>
                </a:r>
              </a:p>
            </c:rich>
          </c:tx>
          <c:layout/>
          <c:overlay val="0"/>
        </c:title>
        <c:numFmt formatCode="#,##0.00" sourceLinked="1"/>
        <c:majorTickMark val="none"/>
        <c:minorTickMark val="none"/>
        <c:tickLblPos val="nextTo"/>
        <c:crossAx val="10051584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en-US"/>
              <a:t>Asse III - Pagamenti e spese certificate</a:t>
            </a:r>
          </a:p>
        </c:rich>
      </c:tx>
      <c:layout/>
      <c:overlay val="0"/>
    </c:title>
    <c:autoTitleDeleted val="0"/>
    <c:plotArea>
      <c:layout/>
      <c:lineChart>
        <c:grouping val="standard"/>
        <c:varyColors val="0"/>
        <c:ser>
          <c:idx val="1"/>
          <c:order val="0"/>
          <c:tx>
            <c:strRef>
              <c:f>'Asse III'!$O$11</c:f>
              <c:strCache>
                <c:ptCount val="1"/>
                <c:pt idx="0">
                  <c:v>Pagamenti</c:v>
                </c:pt>
              </c:strCache>
            </c:strRef>
          </c:tx>
          <c:cat>
            <c:numRef>
              <c:f>'Asse III'!$N$13:$N$21</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'Asse III'!$O$12:$O$21</c:f>
              <c:numCache>
                <c:formatCode>#,##0.00</c:formatCode>
                <c:ptCount val="10"/>
                <c:pt idx="1">
                  <c:v>0</c:v>
                </c:pt>
                <c:pt idx="2">
                  <c:v>0</c:v>
                </c:pt>
                <c:pt idx="3">
                  <c:v>0</c:v>
                </c:pt>
                <c:pt idx="4">
                  <c:v>28257.599999999999</c:v>
                </c:pt>
                <c:pt idx="5">
                  <c:v>1385396.21</c:v>
                </c:pt>
                <c:pt idx="6">
                  <c:v>1654665.94</c:v>
                </c:pt>
                <c:pt idx="7">
                  <c:v>2138378.3199999998</c:v>
                </c:pt>
                <c:pt idx="8">
                  <c:v>3570192.7</c:v>
                </c:pt>
                <c:pt idx="9">
                  <c:v>13597366.49</c:v>
                </c:pt>
              </c:numCache>
            </c:numRef>
          </c:val>
          <c:smooth val="0"/>
        </c:ser>
        <c:ser>
          <c:idx val="2"/>
          <c:order val="1"/>
          <c:tx>
            <c:strRef>
              <c:f>'Asse III'!$P$11</c:f>
              <c:strCache>
                <c:ptCount val="1"/>
                <c:pt idx="0">
                  <c:v>Spese certificate</c:v>
                </c:pt>
              </c:strCache>
            </c:strRef>
          </c:tx>
          <c:cat>
            <c:numRef>
              <c:f>'Asse III'!$N$13:$N$21</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'Asse III'!$P$12:$P$21</c:f>
              <c:numCache>
                <c:formatCode>General</c:formatCode>
                <c:ptCount val="10"/>
                <c:pt idx="5" formatCode="#,##0.00">
                  <c:v>593637.07999999996</c:v>
                </c:pt>
                <c:pt idx="6" formatCode="#,##0.00">
                  <c:v>1387108</c:v>
                </c:pt>
                <c:pt idx="7" formatCode="#,##0.00">
                  <c:v>1927551.57</c:v>
                </c:pt>
                <c:pt idx="8" formatCode="#,##0.00">
                  <c:v>3050940.14</c:v>
                </c:pt>
                <c:pt idx="9" formatCode="#,##0.00">
                  <c:v>7104032.0599999996</c:v>
                </c:pt>
              </c:numCache>
            </c:numRef>
          </c:val>
          <c:smooth val="0"/>
        </c:ser>
        <c:dLbls>
          <c:showLegendKey val="0"/>
          <c:showVal val="0"/>
          <c:showCatName val="0"/>
          <c:showSerName val="0"/>
          <c:showPercent val="0"/>
          <c:showBubbleSize val="0"/>
        </c:dLbls>
        <c:marker val="1"/>
        <c:smooth val="0"/>
        <c:axId val="111378816"/>
        <c:axId val="111380352"/>
      </c:lineChart>
      <c:catAx>
        <c:axId val="111378816"/>
        <c:scaling>
          <c:orientation val="minMax"/>
        </c:scaling>
        <c:delete val="0"/>
        <c:axPos val="b"/>
        <c:numFmt formatCode="General" sourceLinked="1"/>
        <c:majorTickMark val="none"/>
        <c:minorTickMark val="none"/>
        <c:tickLblPos val="nextTo"/>
        <c:crossAx val="111380352"/>
        <c:crosses val="autoZero"/>
        <c:auto val="1"/>
        <c:lblAlgn val="ctr"/>
        <c:lblOffset val="100"/>
        <c:noMultiLvlLbl val="0"/>
      </c:catAx>
      <c:valAx>
        <c:axId val="111380352"/>
        <c:scaling>
          <c:orientation val="minMax"/>
        </c:scaling>
        <c:delete val="0"/>
        <c:axPos val="l"/>
        <c:majorGridlines/>
        <c:title>
          <c:tx>
            <c:rich>
              <a:bodyPr/>
              <a:lstStyle/>
              <a:p>
                <a:pPr>
                  <a:defRPr/>
                </a:pPr>
                <a:r>
                  <a:rPr lang="en-US"/>
                  <a:t>Euro</a:t>
                </a:r>
              </a:p>
            </c:rich>
          </c:tx>
          <c:layout/>
          <c:overlay val="0"/>
        </c:title>
        <c:numFmt formatCode="#,##0.00" sourceLinked="1"/>
        <c:majorTickMark val="none"/>
        <c:minorTickMark val="none"/>
        <c:tickLblPos val="nextTo"/>
        <c:crossAx val="11137881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en-US"/>
              <a:t>Asse IV - Pagamenti e spese certificate</a:t>
            </a:r>
          </a:p>
        </c:rich>
      </c:tx>
      <c:layout/>
      <c:overlay val="0"/>
    </c:title>
    <c:autoTitleDeleted val="0"/>
    <c:plotArea>
      <c:layout/>
      <c:lineChart>
        <c:grouping val="standard"/>
        <c:varyColors val="0"/>
        <c:ser>
          <c:idx val="1"/>
          <c:order val="0"/>
          <c:tx>
            <c:strRef>
              <c:f>'Asse IV'!$M$23</c:f>
              <c:strCache>
                <c:ptCount val="1"/>
                <c:pt idx="0">
                  <c:v>Pagamenti</c:v>
                </c:pt>
              </c:strCache>
            </c:strRef>
          </c:tx>
          <c:cat>
            <c:numRef>
              <c:f>'Asse IV'!$L$25:$L$33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'Asse IV'!$M$24:$M$33</c:f>
              <c:numCache>
                <c:formatCode>#,##0.00</c:formatCode>
                <c:ptCount val="10"/>
                <c:pt idx="1">
                  <c:v>53014.41</c:v>
                </c:pt>
                <c:pt idx="2">
                  <c:v>162947.03</c:v>
                </c:pt>
                <c:pt idx="3">
                  <c:v>258059.62</c:v>
                </c:pt>
                <c:pt idx="4">
                  <c:v>514037.45</c:v>
                </c:pt>
                <c:pt idx="5">
                  <c:v>736111.52</c:v>
                </c:pt>
                <c:pt idx="6">
                  <c:v>1051975.98</c:v>
                </c:pt>
                <c:pt idx="7">
                  <c:v>1278348.3</c:v>
                </c:pt>
                <c:pt idx="8">
                  <c:v>1481658.81</c:v>
                </c:pt>
                <c:pt idx="9">
                  <c:v>1690009.5199999998</c:v>
                </c:pt>
              </c:numCache>
            </c:numRef>
          </c:val>
          <c:smooth val="0"/>
        </c:ser>
        <c:ser>
          <c:idx val="2"/>
          <c:order val="1"/>
          <c:tx>
            <c:strRef>
              <c:f>'Asse IV'!$N$23</c:f>
              <c:strCache>
                <c:ptCount val="1"/>
                <c:pt idx="0">
                  <c:v>Spese certificate</c:v>
                </c:pt>
              </c:strCache>
            </c:strRef>
          </c:tx>
          <c:cat>
            <c:numRef>
              <c:f>'Asse IV'!$L$25:$L$33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'Asse IV'!$N$24:$N$33</c:f>
              <c:numCache>
                <c:formatCode>#,##0.00</c:formatCode>
                <c:ptCount val="10"/>
                <c:pt idx="1">
                  <c:v>0</c:v>
                </c:pt>
                <c:pt idx="2">
                  <c:v>0</c:v>
                </c:pt>
                <c:pt idx="3">
                  <c:v>222475.2</c:v>
                </c:pt>
                <c:pt idx="4">
                  <c:v>355514.22</c:v>
                </c:pt>
                <c:pt idx="5">
                  <c:v>439152.81</c:v>
                </c:pt>
                <c:pt idx="6">
                  <c:v>301369.88</c:v>
                </c:pt>
                <c:pt idx="7">
                  <c:v>895107.98</c:v>
                </c:pt>
                <c:pt idx="8">
                  <c:v>952250.47</c:v>
                </c:pt>
                <c:pt idx="9">
                  <c:v>1199495.3500000001</c:v>
                </c:pt>
              </c:numCache>
            </c:numRef>
          </c:val>
          <c:smooth val="0"/>
        </c:ser>
        <c:dLbls>
          <c:showLegendKey val="0"/>
          <c:showVal val="0"/>
          <c:showCatName val="0"/>
          <c:showSerName val="0"/>
          <c:showPercent val="0"/>
          <c:showBubbleSize val="0"/>
        </c:dLbls>
        <c:marker val="1"/>
        <c:smooth val="0"/>
        <c:axId val="110916736"/>
        <c:axId val="110919040"/>
      </c:lineChart>
      <c:catAx>
        <c:axId val="110916736"/>
        <c:scaling>
          <c:orientation val="minMax"/>
        </c:scaling>
        <c:delete val="0"/>
        <c:axPos val="b"/>
        <c:numFmt formatCode="General" sourceLinked="1"/>
        <c:majorTickMark val="none"/>
        <c:minorTickMark val="none"/>
        <c:tickLblPos val="nextTo"/>
        <c:crossAx val="110919040"/>
        <c:crosses val="autoZero"/>
        <c:auto val="1"/>
        <c:lblAlgn val="ctr"/>
        <c:lblOffset val="100"/>
        <c:noMultiLvlLbl val="0"/>
      </c:catAx>
      <c:valAx>
        <c:axId val="110919040"/>
        <c:scaling>
          <c:orientation val="minMax"/>
        </c:scaling>
        <c:delete val="0"/>
        <c:axPos val="l"/>
        <c:majorGridlines/>
        <c:title>
          <c:tx>
            <c:rich>
              <a:bodyPr/>
              <a:lstStyle/>
              <a:p>
                <a:pPr>
                  <a:defRPr/>
                </a:pPr>
                <a:r>
                  <a:rPr lang="en-US"/>
                  <a:t>Euro</a:t>
                </a:r>
              </a:p>
            </c:rich>
          </c:tx>
          <c:layout/>
          <c:overlay val="0"/>
        </c:title>
        <c:numFmt formatCode="#,##0.00" sourceLinked="1"/>
        <c:majorTickMark val="none"/>
        <c:minorTickMark val="none"/>
        <c:tickLblPos val="nextTo"/>
        <c:crossAx val="110916736"/>
        <c:crosses val="autoZero"/>
        <c:crossBetween val="between"/>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7CEDF408-D20B-4BE6-BB8D-E127DC0FC4FB}" type="datetimeFigureOut">
              <a:rPr lang="it-IT" smtClean="0"/>
              <a:t>19/05/2016</a:t>
            </a:fld>
            <a:endParaRPr lang="it-IT"/>
          </a:p>
        </p:txBody>
      </p:sp>
      <p:sp>
        <p:nvSpPr>
          <p:cNvPr id="4" name="Segnaposto immagine diapositiva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255A9590-2C60-438B-B451-81ABAE83BE3C}" type="slidenum">
              <a:rPr lang="it-IT" smtClean="0"/>
              <a:t>‹N›</a:t>
            </a:fld>
            <a:endParaRPr lang="it-IT"/>
          </a:p>
        </p:txBody>
      </p:sp>
    </p:spTree>
    <p:extLst>
      <p:ext uri="{BB962C8B-B14F-4D97-AF65-F5344CB8AC3E}">
        <p14:creationId xmlns:p14="http://schemas.microsoft.com/office/powerpoint/2010/main" val="161587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7</a:t>
            </a:fld>
            <a:endParaRPr lang="it-IT" altLang="it-IT"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16</a:t>
            </a:fld>
            <a:endParaRPr lang="it-IT" altLang="it-IT"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17</a:t>
            </a:fld>
            <a:endParaRPr lang="it-IT" altLang="it-IT"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18</a:t>
            </a:fld>
            <a:endParaRPr lang="it-IT" altLang="it-IT"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19</a:t>
            </a:fld>
            <a:endParaRPr lang="it-IT" altLang="it-IT"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20</a:t>
            </a:fld>
            <a:endParaRPr lang="it-IT" altLang="it-IT"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21</a:t>
            </a:fld>
            <a:endParaRPr lang="it-IT" altLang="it-IT"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22</a:t>
            </a:fld>
            <a:endParaRPr lang="it-IT" altLang="it-IT"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23</a:t>
            </a:fld>
            <a:endParaRPr lang="it-IT" altLang="it-IT"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24</a:t>
            </a:fld>
            <a:endParaRPr lang="it-IT" altLang="it-IT"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25</a:t>
            </a:fld>
            <a:endParaRPr lang="it-IT" altLang="it-IT"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8</a:t>
            </a:fld>
            <a:endParaRPr lang="it-IT" altLang="it-IT"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26</a:t>
            </a:fld>
            <a:endParaRPr lang="it-IT" altLang="it-IT"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27</a:t>
            </a:fld>
            <a:endParaRPr lang="it-IT" altLang="it-IT"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9</a:t>
            </a:fld>
            <a:endParaRPr lang="it-IT" altLang="it-IT"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10</a:t>
            </a:fld>
            <a:endParaRPr lang="it-IT" altLang="it-IT"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11</a:t>
            </a:fld>
            <a:endParaRPr lang="it-IT" altLang="it-IT"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12</a:t>
            </a:fld>
            <a:endParaRPr lang="it-IT" altLang="it-IT"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13</a:t>
            </a:fld>
            <a:endParaRPr lang="it-IT" altLang="it-IT"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14</a:t>
            </a:fld>
            <a:endParaRPr lang="it-IT" altLang="it-IT"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ea typeface="ＭＳ Ｐゴシック" pitchFamily="34" charset="-128"/>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674659-14CB-4906-8E69-798AB92A232B}" type="slidenum">
              <a:rPr lang="it-IT" altLang="it-IT" sz="1200">
                <a:latin typeface="Calibri" pitchFamily="34" charset="0"/>
              </a:rPr>
              <a:pPr eaLnBrk="1" hangingPunct="1"/>
              <a:t>15</a:t>
            </a:fld>
            <a:endParaRPr lang="it-IT" altLang="it-IT"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fld id="{AD2293AF-28D7-4D10-9D6E-4B9EFAA6D99A}" type="datetimeFigureOut">
              <a:rPr lang="it-IT" smtClean="0">
                <a:solidFill>
                  <a:prstClr val="black">
                    <a:tint val="75000"/>
                  </a:prstClr>
                </a:solidFill>
              </a:rPr>
              <a:pPr>
                <a:defRPr/>
              </a:pPr>
              <a:t>19/05/2016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427AD3E-F07E-4EC2-88FD-078907E8AAB8}" type="slidenum">
              <a:rPr lang="it-IT" smtClean="0">
                <a:solidFill>
                  <a:prstClr val="black">
                    <a:tint val="75000"/>
                  </a:prstClr>
                </a:solidFill>
              </a:rPr>
              <a:pPr>
                <a:defRPr/>
              </a:pPr>
              <a:t>‹N›</a:t>
            </a:fld>
            <a:endParaRPr lang="it-IT">
              <a:solidFill>
                <a:prstClr val="black">
                  <a:tint val="75000"/>
                </a:prstClr>
              </a:solidFill>
            </a:endParaRPr>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fld id="{DCF7B7E0-CB7F-4DCD-8CC8-00A5C375C385}" type="datetimeFigureOut">
              <a:rPr lang="it-IT" smtClean="0">
                <a:solidFill>
                  <a:prstClr val="black">
                    <a:tint val="75000"/>
                  </a:prstClr>
                </a:solidFill>
              </a:rPr>
              <a:pPr>
                <a:defRPr/>
              </a:pPr>
              <a:t>19/05/2016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412AC6B-A862-4100-9505-D2F45B681B00}" type="slidenum">
              <a:rPr lang="it-IT" smtClean="0">
                <a:solidFill>
                  <a:prstClr val="black">
                    <a:tint val="75000"/>
                  </a:prstClr>
                </a:solidFill>
              </a:rPr>
              <a:pPr>
                <a:defRPr/>
              </a:pPr>
              <a:t>‹N›</a:t>
            </a:fld>
            <a:endParaRPr lang="it-IT">
              <a:solidFill>
                <a:prstClr val="black">
                  <a:tint val="75000"/>
                </a:prstClr>
              </a:solidFill>
            </a:endParaRPr>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EBBDC6CE-0C50-4CF0-8CD9-3D4AF831EE9E}" type="datetimeFigureOut">
              <a:rPr lang="it-IT" smtClean="0">
                <a:solidFill>
                  <a:prstClr val="black">
                    <a:tint val="75000"/>
                  </a:prstClr>
                </a:solidFill>
              </a:rPr>
              <a:pPr>
                <a:defRPr/>
              </a:pPr>
              <a:t>19/05/2016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822A095-D66B-4003-9C6E-4C3DB2753B04}" type="slidenum">
              <a:rPr lang="it-IT" smtClean="0">
                <a:solidFill>
                  <a:prstClr val="black">
                    <a:tint val="75000"/>
                  </a:prstClr>
                </a:solidFill>
              </a:rPr>
              <a:pPr>
                <a:defRPr/>
              </a:pPr>
              <a:t>‹N›</a:t>
            </a:fld>
            <a:endParaRPr lang="it-IT">
              <a:solidFill>
                <a:prstClr val="black">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fld id="{45F605EB-9DB8-418A-A44A-30E844AFDE6D}" type="datetimeFigureOut">
              <a:rPr lang="it-IT" smtClean="0">
                <a:solidFill>
                  <a:prstClr val="black">
                    <a:tint val="75000"/>
                  </a:prstClr>
                </a:solidFill>
              </a:rPr>
              <a:pPr>
                <a:defRPr/>
              </a:pPr>
              <a:t>19/05/2016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57A5E3A-D5F1-42F4-8692-83338AEC9A68}" type="slidenum">
              <a:rPr lang="it-IT" smtClean="0">
                <a:solidFill>
                  <a:prstClr val="black">
                    <a:tint val="75000"/>
                  </a:prstClr>
                </a:solidFill>
              </a:rPr>
              <a:pPr>
                <a:defRPr/>
              </a:pPr>
              <a:t>‹N›</a:t>
            </a:fld>
            <a:endParaRPr lang="it-IT">
              <a:solidFill>
                <a:prstClr val="black">
                  <a:tint val="75000"/>
                </a:prstClr>
              </a:solidFill>
            </a:endParaRPr>
          </a:p>
        </p:txBody>
      </p:sp>
      <p:sp>
        <p:nvSpPr>
          <p:cNvPr id="7" name="Title 6"/>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a:defRPr/>
            </a:pPr>
            <a:fld id="{40AE48F9-B83A-4DE8-B109-F66B1FEA19E1}" type="datetimeFigureOut">
              <a:rPr lang="it-IT" smtClean="0">
                <a:solidFill>
                  <a:prstClr val="black">
                    <a:tint val="75000"/>
                  </a:prstClr>
                </a:solidFill>
              </a:rPr>
              <a:pPr>
                <a:defRPr/>
              </a:pPr>
              <a:t>19/05/2016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BE0DB0D-DC52-46E5-B679-072080BE8EB4}" type="slidenum">
              <a:rPr lang="it-IT" smtClean="0">
                <a:solidFill>
                  <a:prstClr val="black">
                    <a:tint val="75000"/>
                  </a:prstClr>
                </a:solidFill>
              </a:rPr>
              <a:pPr>
                <a:defRPr/>
              </a:pPr>
              <a:t>‹N›</a:t>
            </a:fld>
            <a:endParaRPr lang="it-IT">
              <a:solidFill>
                <a:prstClr val="black">
                  <a:tint val="75000"/>
                </a:prstClr>
              </a:solidFill>
            </a:endParaRPr>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pPr>
              <a:defRPr/>
            </a:pPr>
            <a:fld id="{56C89191-4D3B-46C8-B780-A10A5C6CB534}" type="datetimeFigureOut">
              <a:rPr lang="it-IT" smtClean="0">
                <a:solidFill>
                  <a:prstClr val="black">
                    <a:tint val="75000"/>
                  </a:prstClr>
                </a:solidFill>
              </a:rPr>
              <a:pPr>
                <a:defRPr/>
              </a:pPr>
              <a:t>19/05/2016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4D45C83-B298-4848-AE3D-0B262C4ACAD3}" type="slidenum">
              <a:rPr lang="it-IT" smtClean="0">
                <a:solidFill>
                  <a:prstClr val="black">
                    <a:tint val="75000"/>
                  </a:prstClr>
                </a:solidFill>
              </a:rPr>
              <a:pPr>
                <a:defRPr/>
              </a:pPr>
              <a:t>‹N›</a:t>
            </a:fld>
            <a:endParaRPr lang="it-IT">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fld id="{206CB878-2623-4BA1-A801-9F3C5CF6CADF}" type="datetimeFigureOut">
              <a:rPr lang="it-IT" smtClean="0">
                <a:solidFill>
                  <a:prstClr val="black">
                    <a:tint val="75000"/>
                  </a:prstClr>
                </a:solidFill>
              </a:rPr>
              <a:pPr>
                <a:defRPr/>
              </a:pPr>
              <a:t>19/05/2016</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2AA53AC-53A8-476A-B634-098EC45923EC}" type="slidenum">
              <a:rPr lang="it-IT" smtClean="0">
                <a:solidFill>
                  <a:prstClr val="black">
                    <a:tint val="75000"/>
                  </a:prstClr>
                </a:solidFill>
              </a:rPr>
              <a:pPr>
                <a:defRPr/>
              </a:pPr>
              <a:t>‹N›</a:t>
            </a:fld>
            <a:endParaRPr lang="it-IT">
              <a:solidFill>
                <a:prstClr val="black">
                  <a:tint val="75000"/>
                </a:prstClr>
              </a:solidFill>
            </a:endParaRPr>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pPr>
              <a:defRPr/>
            </a:pPr>
            <a:fld id="{98917861-8301-46F6-B5F5-56AD04AED8EE}" type="datetimeFigureOut">
              <a:rPr lang="it-IT" smtClean="0">
                <a:solidFill>
                  <a:prstClr val="black">
                    <a:tint val="75000"/>
                  </a:prstClr>
                </a:solidFill>
              </a:rPr>
              <a:pPr>
                <a:defRPr/>
              </a:pPr>
              <a:t>19/05/2016</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F41E890-C3F0-42D1-B645-82E344DDFD7F}" type="slidenum">
              <a:rPr lang="it-IT" smtClean="0">
                <a:solidFill>
                  <a:prstClr val="black">
                    <a:tint val="75000"/>
                  </a:prstClr>
                </a:solidFill>
              </a:rPr>
              <a:pPr>
                <a:defRPr/>
              </a:pPr>
              <a:t>‹N›</a:t>
            </a:fld>
            <a:endParaRPr lang="it-IT">
              <a:solidFill>
                <a:prstClr val="black">
                  <a:tint val="75000"/>
                </a:prstClr>
              </a:solidFill>
            </a:endParaRPr>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519060F1-E83C-4591-99CB-3BEC910C85C5}" type="datetimeFigureOut">
              <a:rPr lang="it-IT" smtClean="0">
                <a:solidFill>
                  <a:prstClr val="black">
                    <a:tint val="75000"/>
                  </a:prstClr>
                </a:solidFill>
              </a:rPr>
              <a:pPr>
                <a:defRPr/>
              </a:pPr>
              <a:t>19/05/2016</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022D2DE-5593-4920-9363-91D657D3CCF3}" type="slidenum">
              <a:rPr lang="it-IT" smtClean="0">
                <a:solidFill>
                  <a:prstClr val="black">
                    <a:tint val="75000"/>
                  </a:prstClr>
                </a:solidFill>
              </a:rPr>
              <a:pPr>
                <a:defRPr/>
              </a:pPr>
              <a:t>‹N›</a:t>
            </a:fld>
            <a:endParaRPr lang="it-IT">
              <a:solidFill>
                <a:prstClr val="black">
                  <a:tint val="75000"/>
                </a:prstClr>
              </a:solidFill>
            </a:endParaRPr>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2E37FB59-F510-40F0-8241-222444A3B15E}" type="datetimeFigureOut">
              <a:rPr lang="it-IT" smtClean="0">
                <a:solidFill>
                  <a:prstClr val="black">
                    <a:tint val="75000"/>
                  </a:prstClr>
                </a:solidFill>
              </a:rPr>
              <a:pPr>
                <a:defRPr/>
              </a:pPr>
              <a:t>19/05/2016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746E02B-9005-4593-AAFA-372E8B8AB4F4}" type="slidenum">
              <a:rPr lang="it-IT" smtClean="0">
                <a:solidFill>
                  <a:prstClr val="black">
                    <a:tint val="75000"/>
                  </a:prstClr>
                </a:solidFill>
              </a:rPr>
              <a:pPr>
                <a:defRPr/>
              </a:pPr>
              <a:t>‹N›</a:t>
            </a:fld>
            <a:endParaRPr lang="it-IT">
              <a:solidFill>
                <a:prstClr val="black">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fld id="{1647DE2A-E809-4483-841E-A733C6689344}" type="datetimeFigureOut">
              <a:rPr lang="it-IT" smtClean="0">
                <a:solidFill>
                  <a:prstClr val="black">
                    <a:tint val="75000"/>
                  </a:prstClr>
                </a:solidFill>
              </a:rPr>
              <a:pPr>
                <a:defRPr/>
              </a:pPr>
              <a:t>19/05/2016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445AC0F-4C04-42E1-9E5C-C9150AEC0FB7}" type="slidenum">
              <a:rPr lang="it-IT" smtClean="0">
                <a:solidFill>
                  <a:prstClr val="black">
                    <a:tint val="75000"/>
                  </a:prstClr>
                </a:solidFill>
              </a:rPr>
              <a:pPr>
                <a:defRPr/>
              </a:pPr>
              <a:t>‹N›</a:t>
            </a:fld>
            <a:endParaRPr lang="it-IT">
              <a:solidFill>
                <a:prstClr val="black">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F49D355-16BD-4E45-BD9A-5EA878CF7CBD}" type="datetimeFigureOut">
              <a:rPr lang="it-IT" smtClean="0"/>
              <a:t>19/05/2016</a:t>
            </a:fld>
            <a:endParaRPr lang="it-IT"/>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it-IT"/>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7A41E1B-4F70-4964-A407-84C68BE8251C}" type="slidenum">
              <a:rPr lang="it-IT" smtClean="0"/>
              <a:t>‹N›</a:t>
            </a:fld>
            <a:endParaRPr lang="it-IT"/>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pull/>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392" y="1772816"/>
            <a:ext cx="7772400" cy="1780108"/>
          </a:xfrm>
        </p:spPr>
        <p:txBody>
          <a:bodyPr>
            <a:normAutofit fontScale="90000"/>
          </a:bodyPr>
          <a:lstStyle/>
          <a:p>
            <a:r>
              <a:rPr lang="it-IT" dirty="0" smtClean="0"/>
              <a:t>Fondo europeo di sviluppo regionale </a:t>
            </a:r>
            <a:br>
              <a:rPr lang="it-IT" dirty="0" smtClean="0"/>
            </a:br>
            <a:r>
              <a:rPr lang="it-IT" dirty="0"/>
              <a:t/>
            </a:r>
            <a:br>
              <a:rPr lang="it-IT" dirty="0"/>
            </a:br>
            <a:r>
              <a:rPr lang="it-IT" dirty="0" smtClean="0"/>
              <a:t>Programma Competitività regionale 2007/13 : stato di avanzamento al 31/12/2015</a:t>
            </a:r>
            <a:endParaRPr lang="it-IT" dirty="0"/>
          </a:p>
        </p:txBody>
      </p:sp>
      <p:sp>
        <p:nvSpPr>
          <p:cNvPr id="3" name="Sottotitolo 2"/>
          <p:cNvSpPr>
            <a:spLocks noGrp="1"/>
          </p:cNvSpPr>
          <p:nvPr>
            <p:ph type="subTitle" idx="1"/>
          </p:nvPr>
        </p:nvSpPr>
        <p:spPr>
          <a:xfrm>
            <a:off x="1043608" y="3933056"/>
            <a:ext cx="6400800" cy="1473200"/>
          </a:xfrm>
        </p:spPr>
        <p:txBody>
          <a:bodyPr>
            <a:normAutofit/>
          </a:bodyPr>
          <a:lstStyle/>
          <a:p>
            <a:r>
              <a:rPr lang="it-IT" sz="3200" dirty="0"/>
              <a:t>Comitato di </a:t>
            </a:r>
            <a:r>
              <a:rPr lang="it-IT" sz="3200" dirty="0" smtClean="0"/>
              <a:t>sorveglianza</a:t>
            </a:r>
          </a:p>
          <a:p>
            <a:r>
              <a:rPr lang="it-IT" sz="3200" dirty="0" smtClean="0"/>
              <a:t>Aosta, 20 maggio 2016</a:t>
            </a:r>
            <a:endParaRPr lang="it-IT" sz="3200" dirty="0"/>
          </a:p>
        </p:txBody>
      </p:sp>
      <p:pic>
        <p:nvPicPr>
          <p:cNvPr id="9" name="Picture 2" descr="C:\Users\lgullone\Desktop\Loghi_FES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12" y="5883759"/>
            <a:ext cx="4320480" cy="86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7069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343397" y="260648"/>
            <a:ext cx="8580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 – RICERCA E SVILUPPO, INNOVAZIONE ED IMPRENDITORIALITA’</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VALORE DEGLI INDICATORI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752853852"/>
              </p:ext>
            </p:extLst>
          </p:nvPr>
        </p:nvGraphicFramePr>
        <p:xfrm>
          <a:off x="251521" y="1700808"/>
          <a:ext cx="8672312" cy="4536503"/>
        </p:xfrm>
        <a:graphic>
          <a:graphicData uri="http://schemas.openxmlformats.org/drawingml/2006/table">
            <a:tbl>
              <a:tblPr/>
              <a:tblGrid>
                <a:gridCol w="1781025"/>
                <a:gridCol w="1099294"/>
                <a:gridCol w="1584176"/>
                <a:gridCol w="1008112"/>
                <a:gridCol w="1546727"/>
                <a:gridCol w="1652978"/>
              </a:tblGrid>
              <a:tr h="604867">
                <a:tc>
                  <a:txBody>
                    <a:bodyPr/>
                    <a:lstStyle/>
                    <a:p>
                      <a:pPr algn="ctr" rtl="0" fontAlgn="ctr"/>
                      <a:r>
                        <a:rPr lang="it-IT" sz="1400" b="1" i="0" u="none" strike="noStrike" dirty="0">
                          <a:solidFill>
                            <a:srgbClr val="000000"/>
                          </a:solidFill>
                          <a:effectLst/>
                          <a:latin typeface="Garamond"/>
                        </a:rPr>
                        <a:t>Obiettivo operativo</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Attività</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Indicatore di realizzazione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Unità di misura</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al 31/12/2015</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atteso a fine programma</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r>
              <a:tr h="982909">
                <a:tc rowSpan="3">
                  <a:txBody>
                    <a:bodyPr/>
                    <a:lstStyle/>
                    <a:p>
                      <a:pPr algn="l" rtl="0" fontAlgn="ctr"/>
                      <a:r>
                        <a:rPr lang="it-IT" sz="1400" b="0" i="0" u="none" strike="noStrike">
                          <a:solidFill>
                            <a:srgbClr val="000000"/>
                          </a:solidFill>
                          <a:effectLst/>
                          <a:latin typeface="Garamond"/>
                        </a:rPr>
                        <a:t>Sostenere i processi innovativi delle imprese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it-IT" sz="1400" b="0" i="0" u="none" strike="noStrike" dirty="0">
                          <a:solidFill>
                            <a:srgbClr val="000000"/>
                          </a:solidFill>
                          <a:effectLst/>
                          <a:latin typeface="Garamond"/>
                        </a:rPr>
                        <a:t>d)</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dirty="0">
                          <a:solidFill>
                            <a:srgbClr val="000000"/>
                          </a:solidFill>
                          <a:effectLst/>
                          <a:latin typeface="Garamond"/>
                        </a:rPr>
                        <a:t>N. di imprese beneficiarie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22</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12</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2909">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 di nuove imprese assistite (C.I. 8)</a:t>
                      </a:r>
                      <a:r>
                        <a:rPr lang="it-IT" sz="1400" b="0" i="0" u="none" strike="noStrike" baseline="30000">
                          <a:solidFill>
                            <a:srgbClr val="000000"/>
                          </a:solidFill>
                          <a:effectLst/>
                          <a:latin typeface="Garamond"/>
                        </a:rPr>
                        <a:t> </a:t>
                      </a:r>
                      <a:endParaRPr lang="it-IT" sz="1400" b="0" i="0" u="none" strike="noStrike">
                        <a:solidFill>
                          <a:srgbClr val="000000"/>
                        </a:solidFill>
                        <a:effectLst/>
                        <a:latin typeface="Garamond"/>
                      </a:endParaRP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22</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6</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2909">
                <a:tc vMerge="1">
                  <a:txBody>
                    <a:bodyPr/>
                    <a:lstStyle/>
                    <a:p>
                      <a:endParaRPr lang="it-IT"/>
                    </a:p>
                  </a:txBody>
                  <a:tcPr/>
                </a:tc>
                <a:tc vMerge="1">
                  <a:txBody>
                    <a:bodyPr/>
                    <a:lstStyle/>
                    <a:p>
                      <a:endParaRPr lang="it-IT"/>
                    </a:p>
                  </a:txBody>
                  <a:tcPr/>
                </a:tc>
                <a:tc>
                  <a:txBody>
                    <a:bodyPr/>
                    <a:lstStyle/>
                    <a:p>
                      <a:pPr algn="l" rtl="0" fontAlgn="ctr"/>
                      <a:r>
                        <a:rPr lang="it-IT" sz="1400" b="0" i="0" u="none" strike="noStrike" dirty="0">
                          <a:solidFill>
                            <a:srgbClr val="000000"/>
                          </a:solidFill>
                          <a:effectLst/>
                          <a:latin typeface="Garamond"/>
                        </a:rPr>
                        <a:t>N. di progetti (aiuti agli investimenti nelle PMI) C.I. 7</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22</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2909">
                <a:tc>
                  <a:txBody>
                    <a:bodyPr/>
                    <a:lstStyle/>
                    <a:p>
                      <a:pPr algn="l" rtl="0" fontAlgn="ctr"/>
                      <a:r>
                        <a:rPr lang="it-IT" sz="1400" b="0" i="0" u="none" strike="noStrike">
                          <a:solidFill>
                            <a:srgbClr val="000000"/>
                          </a:solidFill>
                          <a:effectLst/>
                          <a:latin typeface="Garamond"/>
                        </a:rPr>
                        <a:t>Sostenere e attrarre imprese, industriali e dei servizi, ad elevato contenuto di conoscenza</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a:solidFill>
                            <a:srgbClr val="000000"/>
                          </a:solidFill>
                          <a:effectLst/>
                          <a:latin typeface="Garamond"/>
                        </a:rPr>
                        <a:t>N. di iniziative per l'attrazione di investimenti e imprese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5</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3</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5447968"/>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343397" y="260648"/>
            <a:ext cx="8580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 – RICERCA E SVILUPPO, INNOVAZIONE ED IMPRENDITORIALITA’</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VALORE DEGLI INDICATORI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251520" y="1462143"/>
            <a:ext cx="2390398" cy="369332"/>
          </a:xfrm>
          <a:prstGeom prst="rect">
            <a:avLst/>
          </a:prstGeom>
          <a:noFill/>
        </p:spPr>
        <p:txBody>
          <a:bodyPr wrap="none" rtlCol="0">
            <a:spAutoFit/>
          </a:bodyPr>
          <a:lstStyle/>
          <a:p>
            <a:r>
              <a:rPr lang="it-IT" b="1" dirty="0" smtClean="0">
                <a:latin typeface="Times New Roman" panose="02020603050405020304" pitchFamily="18" charset="0"/>
                <a:cs typeface="Times New Roman" panose="02020603050405020304" pitchFamily="18" charset="0"/>
              </a:rPr>
              <a:t>Indicatori di risultato:</a:t>
            </a:r>
            <a:endParaRPr lang="it-IT" b="1" dirty="0">
              <a:latin typeface="Times New Roman" panose="02020603050405020304" pitchFamily="18" charset="0"/>
              <a:cs typeface="Times New Roman" panose="0202060305040502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288052593"/>
              </p:ext>
            </p:extLst>
          </p:nvPr>
        </p:nvGraphicFramePr>
        <p:xfrm>
          <a:off x="251520" y="1831475"/>
          <a:ext cx="8640960" cy="4837882"/>
        </p:xfrm>
        <a:graphic>
          <a:graphicData uri="http://schemas.openxmlformats.org/drawingml/2006/table">
            <a:tbl>
              <a:tblPr/>
              <a:tblGrid>
                <a:gridCol w="2258662"/>
                <a:gridCol w="2166785"/>
                <a:gridCol w="2071752"/>
                <a:gridCol w="2143761"/>
              </a:tblGrid>
              <a:tr h="528958">
                <a:tc>
                  <a:txBody>
                    <a:bodyPr/>
                    <a:lstStyle/>
                    <a:p>
                      <a:pPr algn="ctr" rtl="0" fontAlgn="ctr"/>
                      <a:r>
                        <a:rPr lang="it-IT" sz="1400" b="1" i="0" u="none" strike="noStrike" dirty="0">
                          <a:solidFill>
                            <a:srgbClr val="000000"/>
                          </a:solidFill>
                          <a:effectLst/>
                          <a:latin typeface="Garamond"/>
                        </a:rPr>
                        <a:t>Obiettivo operativo</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Indicatore di risultato</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al </a:t>
                      </a:r>
                      <a:r>
                        <a:rPr lang="it-IT" sz="1400" b="1" i="0" u="none" strike="noStrike" dirty="0" smtClean="0">
                          <a:solidFill>
                            <a:srgbClr val="000000"/>
                          </a:solidFill>
                          <a:effectLst/>
                          <a:latin typeface="Garamond"/>
                        </a:rPr>
                        <a:t>31/12/2015</a:t>
                      </a:r>
                      <a:endParaRPr lang="it-IT" sz="1400" b="1" i="0" u="none" strike="noStrike" dirty="0">
                        <a:solidFill>
                          <a:srgbClr val="000000"/>
                        </a:solidFill>
                        <a:effectLst/>
                        <a:latin typeface="Garamond"/>
                      </a:endParaRP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atteso a fine programma</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r>
              <a:tr h="718154">
                <a:tc rowSpan="6">
                  <a:txBody>
                    <a:bodyPr/>
                    <a:lstStyle/>
                    <a:p>
                      <a:pPr algn="l" rtl="0" fontAlgn="ctr"/>
                      <a:r>
                        <a:rPr lang="it-IT" sz="1400" b="0" i="0" u="none" strike="noStrike" dirty="0">
                          <a:solidFill>
                            <a:srgbClr val="000000"/>
                          </a:solidFill>
                          <a:effectLst/>
                          <a:latin typeface="Garamond"/>
                        </a:rPr>
                        <a:t>Promuovere la competitività e l'innovazione del sistema produttivo regionale</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dirty="0">
                          <a:solidFill>
                            <a:srgbClr val="000000"/>
                          </a:solidFill>
                          <a:effectLst/>
                          <a:latin typeface="Garamond"/>
                        </a:rPr>
                        <a:t>Investimenti indotti (C.I. 10) </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7,14 </a:t>
                      </a:r>
                      <a:r>
                        <a:rPr lang="it-IT" sz="1400" b="1" i="0" u="none" strike="noStrike" dirty="0" err="1">
                          <a:solidFill>
                            <a:srgbClr val="00B050"/>
                          </a:solidFill>
                          <a:effectLst/>
                          <a:latin typeface="Garamond"/>
                        </a:rPr>
                        <a:t>Meuro</a:t>
                      </a:r>
                      <a:endParaRPr lang="it-IT" sz="1400" b="1" i="0" u="none" strike="noStrike" dirty="0">
                        <a:solidFill>
                          <a:srgbClr val="00B050"/>
                        </a:solidFill>
                        <a:effectLst/>
                        <a:latin typeface="Garamond"/>
                      </a:endParaRP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4 </a:t>
                      </a:r>
                      <a:r>
                        <a:rPr lang="it-IT" sz="1400" b="0" i="0" u="none" strike="noStrike" dirty="0" err="1">
                          <a:solidFill>
                            <a:srgbClr val="000000"/>
                          </a:solidFill>
                          <a:effectLst/>
                          <a:latin typeface="Garamond"/>
                        </a:rPr>
                        <a:t>Meuro</a:t>
                      </a:r>
                      <a:endParaRPr lang="it-IT" sz="1400" b="0" i="0" u="none" strike="noStrike" dirty="0">
                        <a:solidFill>
                          <a:srgbClr val="000000"/>
                        </a:solidFill>
                        <a:effectLst/>
                        <a:latin typeface="Garamond"/>
                      </a:endParaRP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8154">
                <a:tc vMerge="1">
                  <a:txBody>
                    <a:bodyPr/>
                    <a:lstStyle/>
                    <a:p>
                      <a:endParaRPr lang="it-IT"/>
                    </a:p>
                  </a:txBody>
                  <a:tcPr/>
                </a:tc>
                <a:tc>
                  <a:txBody>
                    <a:bodyPr/>
                    <a:lstStyle/>
                    <a:p>
                      <a:pPr algn="l" rtl="0" fontAlgn="ctr"/>
                      <a:r>
                        <a:rPr lang="it-IT" sz="1400" b="0" i="0" u="none" strike="noStrike" dirty="0">
                          <a:solidFill>
                            <a:srgbClr val="000000"/>
                          </a:solidFill>
                          <a:effectLst/>
                          <a:latin typeface="Garamond"/>
                        </a:rPr>
                        <a:t>Spesa in innovazione per addetto </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1400" b="0" i="0" u="none" strike="noStrike" dirty="0">
                          <a:solidFill>
                            <a:srgbClr val="000000"/>
                          </a:solidFill>
                          <a:effectLst/>
                          <a:latin typeface="Garamond"/>
                        </a:rPr>
                        <a:t>6.500</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1400" b="0" i="0" u="none" strike="noStrike" dirty="0">
                          <a:solidFill>
                            <a:srgbClr val="000000"/>
                          </a:solidFill>
                          <a:effectLst/>
                          <a:latin typeface="Garamond"/>
                        </a:rPr>
                        <a:t>10.000</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18154">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Nuove imprese create </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1400" b="0" i="0" u="none" strike="noStrike" dirty="0">
                          <a:solidFill>
                            <a:srgbClr val="000000"/>
                          </a:solidFill>
                          <a:effectLst/>
                          <a:latin typeface="Garamond"/>
                        </a:rPr>
                        <a:t>2</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1400" b="0" i="0" u="none" strike="noStrike" dirty="0">
                          <a:solidFill>
                            <a:srgbClr val="000000"/>
                          </a:solidFill>
                          <a:effectLst/>
                          <a:latin typeface="Garamond"/>
                        </a:rPr>
                        <a:t>3</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18154">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Numero di imprese che introducono innovazioni di prodotto/processo </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1400" b="1" i="0" u="none" strike="noStrike" dirty="0">
                          <a:solidFill>
                            <a:srgbClr val="00B050"/>
                          </a:solidFill>
                          <a:effectLst/>
                          <a:latin typeface="Garamond"/>
                        </a:rPr>
                        <a:t>60</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1400" b="0" i="0" u="none" strike="noStrike" dirty="0">
                          <a:solidFill>
                            <a:srgbClr val="000000"/>
                          </a:solidFill>
                          <a:effectLst/>
                          <a:latin typeface="Garamond"/>
                        </a:rPr>
                        <a:t>30</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18154">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Numero di progetti avviati in collaborazione con imprese </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400" b="1" i="0" u="none" strike="noStrike" kern="1200" dirty="0" smtClean="0">
                          <a:solidFill>
                            <a:srgbClr val="00B050"/>
                          </a:solidFill>
                          <a:effectLst/>
                          <a:latin typeface="Garamond"/>
                          <a:ea typeface="+mn-ea"/>
                          <a:cs typeface="+mn-cs"/>
                        </a:rPr>
                        <a:t>11</a:t>
                      </a:r>
                      <a:endParaRPr lang="it-IT" sz="1400" b="1" i="0" u="none" strike="noStrike" kern="1200" dirty="0">
                        <a:solidFill>
                          <a:srgbClr val="00B050"/>
                        </a:solidFill>
                        <a:effectLst/>
                        <a:latin typeface="Garamond"/>
                        <a:ea typeface="+mn-ea"/>
                        <a:cs typeface="+mn-cs"/>
                      </a:endParaRP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11</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8154">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Numero di imprese attratte nei siti recuperati </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smtClean="0">
                          <a:solidFill>
                            <a:srgbClr val="00B050"/>
                          </a:solidFill>
                          <a:effectLst/>
                          <a:latin typeface="Garamond"/>
                        </a:rPr>
                        <a:t>29</a:t>
                      </a:r>
                      <a:endParaRPr lang="it-IT" sz="1400" b="1" i="0" u="none" strike="noStrike" dirty="0">
                        <a:solidFill>
                          <a:srgbClr val="00B050"/>
                        </a:solidFill>
                        <a:effectLst/>
                        <a:latin typeface="Garamond"/>
                      </a:endParaRP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4</a:t>
                      </a:r>
                    </a:p>
                  </a:txBody>
                  <a:tcPr marL="3533" marR="3533" marT="3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1028854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7" y="404664"/>
            <a:ext cx="8580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II – PROMOZIONE DELLO SVILUPPO SOSTENIBILE</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AVANZAMENTO FINANZIARIO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Grafico 2"/>
          <p:cNvGraphicFramePr>
            <a:graphicFrameLocks/>
          </p:cNvGraphicFramePr>
          <p:nvPr>
            <p:extLst>
              <p:ext uri="{D42A27DB-BD31-4B8C-83A1-F6EECF244321}">
                <p14:modId xmlns:p14="http://schemas.microsoft.com/office/powerpoint/2010/main" val="2908734878"/>
              </p:ext>
            </p:extLst>
          </p:nvPr>
        </p:nvGraphicFramePr>
        <p:xfrm>
          <a:off x="971600" y="3573016"/>
          <a:ext cx="7344816" cy="31491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1575158174"/>
              </p:ext>
            </p:extLst>
          </p:nvPr>
        </p:nvGraphicFramePr>
        <p:xfrm>
          <a:off x="258787" y="1844824"/>
          <a:ext cx="8633694" cy="1440160"/>
        </p:xfrm>
        <a:graphic>
          <a:graphicData uri="http://schemas.openxmlformats.org/drawingml/2006/table">
            <a:tbl>
              <a:tblPr/>
              <a:tblGrid>
                <a:gridCol w="1728578"/>
                <a:gridCol w="1728578"/>
                <a:gridCol w="1723980"/>
                <a:gridCol w="1728578"/>
                <a:gridCol w="1723980"/>
              </a:tblGrid>
              <a:tr h="360040">
                <a:tc rowSpan="2">
                  <a:txBody>
                    <a:bodyPr/>
                    <a:lstStyle/>
                    <a:p>
                      <a:pPr algn="ctr" fontAlgn="ctr"/>
                      <a:r>
                        <a:rPr lang="it-IT" sz="1400" b="1" i="0" u="none" strike="noStrike" dirty="0">
                          <a:effectLst/>
                          <a:latin typeface="Garamond"/>
                        </a:rPr>
                        <a:t>Spesa pubblica programmata</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gridSpan="4">
                  <a:txBody>
                    <a:bodyPr/>
                    <a:lstStyle/>
                    <a:p>
                      <a:pPr algn="ctr" fontAlgn="ctr"/>
                      <a:r>
                        <a:rPr lang="it-IT" sz="1400" b="1" i="0" u="none" strike="noStrike" dirty="0">
                          <a:effectLst/>
                          <a:latin typeface="Garamond"/>
                        </a:rPr>
                        <a:t>Attuazione finanziaria cumulata al 31/12/2015</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c hMerge="1">
                  <a:txBody>
                    <a:bodyPr/>
                    <a:lstStyle/>
                    <a:p>
                      <a:endParaRPr lang="it-IT"/>
                    </a:p>
                  </a:txBody>
                  <a:tcPr/>
                </a:tc>
                <a:tc hMerge="1">
                  <a:txBody>
                    <a:bodyPr/>
                    <a:lstStyle/>
                    <a:p>
                      <a:endParaRPr lang="it-IT"/>
                    </a:p>
                  </a:txBody>
                  <a:tcPr/>
                </a:tc>
              </a:tr>
              <a:tr h="360040">
                <a:tc vMerge="1">
                  <a:txBody>
                    <a:bodyPr/>
                    <a:lstStyle/>
                    <a:p>
                      <a:endParaRPr lang="it-IT"/>
                    </a:p>
                  </a:txBody>
                  <a:tcPr/>
                </a:tc>
                <a:tc gridSpan="2">
                  <a:txBody>
                    <a:bodyPr/>
                    <a:lstStyle/>
                    <a:p>
                      <a:pPr algn="ctr" fontAlgn="ctr"/>
                      <a:r>
                        <a:rPr lang="it-IT" sz="1400" b="1" i="0" u="none" strike="noStrike" dirty="0">
                          <a:effectLst/>
                          <a:latin typeface="Garamond"/>
                        </a:rPr>
                        <a:t>PAGAMENTI</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c gridSpan="2">
                  <a:txBody>
                    <a:bodyPr/>
                    <a:lstStyle/>
                    <a:p>
                      <a:pPr algn="ctr" fontAlgn="ctr"/>
                      <a:r>
                        <a:rPr lang="it-IT" sz="1400" b="1" i="0" u="none" strike="noStrike" dirty="0">
                          <a:effectLst/>
                          <a:latin typeface="Garamond"/>
                        </a:rPr>
                        <a:t>SPESE CERTIFICATE</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r>
              <a:tr h="360040">
                <a:tc>
                  <a:txBody>
                    <a:bodyPr/>
                    <a:lstStyle/>
                    <a:p>
                      <a:pPr algn="ctr" fontAlgn="ctr"/>
                      <a:r>
                        <a:rPr lang="it-IT" sz="1400" b="1" i="0" u="none" strike="noStrike">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effectLst/>
                          <a:latin typeface="Garamond"/>
                        </a:rPr>
                        <a:t>%</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fontAlgn="ctr"/>
                      <a:r>
                        <a:rPr lang="it-IT" sz="1400" b="0" i="0" u="none" strike="noStrike">
                          <a:effectLst/>
                          <a:latin typeface="Garamond"/>
                        </a:rPr>
                        <a:t> €        </a:t>
                      </a:r>
                      <a:r>
                        <a:rPr lang="it-IT" sz="1400" b="0" i="0" u="none" strike="noStrike" baseline="0" smtClean="0">
                          <a:effectLst/>
                          <a:latin typeface="Garamond"/>
                        </a:rPr>
                        <a:t> </a:t>
                      </a:r>
                      <a:r>
                        <a:rPr lang="it-IT" sz="1400" b="0" i="0" u="none" strike="noStrike" smtClean="0">
                          <a:effectLst/>
                          <a:latin typeface="Garamond"/>
                        </a:rPr>
                        <a:t>     30.000.000,00 </a:t>
                      </a:r>
                      <a:endParaRPr lang="it-IT" sz="1400" b="0" i="0" u="none" strike="noStrike">
                        <a:effectLst/>
                        <a:latin typeface="Garamond"/>
                      </a:endParaRP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 €  </a:t>
                      </a:r>
                      <a:r>
                        <a:rPr lang="it-IT" sz="1400" b="0" i="0" u="none" strike="noStrike" baseline="0" dirty="0" smtClean="0">
                          <a:effectLst/>
                          <a:latin typeface="Garamond"/>
                        </a:rPr>
                        <a:t>  </a:t>
                      </a:r>
                      <a:r>
                        <a:rPr lang="it-IT" sz="1400" b="0" i="0" u="none" strike="noStrike" dirty="0" smtClean="0">
                          <a:effectLst/>
                          <a:latin typeface="Garamond"/>
                        </a:rPr>
                        <a:t>          </a:t>
                      </a:r>
                      <a:r>
                        <a:rPr lang="it-IT" sz="1400" b="0" i="0" u="none" strike="noStrike" dirty="0">
                          <a:effectLst/>
                          <a:latin typeface="Garamond"/>
                        </a:rPr>
                        <a:t>36.222.052,93 </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120,74</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 €    </a:t>
                      </a:r>
                      <a:r>
                        <a:rPr lang="it-IT" sz="1400" b="0" i="0" u="none" strike="noStrike" baseline="0" dirty="0" smtClean="0">
                          <a:effectLst/>
                          <a:latin typeface="Garamond"/>
                        </a:rPr>
                        <a:t> </a:t>
                      </a:r>
                      <a:r>
                        <a:rPr lang="it-IT" sz="1400" b="0" i="0" u="none" strike="noStrike" dirty="0" smtClean="0">
                          <a:effectLst/>
                          <a:latin typeface="Garamond"/>
                        </a:rPr>
                        <a:t>         </a:t>
                      </a:r>
                      <a:r>
                        <a:rPr lang="it-IT" sz="1400" b="0" i="0" u="none" strike="noStrike" dirty="0">
                          <a:effectLst/>
                          <a:latin typeface="Garamond"/>
                        </a:rPr>
                        <a:t>31.019.633,13 </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103,40</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0017485"/>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7" y="404664"/>
            <a:ext cx="8580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II – PROMOZIONE DELLO SVILUPPO SOSTENIBILE</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VALORE DEGLI INDICATORI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48940" y="1571686"/>
            <a:ext cx="2835071" cy="369332"/>
          </a:xfrm>
          <a:prstGeom prst="rect">
            <a:avLst/>
          </a:prstGeom>
          <a:noFill/>
        </p:spPr>
        <p:txBody>
          <a:bodyPr wrap="none" rtlCol="0">
            <a:spAutoFit/>
          </a:bodyPr>
          <a:lstStyle/>
          <a:p>
            <a:r>
              <a:rPr lang="it-IT" b="1" dirty="0" smtClean="0">
                <a:latin typeface="Times New Roman" panose="02020603050405020304" pitchFamily="18" charset="0"/>
                <a:cs typeface="Times New Roman" panose="02020603050405020304" pitchFamily="18" charset="0"/>
              </a:rPr>
              <a:t>Indicatori di realizzazione:</a:t>
            </a:r>
            <a:endParaRPr lang="it-IT" b="1" dirty="0">
              <a:latin typeface="Times New Roman" panose="02020603050405020304" pitchFamily="18" charset="0"/>
              <a:cs typeface="Times New Roman" panose="02020603050405020304" pitchFamily="18"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389288739"/>
              </p:ext>
            </p:extLst>
          </p:nvPr>
        </p:nvGraphicFramePr>
        <p:xfrm>
          <a:off x="323528" y="1941014"/>
          <a:ext cx="8568951" cy="4708209"/>
        </p:xfrm>
        <a:graphic>
          <a:graphicData uri="http://schemas.openxmlformats.org/drawingml/2006/table">
            <a:tbl>
              <a:tblPr/>
              <a:tblGrid>
                <a:gridCol w="1586231"/>
                <a:gridCol w="934048"/>
                <a:gridCol w="1800200"/>
                <a:gridCol w="1080121"/>
                <a:gridCol w="1542464"/>
                <a:gridCol w="1625887"/>
              </a:tblGrid>
              <a:tr h="551882">
                <a:tc>
                  <a:txBody>
                    <a:bodyPr/>
                    <a:lstStyle/>
                    <a:p>
                      <a:pPr algn="ctr" rtl="0" fontAlgn="ctr"/>
                      <a:r>
                        <a:rPr lang="it-IT" sz="1400" b="1" i="0" u="none" strike="noStrike" dirty="0">
                          <a:solidFill>
                            <a:srgbClr val="000000"/>
                          </a:solidFill>
                          <a:effectLst/>
                          <a:latin typeface="Garamond"/>
                        </a:rPr>
                        <a:t>Obiettivo operativo</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Attività</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Indicatore di realizzazione</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Unità di misura</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al </a:t>
                      </a:r>
                      <a:r>
                        <a:rPr lang="it-IT" sz="1400" b="1" i="0" u="none" strike="noStrike" dirty="0" smtClean="0">
                          <a:solidFill>
                            <a:srgbClr val="000000"/>
                          </a:solidFill>
                          <a:effectLst/>
                          <a:latin typeface="Garamond"/>
                        </a:rPr>
                        <a:t>31/12/2015</a:t>
                      </a:r>
                      <a:endParaRPr lang="it-IT" sz="1400" b="1" i="0" u="none" strike="noStrike" dirty="0">
                        <a:solidFill>
                          <a:srgbClr val="000000"/>
                        </a:solidFill>
                        <a:effectLst/>
                        <a:latin typeface="Garamond"/>
                      </a:endParaRP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atteso a fine programma</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r>
              <a:tr h="667714">
                <a:tc rowSpan="2">
                  <a:txBody>
                    <a:bodyPr/>
                    <a:lstStyle/>
                    <a:p>
                      <a:pPr algn="l" rtl="0" fontAlgn="ctr"/>
                      <a:r>
                        <a:rPr lang="it-IT" sz="1400" b="0" i="0" u="none" strike="noStrike">
                          <a:solidFill>
                            <a:srgbClr val="000000"/>
                          </a:solidFill>
                          <a:effectLst/>
                          <a:latin typeface="Garamond"/>
                        </a:rPr>
                        <a:t>Elevare la qualità degli insediamenti urbani, turistici e rurali</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it-IT" sz="1400" b="0" i="0" u="none" strike="noStrike">
                          <a:solidFill>
                            <a:srgbClr val="000000"/>
                          </a:solidFill>
                          <a:effectLst/>
                          <a:latin typeface="Garamond"/>
                        </a:rPr>
                        <a:t>b)</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dirty="0">
                          <a:solidFill>
                            <a:srgbClr val="000000"/>
                          </a:solidFill>
                          <a:effectLst/>
                          <a:latin typeface="Garamond"/>
                        </a:rPr>
                        <a:t>Aree industriali oggetto di riconversione e valorizzazione</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3</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1</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026">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Area bonificata (in km</a:t>
                      </a:r>
                      <a:r>
                        <a:rPr lang="it-IT" sz="1400" b="0" i="0" u="none" strike="noStrike" baseline="30000">
                          <a:solidFill>
                            <a:srgbClr val="000000"/>
                          </a:solidFill>
                          <a:effectLst/>
                          <a:latin typeface="Garamond"/>
                        </a:rPr>
                        <a:t>2</a:t>
                      </a:r>
                      <a:r>
                        <a:rPr lang="it-IT" sz="1400" b="0" i="0" u="none" strike="noStrike">
                          <a:solidFill>
                            <a:srgbClr val="000000"/>
                          </a:solidFill>
                          <a:effectLst/>
                          <a:latin typeface="Garamond"/>
                        </a:rPr>
                        <a:t>) C.I. 29</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Km</a:t>
                      </a:r>
                      <a:r>
                        <a:rPr lang="it-IT" sz="1400" b="0" i="0" u="none" strike="noStrike" baseline="30000" dirty="0">
                          <a:solidFill>
                            <a:srgbClr val="000000"/>
                          </a:solidFill>
                          <a:effectLst/>
                          <a:latin typeface="Garamond"/>
                        </a:rPr>
                        <a:t>2</a:t>
                      </a:r>
                      <a:endParaRPr lang="it-IT" sz="1400" b="0" i="0" u="none" strike="noStrike" dirty="0">
                        <a:solidFill>
                          <a:srgbClr val="000000"/>
                        </a:solidFill>
                        <a:effectLst/>
                        <a:latin typeface="Garamond"/>
                      </a:endParaRP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0,003</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0,004</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026">
                <a:tc rowSpan="4">
                  <a:txBody>
                    <a:bodyPr/>
                    <a:lstStyle/>
                    <a:p>
                      <a:pPr algn="l" rtl="0" fontAlgn="ctr"/>
                      <a:r>
                        <a:rPr lang="it-IT" sz="1400" b="0" i="0" u="none" strike="noStrike">
                          <a:solidFill>
                            <a:srgbClr val="000000"/>
                          </a:solidFill>
                          <a:effectLst/>
                          <a:latin typeface="Garamond"/>
                        </a:rPr>
                        <a:t>Promuovere lo sfruttamento efficiente di fonti rinnovabili e l'efficienza energetica</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it-IT" sz="1400" b="0" i="0" u="none" strike="noStrike">
                          <a:solidFill>
                            <a:srgbClr val="000000"/>
                          </a:solidFill>
                          <a:effectLst/>
                          <a:latin typeface="Garamond"/>
                        </a:rPr>
                        <a:t>c)</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a:solidFill>
                            <a:srgbClr val="000000"/>
                          </a:solidFill>
                          <a:effectLst/>
                          <a:latin typeface="Garamond"/>
                        </a:rPr>
                        <a:t>N. di progetti (Energie rinnovabili) C.I. 23</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4</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4</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026">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 di progetti (Efficienza - Risparmio energetico)</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1</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1</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8821">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Edifici sottoposti a ricognizione e a diagnosi energetica sul territorio regionale</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644</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500</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714">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Nuove centrali di cogenerazione e recupero calore realizzate</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a:solidFill>
                            <a:srgbClr val="00B050"/>
                          </a:solidFill>
                          <a:effectLst/>
                          <a:latin typeface="Garamond"/>
                        </a:rPr>
                        <a:t>1</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1</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6839141"/>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7" y="404664"/>
            <a:ext cx="8580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II – PROMOZIONE DELLO SVILUPPO SOSTENIBILE</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VALORE DEGLI INDICATORI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1489993153"/>
              </p:ext>
            </p:extLst>
          </p:nvPr>
        </p:nvGraphicFramePr>
        <p:xfrm>
          <a:off x="258788" y="1628800"/>
          <a:ext cx="8633692" cy="5088985"/>
        </p:xfrm>
        <a:graphic>
          <a:graphicData uri="http://schemas.openxmlformats.org/drawingml/2006/table">
            <a:tbl>
              <a:tblPr/>
              <a:tblGrid>
                <a:gridCol w="1588358"/>
                <a:gridCol w="924654"/>
                <a:gridCol w="1800200"/>
                <a:gridCol w="1152128"/>
                <a:gridCol w="1487031"/>
                <a:gridCol w="1681321"/>
              </a:tblGrid>
              <a:tr h="576064">
                <a:tc>
                  <a:txBody>
                    <a:bodyPr/>
                    <a:lstStyle/>
                    <a:p>
                      <a:pPr algn="ctr" rtl="0" fontAlgn="ctr"/>
                      <a:r>
                        <a:rPr lang="it-IT" sz="1400" b="1" i="0" u="none" strike="noStrike" dirty="0">
                          <a:solidFill>
                            <a:srgbClr val="000000"/>
                          </a:solidFill>
                          <a:effectLst/>
                          <a:latin typeface="Garamond"/>
                        </a:rPr>
                        <a:t>Obiettivo operativo</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Attività</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Indicatore di realizzazione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a:solidFill>
                            <a:srgbClr val="000000"/>
                          </a:solidFill>
                          <a:effectLst/>
                          <a:latin typeface="Garamond"/>
                        </a:rPr>
                        <a:t>Unità di misura</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a:solidFill>
                            <a:srgbClr val="000000"/>
                          </a:solidFill>
                          <a:effectLst/>
                          <a:latin typeface="Garamond"/>
                        </a:rPr>
                        <a:t>Valore  al 31/12/2015</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atteso a fine programma</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r>
              <a:tr h="875551">
                <a:tc rowSpan="4">
                  <a:txBody>
                    <a:bodyPr/>
                    <a:lstStyle/>
                    <a:p>
                      <a:pPr algn="l" rtl="0" fontAlgn="ctr"/>
                      <a:r>
                        <a:rPr lang="it-IT" sz="1400" b="0" i="0" u="none" strike="noStrike">
                          <a:solidFill>
                            <a:srgbClr val="000000"/>
                          </a:solidFill>
                          <a:effectLst/>
                          <a:latin typeface="Garamond"/>
                        </a:rPr>
                        <a:t>Favorire la valorizzazione sostenibile del territorio e del patrimonio naturale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it-IT" sz="1400" b="0" i="0" u="none" strike="noStrike" dirty="0">
                          <a:solidFill>
                            <a:srgbClr val="000000"/>
                          </a:solidFill>
                          <a:effectLst/>
                          <a:latin typeface="Garamond"/>
                        </a:rPr>
                        <a:t>d)</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dirty="0">
                          <a:solidFill>
                            <a:srgbClr val="000000"/>
                          </a:solidFill>
                          <a:effectLst/>
                          <a:latin typeface="Garamond"/>
                        </a:rPr>
                        <a:t>Aree protette oggetto di interventi di promozione e </a:t>
                      </a:r>
                      <a:r>
                        <a:rPr lang="it-IT" sz="1400" b="0" i="0" u="none" strike="noStrike" dirty="0" smtClean="0">
                          <a:solidFill>
                            <a:srgbClr val="000000"/>
                          </a:solidFill>
                          <a:effectLst/>
                          <a:latin typeface="Garamond"/>
                        </a:rPr>
                        <a:t>valorizzazione</a:t>
                      </a:r>
                      <a:endParaRPr lang="it-IT" sz="1400" b="0" i="0" u="none" strike="noStrike" dirty="0">
                        <a:solidFill>
                          <a:srgbClr val="000000"/>
                        </a:solidFill>
                        <a:effectLst/>
                        <a:latin typeface="Garamond"/>
                      </a:endParaRP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35</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6</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8401">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Aree di interesse turistico oggetto di interventi di promozione e valorizzazione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3</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3</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8719">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Strutture per accoglienza e didattica oggetto di intervento</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3</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3</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360">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 di progetti (Turismo) C.I. 34</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3</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3</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8719">
                <a:tc rowSpan="4">
                  <a:txBody>
                    <a:bodyPr/>
                    <a:lstStyle/>
                    <a:p>
                      <a:pPr algn="l" rtl="0" fontAlgn="ctr"/>
                      <a:r>
                        <a:rPr lang="it-IT" sz="1400" b="0" i="0" u="none" strike="noStrike">
                          <a:solidFill>
                            <a:srgbClr val="000000"/>
                          </a:solidFill>
                          <a:effectLst/>
                          <a:latin typeface="Garamond"/>
                        </a:rPr>
                        <a:t>Promuovere la valorizzazione economica del patrimonio culturale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it-IT" sz="1400" b="0" i="0" u="none" strike="noStrike">
                          <a:solidFill>
                            <a:srgbClr val="000000"/>
                          </a:solidFill>
                          <a:effectLst/>
                          <a:latin typeface="Garamond"/>
                        </a:rPr>
                        <a:t>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a:solidFill>
                            <a:srgbClr val="000000"/>
                          </a:solidFill>
                          <a:effectLst/>
                          <a:latin typeface="Garamond"/>
                        </a:rPr>
                        <a:t>Progetti e sistemi di beni culturali oggetto di intervento</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6</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3</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681">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Itinerari</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4</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3</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360">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 di progetti (Turismo) C.I. 34</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6</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7</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360">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Iniziative di promozione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6</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6</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6704523"/>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7" y="404664"/>
            <a:ext cx="8580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II – PROMOZIONE DELLO SVILUPPO SOSTENIBILE</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VALORE DEGLI INDICATORI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63798" y="1623592"/>
            <a:ext cx="2390398" cy="369332"/>
          </a:xfrm>
          <a:prstGeom prst="rect">
            <a:avLst/>
          </a:prstGeom>
          <a:noFill/>
        </p:spPr>
        <p:txBody>
          <a:bodyPr wrap="none" rtlCol="0">
            <a:spAutoFit/>
          </a:bodyPr>
          <a:lstStyle/>
          <a:p>
            <a:r>
              <a:rPr lang="it-IT" b="1" dirty="0" smtClean="0">
                <a:latin typeface="Times New Roman" panose="02020603050405020304" pitchFamily="18" charset="0"/>
                <a:cs typeface="Times New Roman" panose="02020603050405020304" pitchFamily="18" charset="0"/>
              </a:rPr>
              <a:t>Indicatori di risultato:</a:t>
            </a:r>
            <a:endParaRPr lang="it-IT" b="1" dirty="0">
              <a:latin typeface="Times New Roman" panose="02020603050405020304" pitchFamily="18" charset="0"/>
              <a:cs typeface="Times New Roman" panose="0202060305040502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418029060"/>
              </p:ext>
            </p:extLst>
          </p:nvPr>
        </p:nvGraphicFramePr>
        <p:xfrm>
          <a:off x="263798" y="1992922"/>
          <a:ext cx="8628682" cy="4643903"/>
        </p:xfrm>
        <a:graphic>
          <a:graphicData uri="http://schemas.openxmlformats.org/drawingml/2006/table">
            <a:tbl>
              <a:tblPr/>
              <a:tblGrid>
                <a:gridCol w="2408005"/>
                <a:gridCol w="2227405"/>
                <a:gridCol w="2227405"/>
                <a:gridCol w="1765867"/>
              </a:tblGrid>
              <a:tr h="499974">
                <a:tc>
                  <a:txBody>
                    <a:bodyPr/>
                    <a:lstStyle/>
                    <a:p>
                      <a:pPr algn="ctr" rtl="0" fontAlgn="ctr"/>
                      <a:r>
                        <a:rPr lang="it-IT" sz="1400" b="1" i="0" u="none" strike="noStrike" dirty="0">
                          <a:solidFill>
                            <a:srgbClr val="000000"/>
                          </a:solidFill>
                          <a:effectLst/>
                          <a:latin typeface="Garamond"/>
                        </a:rPr>
                        <a:t>Obiettivo operativo</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Indicatore di risultato</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al 31/12/2015</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atteso a fine programma</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r>
              <a:tr h="647489">
                <a:tc rowSpan="5">
                  <a:txBody>
                    <a:bodyPr/>
                    <a:lstStyle/>
                    <a:p>
                      <a:pPr algn="l" rtl="0" fontAlgn="ctr"/>
                      <a:r>
                        <a:rPr lang="it-IT" sz="1400" b="0" i="0" u="none" strike="noStrike" dirty="0">
                          <a:solidFill>
                            <a:srgbClr val="000000"/>
                          </a:solidFill>
                          <a:effectLst/>
                          <a:latin typeface="Garamond"/>
                        </a:rPr>
                        <a:t>Rendere più attraente la Regione per gli operatori economici e per i turisti.</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dirty="0">
                          <a:solidFill>
                            <a:srgbClr val="000000"/>
                          </a:solidFill>
                          <a:effectLst/>
                          <a:latin typeface="Garamond"/>
                        </a:rPr>
                        <a:t>Numero di imprese attratte nei siti recuperati</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6</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3</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6484">
                <a:tc vMerge="1">
                  <a:txBody>
                    <a:bodyPr/>
                    <a:lstStyle/>
                    <a:p>
                      <a:endParaRPr lang="it-IT"/>
                    </a:p>
                  </a:txBody>
                  <a:tcPr/>
                </a:tc>
                <a:tc>
                  <a:txBody>
                    <a:bodyPr/>
                    <a:lstStyle/>
                    <a:p>
                      <a:pPr algn="l" rtl="0" fontAlgn="ctr"/>
                      <a:r>
                        <a:rPr lang="it-IT" sz="1400" b="0" i="0" u="none" strike="noStrike" dirty="0" err="1">
                          <a:solidFill>
                            <a:srgbClr val="000000"/>
                          </a:solidFill>
                          <a:effectLst/>
                          <a:latin typeface="Garamond"/>
                        </a:rPr>
                        <a:t>Mwh</a:t>
                      </a:r>
                      <a:r>
                        <a:rPr lang="it-IT" sz="1400" b="0" i="0" u="none" strike="noStrike" dirty="0">
                          <a:solidFill>
                            <a:srgbClr val="000000"/>
                          </a:solidFill>
                          <a:effectLst/>
                          <a:latin typeface="Garamond"/>
                        </a:rPr>
                        <a:t> di consumo risparmiato mediante azioni di </a:t>
                      </a:r>
                      <a:r>
                        <a:rPr lang="it-IT" sz="1400" b="0" i="0" u="none" strike="noStrike" dirty="0" err="1">
                          <a:solidFill>
                            <a:srgbClr val="000000"/>
                          </a:solidFill>
                          <a:effectLst/>
                          <a:latin typeface="Garamond"/>
                        </a:rPr>
                        <a:t>efficientamento</a:t>
                      </a:r>
                      <a:endParaRPr lang="it-IT" sz="1400" b="0" i="0" u="none" strike="noStrike" dirty="0">
                        <a:solidFill>
                          <a:srgbClr val="000000"/>
                        </a:solidFill>
                        <a:effectLst/>
                        <a:latin typeface="Garamond"/>
                      </a:endParaRP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74.707,87</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74.707</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489">
                <a:tc vMerge="1">
                  <a:txBody>
                    <a:bodyPr/>
                    <a:lstStyle/>
                    <a:p>
                      <a:endParaRPr lang="it-IT"/>
                    </a:p>
                  </a:txBody>
                  <a:tcPr/>
                </a:tc>
                <a:tc>
                  <a:txBody>
                    <a:bodyPr/>
                    <a:lstStyle/>
                    <a:p>
                      <a:pPr algn="l" rtl="0" fontAlgn="ctr"/>
                      <a:r>
                        <a:rPr lang="it-IT" sz="1400" b="0" i="0" u="none" strike="noStrike" dirty="0">
                          <a:solidFill>
                            <a:srgbClr val="000000"/>
                          </a:solidFill>
                          <a:effectLst/>
                          <a:latin typeface="Garamond"/>
                        </a:rPr>
                        <a:t>Mq di superficie oggetto di audit/di intervento</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a:solidFill>
                            <a:srgbClr val="00B050"/>
                          </a:solidFill>
                          <a:effectLst/>
                          <a:latin typeface="Garamond"/>
                        </a:rPr>
                        <a:t>439.606</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250.000</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5480">
                <a:tc vMerge="1">
                  <a:txBody>
                    <a:bodyPr/>
                    <a:lstStyle/>
                    <a:p>
                      <a:endParaRPr lang="it-IT"/>
                    </a:p>
                  </a:txBody>
                  <a:tcPr/>
                </a:tc>
                <a:tc>
                  <a:txBody>
                    <a:bodyPr/>
                    <a:lstStyle/>
                    <a:p>
                      <a:pPr algn="l" rtl="0" fontAlgn="ctr"/>
                      <a:r>
                        <a:rPr lang="it-IT" sz="1400" b="0" i="0" u="none" strike="noStrike" dirty="0">
                          <a:solidFill>
                            <a:srgbClr val="000000"/>
                          </a:solidFill>
                          <a:effectLst/>
                          <a:latin typeface="Garamond"/>
                        </a:rPr>
                        <a:t>Capacità addizionale installata per la produzione di energia da fonti rinnovabili (MW) C.I. 24</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0,13</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0,13</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6987">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Numero di visitatori delle aree e strutture recuperate e valorizzate</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smtClean="0">
                          <a:solidFill>
                            <a:srgbClr val="00B050"/>
                          </a:solidFill>
                          <a:effectLst/>
                          <a:latin typeface="Garamond"/>
                        </a:rPr>
                        <a:t>334.072</a:t>
                      </a:r>
                      <a:endParaRPr lang="it-IT" sz="1400" b="1" i="0" u="none" strike="noStrike" dirty="0">
                        <a:solidFill>
                          <a:srgbClr val="00B050"/>
                        </a:solidFill>
                        <a:effectLst/>
                        <a:latin typeface="Garamond"/>
                      </a:endParaRP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300.000</a:t>
                      </a:r>
                    </a:p>
                  </a:txBody>
                  <a:tcPr marL="3944" marR="3944" marT="3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192820029"/>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404664"/>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III – PROMOZIONE DELLE ICT</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AVANZAMENTO FINANZIARIO AL 31/12/2015</a:t>
            </a:r>
          </a:p>
        </p:txBody>
      </p:sp>
      <p:graphicFrame>
        <p:nvGraphicFramePr>
          <p:cNvPr id="4" name="Grafico 3"/>
          <p:cNvGraphicFramePr>
            <a:graphicFrameLocks/>
          </p:cNvGraphicFramePr>
          <p:nvPr>
            <p:extLst>
              <p:ext uri="{D42A27DB-BD31-4B8C-83A1-F6EECF244321}">
                <p14:modId xmlns:p14="http://schemas.microsoft.com/office/powerpoint/2010/main" val="613466823"/>
              </p:ext>
            </p:extLst>
          </p:nvPr>
        </p:nvGraphicFramePr>
        <p:xfrm>
          <a:off x="1187624" y="3429000"/>
          <a:ext cx="6984776"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2447795078"/>
              </p:ext>
            </p:extLst>
          </p:nvPr>
        </p:nvGraphicFramePr>
        <p:xfrm>
          <a:off x="258789" y="1556792"/>
          <a:ext cx="8580437" cy="1368152"/>
        </p:xfrm>
        <a:graphic>
          <a:graphicData uri="http://schemas.openxmlformats.org/drawingml/2006/table">
            <a:tbl>
              <a:tblPr/>
              <a:tblGrid>
                <a:gridCol w="1717915"/>
                <a:gridCol w="1717915"/>
                <a:gridCol w="1713346"/>
                <a:gridCol w="1717915"/>
                <a:gridCol w="1713346"/>
              </a:tblGrid>
              <a:tr h="342038">
                <a:tc rowSpan="2">
                  <a:txBody>
                    <a:bodyPr/>
                    <a:lstStyle/>
                    <a:p>
                      <a:pPr algn="ctr" fontAlgn="ctr"/>
                      <a:r>
                        <a:rPr lang="it-IT" sz="1400" b="1" i="0" u="none" strike="noStrike" dirty="0">
                          <a:effectLst/>
                          <a:latin typeface="Garamond"/>
                        </a:rPr>
                        <a:t>Spesa pubblica programmata</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gridSpan="4">
                  <a:txBody>
                    <a:bodyPr/>
                    <a:lstStyle/>
                    <a:p>
                      <a:pPr algn="ctr" fontAlgn="ctr"/>
                      <a:r>
                        <a:rPr lang="it-IT" sz="1400" b="1" i="0" u="none" strike="noStrike" dirty="0">
                          <a:effectLst/>
                          <a:latin typeface="Garamond"/>
                        </a:rPr>
                        <a:t>Attuazione finanziaria cumulata al 31/12/2015</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c hMerge="1">
                  <a:txBody>
                    <a:bodyPr/>
                    <a:lstStyle/>
                    <a:p>
                      <a:endParaRPr lang="it-IT"/>
                    </a:p>
                  </a:txBody>
                  <a:tcPr/>
                </a:tc>
                <a:tc hMerge="1">
                  <a:txBody>
                    <a:bodyPr/>
                    <a:lstStyle/>
                    <a:p>
                      <a:endParaRPr lang="it-IT"/>
                    </a:p>
                  </a:txBody>
                  <a:tcPr/>
                </a:tc>
              </a:tr>
              <a:tr h="342038">
                <a:tc vMerge="1">
                  <a:txBody>
                    <a:bodyPr/>
                    <a:lstStyle/>
                    <a:p>
                      <a:endParaRPr lang="it-IT"/>
                    </a:p>
                  </a:txBody>
                  <a:tcPr/>
                </a:tc>
                <a:tc gridSpan="2">
                  <a:txBody>
                    <a:bodyPr/>
                    <a:lstStyle/>
                    <a:p>
                      <a:pPr algn="ctr" fontAlgn="ctr"/>
                      <a:r>
                        <a:rPr lang="it-IT" sz="1400" b="1" i="0" u="none" strike="noStrike" dirty="0">
                          <a:effectLst/>
                          <a:latin typeface="Garamond"/>
                        </a:rPr>
                        <a:t>PAGAMENTI</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c gridSpan="2">
                  <a:txBody>
                    <a:bodyPr/>
                    <a:lstStyle/>
                    <a:p>
                      <a:pPr algn="ctr" fontAlgn="ctr"/>
                      <a:r>
                        <a:rPr lang="it-IT" sz="1400" b="1" i="0" u="none" strike="noStrike" dirty="0">
                          <a:effectLst/>
                          <a:latin typeface="Garamond"/>
                        </a:rPr>
                        <a:t>SPESE CERTIFICATE</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r>
              <a:tr h="342038">
                <a:tc>
                  <a:txBody>
                    <a:bodyPr/>
                    <a:lstStyle/>
                    <a:p>
                      <a:pPr algn="ctr" fontAlgn="ctr"/>
                      <a:r>
                        <a:rPr lang="it-IT" sz="1400" b="1" i="0" u="none" strike="noStrike">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effectLst/>
                          <a:latin typeface="Garamond"/>
                        </a:rPr>
                        <a:t>%</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effectLst/>
                          <a:latin typeface="Garamond"/>
                        </a:rPr>
                        <a:t>%</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algn="ctr" fontAlgn="ctr"/>
                      <a:r>
                        <a:rPr lang="it-IT" sz="1400" b="0" i="0" u="none" strike="noStrike" dirty="0">
                          <a:effectLst/>
                          <a:latin typeface="Garamond"/>
                        </a:rPr>
                        <a:t> € </a:t>
                      </a:r>
                      <a:r>
                        <a:rPr lang="it-IT" sz="1400" b="0" i="0" u="none" strike="noStrike" dirty="0" smtClean="0">
                          <a:effectLst/>
                          <a:latin typeface="Garamond"/>
                        </a:rPr>
                        <a:t>              </a:t>
                      </a:r>
                      <a:r>
                        <a:rPr lang="it-IT" sz="1400" b="0" i="0" u="none" strike="noStrike" dirty="0">
                          <a:effectLst/>
                          <a:latin typeface="Garamond"/>
                        </a:rPr>
                        <a:t>8.122.858,00 </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 € </a:t>
                      </a:r>
                      <a:r>
                        <a:rPr lang="it-IT" sz="1400" b="0" i="0" u="none" strike="noStrike" dirty="0" smtClean="0">
                          <a:effectLst/>
                          <a:latin typeface="Garamond"/>
                        </a:rPr>
                        <a:t>          </a:t>
                      </a:r>
                      <a:r>
                        <a:rPr lang="it-IT" sz="1400" b="0" i="0" u="none" strike="noStrike" baseline="0" dirty="0" smtClean="0">
                          <a:effectLst/>
                          <a:latin typeface="Garamond"/>
                        </a:rPr>
                        <a:t>  </a:t>
                      </a:r>
                      <a:r>
                        <a:rPr lang="it-IT" sz="1400" b="0" i="0" u="none" strike="noStrike" dirty="0" smtClean="0">
                          <a:effectLst/>
                          <a:latin typeface="Garamond"/>
                        </a:rPr>
                        <a:t>13.597.366,49 </a:t>
                      </a:r>
                      <a:endParaRPr lang="it-IT" sz="1400" b="0" i="0" u="none" strike="noStrike" dirty="0">
                        <a:effectLst/>
                        <a:latin typeface="Garamond"/>
                      </a:endParaRP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167,40</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 €    </a:t>
                      </a:r>
                      <a:r>
                        <a:rPr lang="it-IT" sz="1400" b="0" i="0" u="none" strike="noStrike" baseline="0" dirty="0" smtClean="0">
                          <a:effectLst/>
                          <a:latin typeface="Garamond"/>
                        </a:rPr>
                        <a:t>  </a:t>
                      </a:r>
                      <a:r>
                        <a:rPr lang="it-IT" sz="1400" b="0" i="0" u="none" strike="noStrike" dirty="0" smtClean="0">
                          <a:effectLst/>
                          <a:latin typeface="Garamond"/>
                        </a:rPr>
                        <a:t>         7.104.032,06 </a:t>
                      </a:r>
                      <a:endParaRPr lang="it-IT" sz="1400" b="0" i="0" u="none" strike="noStrike" dirty="0">
                        <a:effectLst/>
                        <a:latin typeface="Garamond"/>
                      </a:endParaRP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87,46</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95865172"/>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404664"/>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III – PROMOZIONE DELLE ICT</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VALORE DEGLI INDICATORI AL 31/12/2015</a:t>
            </a:r>
          </a:p>
        </p:txBody>
      </p:sp>
      <p:sp>
        <p:nvSpPr>
          <p:cNvPr id="4" name="CasellaDiTesto 3"/>
          <p:cNvSpPr txBox="1"/>
          <p:nvPr/>
        </p:nvSpPr>
        <p:spPr>
          <a:xfrm>
            <a:off x="212776" y="1591866"/>
            <a:ext cx="2835071" cy="369332"/>
          </a:xfrm>
          <a:prstGeom prst="rect">
            <a:avLst/>
          </a:prstGeom>
          <a:noFill/>
        </p:spPr>
        <p:txBody>
          <a:bodyPr wrap="none" rtlCol="0">
            <a:spAutoFit/>
          </a:bodyPr>
          <a:lstStyle/>
          <a:p>
            <a:r>
              <a:rPr lang="it-IT" b="1" dirty="0" smtClean="0">
                <a:latin typeface="Times New Roman" panose="02020603050405020304" pitchFamily="18" charset="0"/>
                <a:cs typeface="Times New Roman" panose="02020603050405020304" pitchFamily="18" charset="0"/>
              </a:rPr>
              <a:t>Indicatori di realizzazione:</a:t>
            </a:r>
            <a:endParaRPr lang="it-IT" b="1" dirty="0">
              <a:latin typeface="Times New Roman" panose="02020603050405020304" pitchFamily="18" charset="0"/>
              <a:cs typeface="Times New Roman" panose="0202060305040502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157618650"/>
              </p:ext>
            </p:extLst>
          </p:nvPr>
        </p:nvGraphicFramePr>
        <p:xfrm>
          <a:off x="251520" y="1983876"/>
          <a:ext cx="8640959" cy="4659742"/>
        </p:xfrm>
        <a:graphic>
          <a:graphicData uri="http://schemas.openxmlformats.org/drawingml/2006/table">
            <a:tbl>
              <a:tblPr/>
              <a:tblGrid>
                <a:gridCol w="1560169"/>
                <a:gridCol w="1416158"/>
                <a:gridCol w="1416158"/>
                <a:gridCol w="1416158"/>
                <a:gridCol w="1416158"/>
                <a:gridCol w="1416158"/>
              </a:tblGrid>
              <a:tr h="313206">
                <a:tc>
                  <a:txBody>
                    <a:bodyPr/>
                    <a:lstStyle/>
                    <a:p>
                      <a:pPr algn="ctr" rtl="0" fontAlgn="ctr"/>
                      <a:r>
                        <a:rPr lang="it-IT" sz="1400" b="1" i="0" u="none" strike="noStrike" dirty="0">
                          <a:solidFill>
                            <a:srgbClr val="000000"/>
                          </a:solidFill>
                          <a:effectLst/>
                          <a:latin typeface="Garamond"/>
                        </a:rPr>
                        <a:t>Obiettivo operativo</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Attività</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Indicatore di realizzazione</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Unità di misura</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al 31/12/2015</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atteso a fine programma</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r>
              <a:tr h="2349034">
                <a:tc rowSpan="2">
                  <a:txBody>
                    <a:bodyPr/>
                    <a:lstStyle/>
                    <a:p>
                      <a:pPr algn="l" rtl="0" fontAlgn="ctr"/>
                      <a:r>
                        <a:rPr lang="it-IT" sz="1400" b="0" i="0" u="none" strike="noStrike" dirty="0">
                          <a:solidFill>
                            <a:srgbClr val="000000"/>
                          </a:solidFill>
                          <a:effectLst/>
                          <a:latin typeface="Garamond"/>
                        </a:rPr>
                        <a:t>Ampliare la dotazione di infrastrutture per l'informazione e la comunicazione, migliorare l'accessibilità alle reti e favorire la diffusione delle nuove tecnologie</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it-IT" sz="1400" b="0" i="0" u="none" strike="noStrike" dirty="0">
                          <a:solidFill>
                            <a:srgbClr val="000000"/>
                          </a:solidFill>
                          <a:effectLst/>
                          <a:latin typeface="Garamond"/>
                        </a:rPr>
                        <a:t>a)</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dirty="0">
                          <a:solidFill>
                            <a:srgbClr val="000000"/>
                          </a:solidFill>
                          <a:effectLst/>
                          <a:latin typeface="Garamond"/>
                        </a:rPr>
                        <a:t>Nuovi sistemi e/o infrastrutture per la diffusione della banda larga realizzati</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1</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1</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9228">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Numero di progetti realizzati (Società dell'informazione) C.I. 11</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2</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2</a:t>
                      </a:r>
                    </a:p>
                  </a:txBody>
                  <a:tcPr marL="4760" marR="4760" marT="4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459866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323528" y="476672"/>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III – PROMOZIONE DELLE ICT</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VALORE DEGLI INDICATORI AL 31/12/2015</a:t>
            </a:r>
          </a:p>
        </p:txBody>
      </p:sp>
      <p:sp>
        <p:nvSpPr>
          <p:cNvPr id="4" name="CasellaDiTesto 3"/>
          <p:cNvSpPr txBox="1"/>
          <p:nvPr/>
        </p:nvSpPr>
        <p:spPr>
          <a:xfrm>
            <a:off x="263797" y="1580309"/>
            <a:ext cx="2390398" cy="369332"/>
          </a:xfrm>
          <a:prstGeom prst="rect">
            <a:avLst/>
          </a:prstGeom>
          <a:noFill/>
        </p:spPr>
        <p:txBody>
          <a:bodyPr wrap="none" rtlCol="0">
            <a:spAutoFit/>
          </a:bodyPr>
          <a:lstStyle/>
          <a:p>
            <a:r>
              <a:rPr lang="it-IT" b="1" dirty="0" smtClean="0">
                <a:latin typeface="Times New Roman" panose="02020603050405020304" pitchFamily="18" charset="0"/>
                <a:cs typeface="Times New Roman" panose="02020603050405020304" pitchFamily="18" charset="0"/>
              </a:rPr>
              <a:t>Indicatori di risultato:</a:t>
            </a:r>
            <a:endParaRPr lang="it-IT" b="1" dirty="0">
              <a:latin typeface="Times New Roman" panose="02020603050405020304" pitchFamily="18" charset="0"/>
              <a:cs typeface="Times New Roman" panose="0202060305040502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1115295486"/>
              </p:ext>
            </p:extLst>
          </p:nvPr>
        </p:nvGraphicFramePr>
        <p:xfrm>
          <a:off x="263794" y="1949641"/>
          <a:ext cx="8580440" cy="4575704"/>
        </p:xfrm>
        <a:graphic>
          <a:graphicData uri="http://schemas.openxmlformats.org/drawingml/2006/table">
            <a:tbl>
              <a:tblPr/>
              <a:tblGrid>
                <a:gridCol w="2145110"/>
                <a:gridCol w="2145110"/>
                <a:gridCol w="2145110"/>
                <a:gridCol w="2145110"/>
              </a:tblGrid>
              <a:tr h="538318">
                <a:tc>
                  <a:txBody>
                    <a:bodyPr/>
                    <a:lstStyle/>
                    <a:p>
                      <a:pPr algn="ctr" rtl="0" fontAlgn="ctr"/>
                      <a:r>
                        <a:rPr lang="it-IT" sz="1400" b="1" i="0" u="none" strike="noStrike" dirty="0">
                          <a:solidFill>
                            <a:srgbClr val="000000"/>
                          </a:solidFill>
                          <a:effectLst/>
                          <a:latin typeface="Garamond"/>
                        </a:rPr>
                        <a:t>Obiettivo operativo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Indicatore di risultato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al 31/12/2015</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atteso a fine programma</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r>
              <a:tr h="1076636">
                <a:tc rowSpan="3">
                  <a:txBody>
                    <a:bodyPr/>
                    <a:lstStyle/>
                    <a:p>
                      <a:pPr algn="l" rtl="0" fontAlgn="ctr"/>
                      <a:r>
                        <a:rPr lang="it-IT" sz="1400" b="0" i="0" u="none" strike="noStrike">
                          <a:solidFill>
                            <a:srgbClr val="000000"/>
                          </a:solidFill>
                          <a:effectLst/>
                          <a:latin typeface="Garamond"/>
                        </a:rPr>
                        <a:t>Ampliare la diffusione della banda larga e delle ICT e sviluppare servizi che utilizzano le tecnologie dell'informazione e della comunicazione</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dirty="0">
                          <a:solidFill>
                            <a:srgbClr val="000000"/>
                          </a:solidFill>
                          <a:effectLst/>
                          <a:latin typeface="Garamond"/>
                        </a:rPr>
                        <a:t>Popolazione aggiuntiva raggiunta da Banda Larga (C.I.12)</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10.380</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10.380</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4954">
                <a:tc vMerge="1">
                  <a:txBody>
                    <a:bodyPr/>
                    <a:lstStyle/>
                    <a:p>
                      <a:endParaRPr lang="it-IT"/>
                    </a:p>
                  </a:txBody>
                  <a:tcPr/>
                </a:tc>
                <a:tc>
                  <a:txBody>
                    <a:bodyPr/>
                    <a:lstStyle/>
                    <a:p>
                      <a:pPr algn="l" rtl="0" fontAlgn="ctr"/>
                      <a:r>
                        <a:rPr lang="it-IT" sz="1400" b="0" i="0" u="none" strike="noStrike">
                          <a:solidFill>
                            <a:srgbClr val="000000"/>
                          </a:solidFill>
                          <a:effectLst/>
                          <a:latin typeface="Garamond"/>
                        </a:rPr>
                        <a:t>Comuni raggiunti dalle dorsali in Fibra Ottica per l'erogazione di servizi che necessitano di banda ultralarga</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15</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15</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5796">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Numero di visitatori delle aree allestite con tecnologie multimediali e di realtà immersive</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0</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60.000</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0552516"/>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9607" y="575618"/>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IV – ASSISTENZA TECNICA</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AVANZAMENTO FINANZIARIO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Grafico 4"/>
          <p:cNvGraphicFramePr>
            <a:graphicFrameLocks/>
          </p:cNvGraphicFramePr>
          <p:nvPr>
            <p:extLst>
              <p:ext uri="{D42A27DB-BD31-4B8C-83A1-F6EECF244321}">
                <p14:modId xmlns:p14="http://schemas.microsoft.com/office/powerpoint/2010/main" val="641576857"/>
              </p:ext>
            </p:extLst>
          </p:nvPr>
        </p:nvGraphicFramePr>
        <p:xfrm>
          <a:off x="1187624" y="3356992"/>
          <a:ext cx="6912768" cy="3263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3298595955"/>
              </p:ext>
            </p:extLst>
          </p:nvPr>
        </p:nvGraphicFramePr>
        <p:xfrm>
          <a:off x="323530" y="1628800"/>
          <a:ext cx="8568949" cy="1368152"/>
        </p:xfrm>
        <a:graphic>
          <a:graphicData uri="http://schemas.openxmlformats.org/drawingml/2006/table">
            <a:tbl>
              <a:tblPr/>
              <a:tblGrid>
                <a:gridCol w="1715615"/>
                <a:gridCol w="1715615"/>
                <a:gridCol w="1711052"/>
                <a:gridCol w="1715615"/>
                <a:gridCol w="1711052"/>
              </a:tblGrid>
              <a:tr h="342038">
                <a:tc rowSpan="2">
                  <a:txBody>
                    <a:bodyPr/>
                    <a:lstStyle/>
                    <a:p>
                      <a:pPr algn="ctr" fontAlgn="ctr"/>
                      <a:r>
                        <a:rPr lang="it-IT" sz="1400" b="1" i="0" u="none" strike="noStrike" dirty="0">
                          <a:effectLst/>
                          <a:latin typeface="Garamond"/>
                        </a:rPr>
                        <a:t>Spesa pubblica programmata</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gridSpan="4">
                  <a:txBody>
                    <a:bodyPr/>
                    <a:lstStyle/>
                    <a:p>
                      <a:pPr algn="ctr" fontAlgn="ctr"/>
                      <a:r>
                        <a:rPr lang="it-IT" sz="1400" b="1" i="0" u="none" strike="noStrike" dirty="0">
                          <a:effectLst/>
                          <a:latin typeface="Garamond"/>
                        </a:rPr>
                        <a:t>Attuazione finanziaria cumulata al 31/12/2015</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c hMerge="1">
                  <a:txBody>
                    <a:bodyPr/>
                    <a:lstStyle/>
                    <a:p>
                      <a:endParaRPr lang="it-IT"/>
                    </a:p>
                  </a:txBody>
                  <a:tcPr/>
                </a:tc>
                <a:tc hMerge="1">
                  <a:txBody>
                    <a:bodyPr/>
                    <a:lstStyle/>
                    <a:p>
                      <a:endParaRPr lang="it-IT"/>
                    </a:p>
                  </a:txBody>
                  <a:tcPr/>
                </a:tc>
              </a:tr>
              <a:tr h="342038">
                <a:tc vMerge="1">
                  <a:txBody>
                    <a:bodyPr/>
                    <a:lstStyle/>
                    <a:p>
                      <a:endParaRPr lang="it-IT"/>
                    </a:p>
                  </a:txBody>
                  <a:tcPr/>
                </a:tc>
                <a:tc gridSpan="2">
                  <a:txBody>
                    <a:bodyPr/>
                    <a:lstStyle/>
                    <a:p>
                      <a:pPr algn="ctr" fontAlgn="ctr"/>
                      <a:r>
                        <a:rPr lang="it-IT" sz="1400" b="1" i="0" u="none" strike="noStrike" dirty="0">
                          <a:effectLst/>
                          <a:latin typeface="Garamond"/>
                        </a:rPr>
                        <a:t>PAGAMENTI</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c gridSpan="2">
                  <a:txBody>
                    <a:bodyPr/>
                    <a:lstStyle/>
                    <a:p>
                      <a:pPr algn="ctr" fontAlgn="ctr"/>
                      <a:r>
                        <a:rPr lang="it-IT" sz="1400" b="1" i="0" u="none" strike="noStrike" dirty="0">
                          <a:effectLst/>
                          <a:latin typeface="Garamond"/>
                        </a:rPr>
                        <a:t>SPESE CERTIFICATE</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r>
              <a:tr h="342038">
                <a:tc>
                  <a:txBody>
                    <a:bodyPr/>
                    <a:lstStyle/>
                    <a:p>
                      <a:pPr algn="ctr" fontAlgn="ctr"/>
                      <a:r>
                        <a:rPr lang="it-IT" sz="1400" b="1" i="0" u="none" strike="noStrike">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algn="ctr" fontAlgn="ctr"/>
                      <a:r>
                        <a:rPr lang="it-IT" sz="1400" b="0" i="0" u="none" strike="noStrike" dirty="0">
                          <a:effectLst/>
                          <a:latin typeface="Garamond"/>
                        </a:rPr>
                        <a:t> €        </a:t>
                      </a:r>
                      <a:r>
                        <a:rPr lang="it-IT" sz="1400" b="0" i="0" u="none" strike="noStrike" baseline="0" dirty="0" smtClean="0">
                          <a:effectLst/>
                          <a:latin typeface="Garamond"/>
                        </a:rPr>
                        <a:t> </a:t>
                      </a:r>
                      <a:r>
                        <a:rPr lang="it-IT" sz="1400" b="0" i="0" u="none" strike="noStrike" dirty="0" smtClean="0">
                          <a:effectLst/>
                          <a:latin typeface="Garamond"/>
                        </a:rPr>
                        <a:t>      1.200.000,00 </a:t>
                      </a:r>
                      <a:endParaRPr lang="it-IT" sz="1400" b="0" i="0" u="none" strike="noStrike" dirty="0">
                        <a:effectLst/>
                        <a:latin typeface="Garamond"/>
                      </a:endParaRP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 €  </a:t>
                      </a:r>
                      <a:r>
                        <a:rPr lang="it-IT" sz="1400" b="0" i="0" u="none" strike="noStrike" dirty="0" smtClean="0">
                          <a:effectLst/>
                          <a:latin typeface="Garamond"/>
                        </a:rPr>
                        <a:t>             </a:t>
                      </a:r>
                      <a:r>
                        <a:rPr lang="it-IT" sz="1400" b="0" i="0" u="none" strike="noStrike" dirty="0">
                          <a:effectLst/>
                          <a:latin typeface="Garamond"/>
                        </a:rPr>
                        <a:t>1.690.009,52 </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140,83</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 €   </a:t>
                      </a:r>
                      <a:r>
                        <a:rPr lang="it-IT" sz="1400" b="0" i="0" u="none" strike="noStrike" baseline="0" dirty="0" smtClean="0">
                          <a:effectLst/>
                          <a:latin typeface="Garamond"/>
                        </a:rPr>
                        <a:t> </a:t>
                      </a:r>
                      <a:r>
                        <a:rPr lang="it-IT" sz="1400" b="0" i="0" u="none" strike="noStrike" dirty="0" smtClean="0">
                          <a:effectLst/>
                          <a:latin typeface="Garamond"/>
                        </a:rPr>
                        <a:t>           </a:t>
                      </a:r>
                      <a:r>
                        <a:rPr lang="it-IT" sz="1400" b="0" i="0" u="none" strike="noStrike" dirty="0">
                          <a:effectLst/>
                          <a:latin typeface="Garamond"/>
                        </a:rPr>
                        <a:t>1.199.495,35 </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99,96</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1645544"/>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ttangolo 26"/>
          <p:cNvSpPr>
            <a:spLocks noChangeArrowheads="1"/>
          </p:cNvSpPr>
          <p:nvPr/>
        </p:nvSpPr>
        <p:spPr bwMode="auto">
          <a:xfrm>
            <a:off x="251520" y="548680"/>
            <a:ext cx="8640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L’ AGGIORNAMENTO FINANZIARIO DEL PROGRAMMA OPERATIVO </a:t>
            </a:r>
            <a:endParaRPr lang="it-IT" altLang="it-IT" dirty="0">
              <a:solidFill>
                <a:schemeClr val="bg1"/>
              </a:solidFill>
              <a:latin typeface="Times New Roman" panose="02020603050405020304" pitchFamily="18" charset="0"/>
              <a:cs typeface="Times New Roman" panose="02020603050405020304" pitchFamily="18" charset="0"/>
            </a:endParaRPr>
          </a:p>
        </p:txBody>
      </p:sp>
      <p:pic>
        <p:nvPicPr>
          <p:cNvPr id="10" name="Picture 2" descr="C:\Users\lgullone\Desktop\Loghi_FES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289022"/>
            <a:ext cx="2664296" cy="53621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381118" y="2204864"/>
            <a:ext cx="8352928" cy="3447098"/>
          </a:xfrm>
          <a:prstGeom prst="rect">
            <a:avLst/>
          </a:prstGeom>
          <a:noFill/>
        </p:spPr>
        <p:txBody>
          <a:bodyPr wrap="square" rtlCol="0">
            <a:spAutoFit/>
          </a:bodyPr>
          <a:lstStyle/>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è stato fatto sulla base dell’</a:t>
            </a:r>
            <a:r>
              <a:rPr lang="it-IT" sz="2000" b="1" u="sng" dirty="0" smtClean="0">
                <a:latin typeface="Times New Roman" panose="02020603050405020304" pitchFamily="18" charset="0"/>
                <a:cs typeface="Times New Roman" panose="02020603050405020304" pitchFamily="18" charset="0"/>
              </a:rPr>
              <a:t>articolo 33 del regolamento (CE) 1083/2006</a:t>
            </a:r>
            <a:r>
              <a:rPr lang="it-IT" sz="2000" dirty="0" smtClean="0">
                <a:latin typeface="Times New Roman" panose="02020603050405020304" pitchFamily="18" charset="0"/>
                <a:cs typeface="Times New Roman" panose="02020603050405020304" pitchFamily="18" charset="0"/>
              </a:rPr>
              <a:t>;</a:t>
            </a:r>
          </a:p>
          <a:p>
            <a:pPr algn="just"/>
            <a:endParaRPr lang="it-IT"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ha comportato una </a:t>
            </a:r>
            <a:r>
              <a:rPr lang="it-IT" sz="2000" b="1" u="sng" dirty="0" smtClean="0">
                <a:latin typeface="Times New Roman" panose="02020603050405020304" pitchFamily="18" charset="0"/>
                <a:cs typeface="Times New Roman" panose="02020603050405020304" pitchFamily="18" charset="0"/>
              </a:rPr>
              <a:t>riallocazione delle risorse finanziarie</a:t>
            </a:r>
            <a:r>
              <a:rPr lang="it-IT" sz="2000" dirty="0" smtClean="0">
                <a:latin typeface="Times New Roman" panose="02020603050405020304" pitchFamily="18" charset="0"/>
                <a:cs typeface="Times New Roman" panose="02020603050405020304" pitchFamily="18" charset="0"/>
              </a:rPr>
              <a:t>, al fine di allineare i dati finanziari ai risultati effettivamente raggiunti sui diversi Assi, assicurando così il pieno utilizzo delle risorse del Programma;</a:t>
            </a:r>
          </a:p>
          <a:p>
            <a:pPr algn="just"/>
            <a:endParaRPr lang="it-IT"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ha comportato la </a:t>
            </a:r>
            <a:r>
              <a:rPr lang="it-IT" sz="2000" b="1" u="sng" dirty="0" smtClean="0">
                <a:latin typeface="Times New Roman" panose="02020603050405020304" pitchFamily="18" charset="0"/>
                <a:cs typeface="Times New Roman" panose="02020603050405020304" pitchFamily="18" charset="0"/>
              </a:rPr>
              <a:t>modifica di due indicatori di risultato </a:t>
            </a:r>
            <a:r>
              <a:rPr lang="it-IT" sz="2000" dirty="0" smtClean="0">
                <a:latin typeface="Times New Roman" panose="02020603050405020304" pitchFamily="18" charset="0"/>
                <a:cs typeface="Times New Roman" panose="02020603050405020304" pitchFamily="18" charset="0"/>
              </a:rPr>
              <a:t>relativi all’Asse III;</a:t>
            </a:r>
          </a:p>
          <a:p>
            <a:pPr algn="just"/>
            <a:endParaRPr lang="it-IT"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è stato accettato dalla Commissione europea con </a:t>
            </a:r>
            <a:r>
              <a:rPr lang="it-IT" sz="2000" b="1" u="sng" dirty="0" smtClean="0">
                <a:latin typeface="Times New Roman" panose="02020603050405020304" pitchFamily="18" charset="0"/>
                <a:cs typeface="Times New Roman" panose="02020603050405020304" pitchFamily="18" charset="0"/>
              </a:rPr>
              <a:t>decisione C(2015)8354 </a:t>
            </a:r>
            <a:r>
              <a:rPr lang="it-IT" sz="2000" dirty="0" smtClean="0">
                <a:latin typeface="Times New Roman" panose="02020603050405020304" pitchFamily="18" charset="0"/>
                <a:cs typeface="Times New Roman" panose="02020603050405020304" pitchFamily="18" charset="0"/>
              </a:rPr>
              <a:t>in data 24 novembre 2015.</a:t>
            </a:r>
          </a:p>
          <a:p>
            <a:pPr algn="just"/>
            <a:endParaRPr lang="it-IT" dirty="0"/>
          </a:p>
        </p:txBody>
      </p:sp>
    </p:spTree>
    <p:extLst>
      <p:ext uri="{BB962C8B-B14F-4D97-AF65-F5344CB8AC3E}">
        <p14:creationId xmlns:p14="http://schemas.microsoft.com/office/powerpoint/2010/main" val="1079919843"/>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476672"/>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IV – ASSISTENZA TECNICA</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VALORE DEGLI INDICATORI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254102" y="1351241"/>
            <a:ext cx="2835071" cy="369332"/>
          </a:xfrm>
          <a:prstGeom prst="rect">
            <a:avLst/>
          </a:prstGeom>
          <a:noFill/>
        </p:spPr>
        <p:txBody>
          <a:bodyPr wrap="none" rtlCol="0">
            <a:spAutoFit/>
          </a:bodyPr>
          <a:lstStyle/>
          <a:p>
            <a:r>
              <a:rPr lang="it-IT" b="1" dirty="0" smtClean="0">
                <a:latin typeface="Times New Roman" panose="02020603050405020304" pitchFamily="18" charset="0"/>
                <a:cs typeface="Times New Roman" panose="02020603050405020304" pitchFamily="18" charset="0"/>
              </a:rPr>
              <a:t>Indicatori di realizzazione:</a:t>
            </a:r>
            <a:endParaRPr lang="it-IT" b="1" dirty="0">
              <a:latin typeface="Times New Roman" panose="02020603050405020304" pitchFamily="18" charset="0"/>
              <a:cs typeface="Times New Roman" panose="02020603050405020304" pitchFamily="18"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1517259612"/>
              </p:ext>
            </p:extLst>
          </p:nvPr>
        </p:nvGraphicFramePr>
        <p:xfrm>
          <a:off x="258786" y="1720573"/>
          <a:ext cx="8580440" cy="4475020"/>
        </p:xfrm>
        <a:graphic>
          <a:graphicData uri="http://schemas.openxmlformats.org/drawingml/2006/table">
            <a:tbl>
              <a:tblPr/>
              <a:tblGrid>
                <a:gridCol w="1936950"/>
                <a:gridCol w="1728192"/>
                <a:gridCol w="1483122"/>
                <a:gridCol w="1716088"/>
                <a:gridCol w="1716088"/>
              </a:tblGrid>
              <a:tr h="700315">
                <a:tc>
                  <a:txBody>
                    <a:bodyPr/>
                    <a:lstStyle/>
                    <a:p>
                      <a:pPr algn="ctr" rtl="0" fontAlgn="ctr"/>
                      <a:r>
                        <a:rPr lang="it-IT" sz="1400" b="1" i="0" u="none" strike="noStrike" dirty="0">
                          <a:solidFill>
                            <a:srgbClr val="000000"/>
                          </a:solidFill>
                          <a:effectLst/>
                          <a:latin typeface="Garamond"/>
                        </a:rPr>
                        <a:t>Obiettivo operativo</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Indicatore di realizzazione</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Unità di misura</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al 31/12/2015</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atteso a fine programma</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r>
              <a:tr h="886049">
                <a:tc rowSpan="2">
                  <a:txBody>
                    <a:bodyPr/>
                    <a:lstStyle/>
                    <a:p>
                      <a:pPr algn="l" rtl="0" fontAlgn="ctr"/>
                      <a:r>
                        <a:rPr lang="it-IT" sz="1400" b="0" i="0" u="none" strike="noStrike">
                          <a:solidFill>
                            <a:srgbClr val="000000"/>
                          </a:solidFill>
                          <a:effectLst/>
                          <a:latin typeface="Garamond"/>
                        </a:rPr>
                        <a:t>Sostenere l'esecuzione del Programma operativo nelle sue principali fasi di preparazione, gestione, sorveglianza e controllo</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dirty="0">
                          <a:solidFill>
                            <a:srgbClr val="000000"/>
                          </a:solidFill>
                          <a:effectLst/>
                          <a:latin typeface="Garamond"/>
                        </a:rPr>
                        <a:t>Sistemi di controllo integrati implementati</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5</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1</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6049">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Numero di progetti</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45</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30</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607">
                <a:tc>
                  <a:txBody>
                    <a:bodyPr/>
                    <a:lstStyle/>
                    <a:p>
                      <a:pPr algn="l" rtl="0" fontAlgn="ctr"/>
                      <a:r>
                        <a:rPr lang="it-IT" sz="1400" b="0" i="0" u="none" strike="noStrike">
                          <a:solidFill>
                            <a:srgbClr val="000000"/>
                          </a:solidFill>
                          <a:effectLst/>
                          <a:latin typeface="Garamond"/>
                        </a:rPr>
                        <a:t>Rafforzare la capacità amministrativa connessa all'attuazione delle politiche finanziate, anche attraverso il sostegno alla circolazione di pratiche e modelli per migliorare l'efficacia e l'efficienza della gestione dei PO</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a:solidFill>
                            <a:srgbClr val="000000"/>
                          </a:solidFill>
                          <a:effectLst/>
                          <a:latin typeface="Garamond"/>
                        </a:rPr>
                        <a:t>Best practice condivise</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10</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5</a:t>
                      </a:r>
                    </a:p>
                  </a:txBody>
                  <a:tcPr marL="5793" marR="5793" marT="5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609693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476672"/>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IV – ASSISTENZA TECNICA</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VALORE DEGLI INDICATORI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2075867056"/>
              </p:ext>
            </p:extLst>
          </p:nvPr>
        </p:nvGraphicFramePr>
        <p:xfrm>
          <a:off x="258790" y="1772817"/>
          <a:ext cx="8777705" cy="3225653"/>
        </p:xfrm>
        <a:graphic>
          <a:graphicData uri="http://schemas.openxmlformats.org/drawingml/2006/table">
            <a:tbl>
              <a:tblPr/>
              <a:tblGrid>
                <a:gridCol w="1755541"/>
                <a:gridCol w="1755541"/>
                <a:gridCol w="1755541"/>
                <a:gridCol w="1755541"/>
                <a:gridCol w="1755541"/>
              </a:tblGrid>
              <a:tr h="720079">
                <a:tc>
                  <a:txBody>
                    <a:bodyPr/>
                    <a:lstStyle/>
                    <a:p>
                      <a:pPr algn="ctr" rtl="0" fontAlgn="ctr"/>
                      <a:r>
                        <a:rPr lang="it-IT" sz="1400" b="1" i="0" u="none" strike="noStrike" dirty="0">
                          <a:solidFill>
                            <a:srgbClr val="000000"/>
                          </a:solidFill>
                          <a:effectLst/>
                          <a:latin typeface="Garamond"/>
                        </a:rPr>
                        <a:t>Obiettivo operativo</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Indicatore di realizzazione</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Unità di misura</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al 31/12/2015</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atteso a fine programma</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r>
              <a:tr h="1252787">
                <a:tc>
                  <a:txBody>
                    <a:bodyPr/>
                    <a:lstStyle/>
                    <a:p>
                      <a:pPr algn="l" rtl="0" fontAlgn="ctr"/>
                      <a:r>
                        <a:rPr lang="it-IT" sz="1400" b="0" i="0" u="none" strike="noStrike">
                          <a:solidFill>
                            <a:srgbClr val="000000"/>
                          </a:solidFill>
                          <a:effectLst/>
                          <a:latin typeface="Garamond"/>
                        </a:rPr>
                        <a:t>Effettuare le valutazioni del PO</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dirty="0">
                          <a:solidFill>
                            <a:srgbClr val="000000"/>
                          </a:solidFill>
                          <a:effectLst/>
                          <a:latin typeface="Garamond"/>
                        </a:rPr>
                        <a:t>Valutazioni effettuate</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a:solidFill>
                            <a:srgbClr val="00B050"/>
                          </a:solidFill>
                          <a:effectLst/>
                          <a:latin typeface="Garamond"/>
                        </a:rPr>
                        <a:t>13</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2</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787">
                <a:tc>
                  <a:txBody>
                    <a:bodyPr/>
                    <a:lstStyle/>
                    <a:p>
                      <a:pPr algn="l" rtl="0" fontAlgn="ctr"/>
                      <a:r>
                        <a:rPr lang="it-IT" sz="1400" b="0" i="0" u="none" strike="noStrike">
                          <a:solidFill>
                            <a:srgbClr val="000000"/>
                          </a:solidFill>
                          <a:effectLst/>
                          <a:latin typeface="Garamond"/>
                        </a:rPr>
                        <a:t>Dare ampia visibilità al Programma con adeguati interventi di informazione e comunicazione</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a:solidFill>
                            <a:srgbClr val="000000"/>
                          </a:solidFill>
                          <a:effectLst/>
                          <a:latin typeface="Garamond"/>
                        </a:rPr>
                        <a:t>Azioni di comunicazione realizzate</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49</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25</a:t>
                      </a:r>
                    </a:p>
                  </a:txBody>
                  <a:tcPr marL="6655" marR="6655" marT="6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 name="Picture 2" descr="C:\Users\lgullone\Desktop\Loghi_FE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413412"/>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548680"/>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IV – ASSISTENZA TECNICA</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VALORE DEGLI INDICATORI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58788" y="1667610"/>
            <a:ext cx="2390398" cy="369332"/>
          </a:xfrm>
          <a:prstGeom prst="rect">
            <a:avLst/>
          </a:prstGeom>
          <a:noFill/>
        </p:spPr>
        <p:txBody>
          <a:bodyPr wrap="none" rtlCol="0">
            <a:spAutoFit/>
          </a:bodyPr>
          <a:lstStyle/>
          <a:p>
            <a:r>
              <a:rPr lang="it-IT" b="1" dirty="0" smtClean="0">
                <a:latin typeface="Times New Roman" panose="02020603050405020304" pitchFamily="18" charset="0"/>
                <a:cs typeface="Times New Roman" panose="02020603050405020304" pitchFamily="18" charset="0"/>
              </a:rPr>
              <a:t>Indicatori di risultato:</a:t>
            </a:r>
            <a:endParaRPr lang="it-IT" b="1" dirty="0">
              <a:latin typeface="Times New Roman" panose="02020603050405020304" pitchFamily="18" charset="0"/>
              <a:cs typeface="Times New Roman" panose="0202060305040502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1447599348"/>
              </p:ext>
            </p:extLst>
          </p:nvPr>
        </p:nvGraphicFramePr>
        <p:xfrm>
          <a:off x="395535" y="2132856"/>
          <a:ext cx="8443692" cy="3102058"/>
        </p:xfrm>
        <a:graphic>
          <a:graphicData uri="http://schemas.openxmlformats.org/drawingml/2006/table">
            <a:tbl>
              <a:tblPr/>
              <a:tblGrid>
                <a:gridCol w="2110923"/>
                <a:gridCol w="2110923"/>
                <a:gridCol w="2110923"/>
                <a:gridCol w="2110923"/>
              </a:tblGrid>
              <a:tr h="648072">
                <a:tc>
                  <a:txBody>
                    <a:bodyPr/>
                    <a:lstStyle/>
                    <a:p>
                      <a:pPr algn="ctr" rtl="0" fontAlgn="ctr"/>
                      <a:r>
                        <a:rPr lang="it-IT" sz="1400" b="1" i="0" u="none" strike="noStrike" dirty="0">
                          <a:solidFill>
                            <a:srgbClr val="000000"/>
                          </a:solidFill>
                          <a:effectLst/>
                          <a:latin typeface="Garamond"/>
                        </a:rPr>
                        <a:t>Obiettivo operativo</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Indicatore di risultato</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al 31/12/2015</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atteso a fine programma</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r>
              <a:tr h="1226993">
                <a:tc rowSpan="2">
                  <a:txBody>
                    <a:bodyPr/>
                    <a:lstStyle/>
                    <a:p>
                      <a:pPr algn="l" rtl="0" fontAlgn="ctr"/>
                      <a:r>
                        <a:rPr lang="it-IT" sz="1400" b="0" i="0" u="none" strike="noStrike">
                          <a:solidFill>
                            <a:srgbClr val="000000"/>
                          </a:solidFill>
                          <a:effectLst/>
                          <a:latin typeface="Garamond"/>
                        </a:rPr>
                        <a:t>Migliorare l'efficacia e l'efficienza dei programmi Operativi attraverso azioni e strutture di supporto.</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dirty="0">
                          <a:solidFill>
                            <a:srgbClr val="000000"/>
                          </a:solidFill>
                          <a:effectLst/>
                          <a:latin typeface="Garamond"/>
                        </a:rPr>
                        <a:t>Quota della popolazione a conoscenza del contributo dell'UE alle politiche di sviluppo della Valle d'Aosta</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60%</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&gt;50%</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6993">
                <a:tc vMerge="1">
                  <a:txBody>
                    <a:bodyPr/>
                    <a:lstStyle/>
                    <a:p>
                      <a:endParaRPr lang="it-IT"/>
                    </a:p>
                  </a:txBody>
                  <a:tcPr/>
                </a:tc>
                <a:tc>
                  <a:txBody>
                    <a:bodyPr/>
                    <a:lstStyle/>
                    <a:p>
                      <a:pPr algn="l" rtl="0" fontAlgn="ctr"/>
                      <a:r>
                        <a:rPr lang="it-IT" sz="1400" b="0" i="0" u="none" strike="noStrike">
                          <a:solidFill>
                            <a:srgbClr val="000000"/>
                          </a:solidFill>
                          <a:effectLst/>
                          <a:latin typeface="Garamond"/>
                        </a:rPr>
                        <a:t>Capacità di spesa del PO rispetto al piano finanziario</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100%</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100%</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6" name="Picture 2" descr="C:\Users\lgullone\Desktop\Loghi_FE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033697"/>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548680"/>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VALUTAZIONE COMPLESSIVA RELATIVA AL PROGRAMMA COMPETITIVITA’ REGIONALE 2007/13</a:t>
            </a:r>
            <a:endParaRPr lang="it-IT" altLang="it-IT" dirty="0">
              <a:solidFill>
                <a:schemeClr val="bg1"/>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381118" y="2204864"/>
            <a:ext cx="8352928" cy="2831544"/>
          </a:xfrm>
          <a:prstGeom prst="rect">
            <a:avLst/>
          </a:prstGeom>
          <a:noFill/>
        </p:spPr>
        <p:txBody>
          <a:bodyPr wrap="square" rtlCol="0">
            <a:spAutoFit/>
          </a:bodyPr>
          <a:lstStyle/>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ottimo avanzamento finanziario complessivo;</a:t>
            </a:r>
          </a:p>
          <a:p>
            <a:pPr algn="just"/>
            <a:endParaRPr lang="it-IT"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quasi tutti gli indicatori di realizzazione e di risultato hanno raggiunto, e in molti casi, superato il target previsto;</a:t>
            </a:r>
          </a:p>
          <a:p>
            <a:pPr algn="just"/>
            <a:endParaRPr lang="it-IT"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la complessità gestionale risulta elevata (al 31/12/2015 si contano 313 Progetti).</a:t>
            </a:r>
          </a:p>
          <a:p>
            <a:pPr algn="just"/>
            <a:endParaRPr lang="it-IT" sz="2000" dirty="0" smtClean="0">
              <a:latin typeface="Times New Roman" panose="02020603050405020304" pitchFamily="18" charset="0"/>
              <a:cs typeface="Times New Roman" panose="02020603050405020304" pitchFamily="18" charset="0"/>
            </a:endParaRPr>
          </a:p>
          <a:p>
            <a:pPr algn="just"/>
            <a:endParaRPr lang="it-IT" dirty="0"/>
          </a:p>
        </p:txBody>
      </p:sp>
      <p:pic>
        <p:nvPicPr>
          <p:cNvPr id="6" name="Picture 2" descr="C:\Users\lgullone\Desktop\Loghi_FE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33941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548680"/>
            <a:ext cx="8580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PREPARAZIONE ALLA CHIUSURA: SUDDIVISIONE DEI PROGETTI CHE NON RIENTRANO NEI GRANDI PROGETTI SU DUE PERIODI DI PROGRAMMAZIONE</a:t>
            </a:r>
            <a:endParaRPr lang="it-IT" altLang="it-IT" dirty="0">
              <a:solidFill>
                <a:schemeClr val="bg1"/>
              </a:solidFill>
              <a:latin typeface="Times New Roman" panose="02020603050405020304" pitchFamily="18" charset="0"/>
              <a:cs typeface="Times New Roman" panose="02020603050405020304" pitchFamily="18" charset="0"/>
            </a:endParaRPr>
          </a:p>
        </p:txBody>
      </p:sp>
      <p:pic>
        <p:nvPicPr>
          <p:cNvPr id="6" name="Picture 2" descr="C:\Users\lgullone\Desktop\Loghi_FE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429037" y="1916832"/>
            <a:ext cx="8185918" cy="1754326"/>
          </a:xfrm>
          <a:prstGeom prst="rect">
            <a:avLst/>
          </a:prstGeom>
          <a:noFill/>
        </p:spPr>
        <p:txBody>
          <a:bodyPr wrap="square" rtlCol="0">
            <a:spAutoFit/>
          </a:bodyPr>
          <a:lstStyle/>
          <a:p>
            <a:pPr marL="285750" indent="-285750" algn="just">
              <a:buFont typeface="Wingdings" panose="05000000000000000000" pitchFamily="2" charset="2"/>
              <a:buChar char="v"/>
            </a:pPr>
            <a:r>
              <a:rPr lang="it-IT" b="1" u="sng" dirty="0" smtClean="0">
                <a:solidFill>
                  <a:srgbClr val="FF0000"/>
                </a:solidFill>
                <a:latin typeface="Times New Roman" panose="02020603050405020304" pitchFamily="18" charset="0"/>
                <a:cs typeface="Times New Roman" panose="02020603050405020304" pitchFamily="18" charset="0"/>
              </a:rPr>
              <a:t>Stralcio funzionale del piano </a:t>
            </a:r>
            <a:r>
              <a:rPr lang="it-IT" b="1" u="sng" dirty="0" err="1" smtClean="0">
                <a:solidFill>
                  <a:srgbClr val="FF0000"/>
                </a:solidFill>
                <a:latin typeface="Times New Roman" panose="02020603050405020304" pitchFamily="18" charset="0"/>
                <a:cs typeface="Times New Roman" panose="02020603050405020304" pitchFamily="18" charset="0"/>
              </a:rPr>
              <a:t>VdA</a:t>
            </a:r>
            <a:r>
              <a:rPr lang="it-IT" b="1" u="sng" dirty="0" smtClean="0">
                <a:solidFill>
                  <a:srgbClr val="FF0000"/>
                </a:solidFill>
                <a:latin typeface="Times New Roman" panose="02020603050405020304" pitchFamily="18" charset="0"/>
                <a:cs typeface="Times New Roman" panose="02020603050405020304" pitchFamily="18" charset="0"/>
              </a:rPr>
              <a:t> </a:t>
            </a:r>
            <a:r>
              <a:rPr lang="it-IT" b="1" u="sng" dirty="0" err="1" smtClean="0">
                <a:solidFill>
                  <a:srgbClr val="FF0000"/>
                </a:solidFill>
                <a:latin typeface="Times New Roman" panose="02020603050405020304" pitchFamily="18" charset="0"/>
                <a:cs typeface="Times New Roman" panose="02020603050405020304" pitchFamily="18" charset="0"/>
              </a:rPr>
              <a:t>Broadbusiness</a:t>
            </a:r>
            <a:r>
              <a:rPr lang="it-IT" b="1" u="sng" dirty="0" smtClean="0">
                <a:solidFill>
                  <a:srgbClr val="FF0000"/>
                </a:solidFill>
                <a:latin typeface="Times New Roman" panose="02020603050405020304" pitchFamily="18" charset="0"/>
                <a:cs typeface="Times New Roman" panose="02020603050405020304" pitchFamily="18" charset="0"/>
              </a:rPr>
              <a:t> per la copertura del territorio con la banda larga e con nuove tecnologie dell’informazione e della comunicazione;</a:t>
            </a:r>
          </a:p>
          <a:p>
            <a:pPr algn="just"/>
            <a:endParaRPr lang="it-IT" b="1" u="sng" dirty="0" smtClean="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it-IT" b="1" u="sng" dirty="0" smtClean="0">
                <a:solidFill>
                  <a:srgbClr val="FF0000"/>
                </a:solidFill>
                <a:latin typeface="Times New Roman" panose="02020603050405020304" pitchFamily="18" charset="0"/>
                <a:cs typeface="Times New Roman" panose="02020603050405020304" pitchFamily="18" charset="0"/>
              </a:rPr>
              <a:t>Realizzazione di allestimenti multimediali finalizzati alla valorizzazione economica del Parco archeologico di Saint Martin de </a:t>
            </a:r>
            <a:r>
              <a:rPr lang="it-IT" b="1" u="sng" dirty="0" err="1" smtClean="0">
                <a:solidFill>
                  <a:srgbClr val="FF0000"/>
                </a:solidFill>
                <a:latin typeface="Times New Roman" panose="02020603050405020304" pitchFamily="18" charset="0"/>
                <a:cs typeface="Times New Roman" panose="02020603050405020304" pitchFamily="18" charset="0"/>
              </a:rPr>
              <a:t>Corléans</a:t>
            </a:r>
            <a:endParaRPr lang="it-IT" b="1" u="sng" dirty="0">
              <a:solidFill>
                <a:srgbClr val="FF0000"/>
              </a:solidFill>
              <a:latin typeface="Times New Roman" panose="02020603050405020304" pitchFamily="18" charset="0"/>
              <a:cs typeface="Times New Roman" panose="02020603050405020304" pitchFamily="18" charset="0"/>
            </a:endParaRPr>
          </a:p>
        </p:txBody>
      </p:sp>
      <p:sp>
        <p:nvSpPr>
          <p:cNvPr id="4" name="Freccia in giù 3"/>
          <p:cNvSpPr/>
          <p:nvPr/>
        </p:nvSpPr>
        <p:spPr>
          <a:xfrm>
            <a:off x="4035946" y="3704297"/>
            <a:ext cx="64807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429037" y="4365104"/>
            <a:ext cx="8185918" cy="1477328"/>
          </a:xfrm>
          <a:prstGeom prst="rect">
            <a:avLst/>
          </a:prstGeom>
          <a:noFill/>
        </p:spPr>
        <p:txBody>
          <a:bodyPr wrap="square" rtlCol="0">
            <a:spAutoFit/>
          </a:bodyPr>
          <a:lstStyle/>
          <a:p>
            <a:pPr algn="just"/>
            <a:r>
              <a:rPr lang="it-IT" dirty="0" smtClean="0">
                <a:latin typeface="Times New Roman" panose="02020603050405020304" pitchFamily="18" charset="0"/>
                <a:cs typeface="Times New Roman" panose="02020603050405020304" pitchFamily="18" charset="0"/>
              </a:rPr>
              <a:t>questi due Progetti, che sono stati suddivisi su due periodi di programmazione, rispettano le condizioni riportate al </a:t>
            </a:r>
            <a:r>
              <a:rPr lang="it-IT" i="1" dirty="0" smtClean="0">
                <a:latin typeface="Times New Roman" panose="02020603050405020304" pitchFamily="18" charset="0"/>
                <a:cs typeface="Times New Roman" panose="02020603050405020304" pitchFamily="18" charset="0"/>
              </a:rPr>
              <a:t>paragrafo 3.4 «Norme specifiche per la suddivisione dei progetti che non rientrano nei grandi progetti su due periodi di programmazione»</a:t>
            </a:r>
            <a:r>
              <a:rPr lang="it-IT" dirty="0" smtClean="0">
                <a:latin typeface="Times New Roman" panose="02020603050405020304" pitchFamily="18" charset="0"/>
                <a:cs typeface="Times New Roman" panose="02020603050405020304" pitchFamily="18" charset="0"/>
              </a:rPr>
              <a:t> della decisione della Commissione europea C(2015) 2771 del 30/04/2015, in particolare:</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731045"/>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548680"/>
            <a:ext cx="8580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PREPARAZIONE ALLA CHIUSURA: SUDDIVISIONE DEI PROGETTI CHE NON RIENTRANO NEI GRANDI PROGETTI SU DUE PERIODI DI PROGRAMMAZIONE</a:t>
            </a:r>
            <a:endParaRPr lang="it-IT" altLang="it-IT" dirty="0">
              <a:solidFill>
                <a:schemeClr val="bg1"/>
              </a:solidFill>
              <a:latin typeface="Times New Roman" panose="02020603050405020304" pitchFamily="18" charset="0"/>
              <a:cs typeface="Times New Roman" panose="02020603050405020304" pitchFamily="18" charset="0"/>
            </a:endParaRPr>
          </a:p>
        </p:txBody>
      </p:sp>
      <p:pic>
        <p:nvPicPr>
          <p:cNvPr id="6" name="Picture 2" descr="C:\Users\lgullone\Desktop\Loghi_FE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395536" y="2204864"/>
            <a:ext cx="8185918" cy="3139321"/>
          </a:xfrm>
          <a:prstGeom prst="rect">
            <a:avLst/>
          </a:prstGeom>
          <a:noFill/>
        </p:spPr>
        <p:txBody>
          <a:bodyPr wrap="square" rtlCol="0">
            <a:spAutoFit/>
          </a:bodyPr>
          <a:lstStyle/>
          <a:p>
            <a:pPr marL="285750" indent="-285750" algn="just">
              <a:buFont typeface="Wingdings" panose="05000000000000000000" pitchFamily="2" charset="2"/>
              <a:buChar char="v"/>
            </a:pPr>
            <a:r>
              <a:rPr lang="it-IT" dirty="0" smtClean="0">
                <a:latin typeface="Times New Roman" panose="02020603050405020304" pitchFamily="18" charset="0"/>
                <a:cs typeface="Times New Roman" panose="02020603050405020304" pitchFamily="18" charset="0"/>
              </a:rPr>
              <a:t>i Progetti non erano stati selezionati nell’ambito del periodo di programmazione 2000/2006;</a:t>
            </a:r>
          </a:p>
          <a:p>
            <a:pPr algn="just"/>
            <a:endParaRPr lang="it-IT"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it-IT" dirty="0" smtClean="0">
                <a:latin typeface="Times New Roman" panose="02020603050405020304" pitchFamily="18" charset="0"/>
                <a:cs typeface="Times New Roman" panose="02020603050405020304" pitchFamily="18" charset="0"/>
              </a:rPr>
              <a:t>per entrambi i Progetti indicati il costo totale del Progetto è superiore a € 5.000.000,00;</a:t>
            </a:r>
          </a:p>
          <a:p>
            <a:pPr algn="just"/>
            <a:endParaRPr lang="it-IT"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it-IT" dirty="0" smtClean="0">
                <a:latin typeface="Times New Roman" panose="02020603050405020304" pitchFamily="18" charset="0"/>
                <a:cs typeface="Times New Roman" panose="02020603050405020304" pitchFamily="18" charset="0"/>
              </a:rPr>
              <a:t>entrambi i Progetti prevedono due fasi chiaramente identificabili da un punto di vista materiale e finanziario;</a:t>
            </a:r>
          </a:p>
          <a:p>
            <a:pPr algn="just"/>
            <a:endParaRPr lang="it-IT"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it-IT" dirty="0">
                <a:latin typeface="Times New Roman" panose="02020603050405020304" pitchFamily="18" charset="0"/>
                <a:cs typeface="Times New Roman" panose="02020603050405020304" pitchFamily="18" charset="0"/>
              </a:rPr>
              <a:t>l</a:t>
            </a:r>
            <a:r>
              <a:rPr lang="it-IT" dirty="0" smtClean="0">
                <a:latin typeface="Times New Roman" panose="02020603050405020304" pitchFamily="18" charset="0"/>
                <a:cs typeface="Times New Roman" panose="02020603050405020304" pitchFamily="18" charset="0"/>
              </a:rPr>
              <a:t>a seconda fase di entrambi i Progetti è ammissibile nell’ambito della programmazione 2014/20.</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207317"/>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548680"/>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INFORMAZIONI SULLA CHIUSURA DEL PROGRAMMA COMPETITIVITA’ REGIONALE 2007/13</a:t>
            </a:r>
            <a:endParaRPr lang="it-IT" altLang="it-IT" dirty="0">
              <a:solidFill>
                <a:schemeClr val="bg1"/>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453208" y="1556792"/>
            <a:ext cx="8352928" cy="2308324"/>
          </a:xfrm>
          <a:prstGeom prst="rect">
            <a:avLst/>
          </a:prstGeom>
          <a:noFill/>
        </p:spPr>
        <p:txBody>
          <a:bodyPr wrap="square" rtlCol="0">
            <a:spAutoFit/>
          </a:bodyPr>
          <a:lstStyle/>
          <a:p>
            <a:pPr algn="just"/>
            <a:r>
              <a:rPr lang="it-IT" dirty="0" smtClean="0">
                <a:latin typeface="Times New Roman" panose="02020603050405020304" pitchFamily="18" charset="0"/>
                <a:cs typeface="Times New Roman" panose="02020603050405020304" pitchFamily="18" charset="0"/>
              </a:rPr>
              <a:t>L’articolo 89 del regolamento (CE) n. 1083/2006 stabilisce che, per il pagamento del saldo finale, l’Amministrazione titolare del Programma operativo invii, </a:t>
            </a:r>
            <a:r>
              <a:rPr lang="it-IT" b="1" dirty="0" smtClean="0">
                <a:latin typeface="Times New Roman" panose="02020603050405020304" pitchFamily="18" charset="0"/>
                <a:cs typeface="Times New Roman" panose="02020603050405020304" pitchFamily="18" charset="0"/>
              </a:rPr>
              <a:t>entro il 31 marzo 2017</a:t>
            </a:r>
            <a:r>
              <a:rPr lang="it-IT" dirty="0" smtClean="0">
                <a:latin typeface="Times New Roman" panose="02020603050405020304" pitchFamily="18" charset="0"/>
                <a:cs typeface="Times New Roman" panose="02020603050405020304" pitchFamily="18" charset="0"/>
              </a:rPr>
              <a:t>, una domanda di pagamento composta dei seguenti documenti (cosiddetto «</a:t>
            </a:r>
            <a:r>
              <a:rPr lang="it-IT" b="1" dirty="0" smtClean="0">
                <a:latin typeface="Times New Roman" panose="02020603050405020304" pitchFamily="18" charset="0"/>
                <a:cs typeface="Times New Roman" panose="02020603050405020304" pitchFamily="18" charset="0"/>
              </a:rPr>
              <a:t>pacchetto di chiusura</a:t>
            </a:r>
            <a:r>
              <a:rPr lang="it-IT" dirty="0" smtClean="0">
                <a:latin typeface="Times New Roman" panose="02020603050405020304" pitchFamily="18" charset="0"/>
                <a:cs typeface="Times New Roman" panose="02020603050405020304" pitchFamily="18" charset="0"/>
              </a:rPr>
              <a:t>»):</a:t>
            </a:r>
          </a:p>
          <a:p>
            <a:pPr algn="just"/>
            <a:endParaRPr lang="it-IT"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it-IT" b="1" dirty="0" smtClean="0">
                <a:latin typeface="Times New Roman" panose="02020603050405020304" pitchFamily="18" charset="0"/>
                <a:cs typeface="Times New Roman" panose="02020603050405020304" pitchFamily="18" charset="0"/>
              </a:rPr>
              <a:t>una domanda di pagamento del saldo finale e una dichiarazione di spesa </a:t>
            </a:r>
            <a:r>
              <a:rPr lang="it-IT" dirty="0" smtClean="0">
                <a:latin typeface="Times New Roman" panose="02020603050405020304" pitchFamily="18" charset="0"/>
                <a:cs typeface="Times New Roman" panose="02020603050405020304" pitchFamily="18" charset="0"/>
              </a:rPr>
              <a:t>conformemente all’articolo 78 del reg. (CE) 1083/2006</a:t>
            </a:r>
          </a:p>
          <a:p>
            <a:pPr algn="just"/>
            <a:endParaRPr lang="it-IT" dirty="0"/>
          </a:p>
        </p:txBody>
      </p:sp>
      <p:pic>
        <p:nvPicPr>
          <p:cNvPr id="6" name="Picture 2" descr="C:\Users\lgullone\Desktop\Loghi_FE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sp>
        <p:nvSpPr>
          <p:cNvPr id="2" name="Freccia in giù 1"/>
          <p:cNvSpPr/>
          <p:nvPr/>
        </p:nvSpPr>
        <p:spPr>
          <a:xfrm>
            <a:off x="4306690" y="3573016"/>
            <a:ext cx="409326" cy="688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014893" y="4337774"/>
            <a:ext cx="5166799" cy="369332"/>
          </a:xfrm>
          <a:prstGeom prst="rect">
            <a:avLst/>
          </a:prstGeom>
          <a:noFill/>
        </p:spPr>
        <p:txBody>
          <a:bodyPr wrap="none" rtlCol="0">
            <a:spAutoFit/>
          </a:bodyPr>
          <a:lstStyle/>
          <a:p>
            <a:pPr algn="ctr"/>
            <a:r>
              <a:rPr lang="it-IT" dirty="0" smtClean="0">
                <a:latin typeface="Times New Roman" panose="02020603050405020304" pitchFamily="18" charset="0"/>
                <a:cs typeface="Times New Roman" panose="02020603050405020304" pitchFamily="18" charset="0"/>
              </a:rPr>
              <a:t>di competenza </a:t>
            </a:r>
            <a:r>
              <a:rPr lang="it-IT" b="1" u="sng" dirty="0" smtClean="0">
                <a:latin typeface="Times New Roman" panose="02020603050405020304" pitchFamily="18" charset="0"/>
                <a:cs typeface="Times New Roman" panose="02020603050405020304" pitchFamily="18" charset="0"/>
              </a:rPr>
              <a:t>dell’Autorità di certificazione (</a:t>
            </a:r>
            <a:r>
              <a:rPr lang="it-IT" b="1" u="sng" dirty="0" err="1" smtClean="0">
                <a:latin typeface="Times New Roman" panose="02020603050405020304" pitchFamily="18" charset="0"/>
                <a:cs typeface="Times New Roman" panose="02020603050405020304" pitchFamily="18" charset="0"/>
              </a:rPr>
              <a:t>AdC</a:t>
            </a:r>
            <a:r>
              <a:rPr lang="it-IT" b="1" u="sng" dirty="0" smtClean="0">
                <a:latin typeface="Times New Roman" panose="02020603050405020304" pitchFamily="18" charset="0"/>
                <a:cs typeface="Times New Roman" panose="02020603050405020304" pitchFamily="18" charset="0"/>
              </a:rPr>
              <a:t>)</a:t>
            </a:r>
            <a:endParaRPr lang="it-IT" b="1" u="sng"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505333" y="4707106"/>
            <a:ext cx="8185918" cy="1200329"/>
          </a:xfrm>
          <a:prstGeom prst="rect">
            <a:avLst/>
          </a:prstGeom>
          <a:noFill/>
        </p:spPr>
        <p:txBody>
          <a:bodyPr wrap="square" rtlCol="0">
            <a:spAutoFit/>
          </a:bodyPr>
          <a:lstStyle/>
          <a:p>
            <a:pPr algn="just"/>
            <a:r>
              <a:rPr lang="it-IT" dirty="0" smtClean="0">
                <a:solidFill>
                  <a:srgbClr val="FF0000"/>
                </a:solidFill>
                <a:latin typeface="Times New Roman" panose="02020603050405020304" pitchFamily="18" charset="0"/>
                <a:cs typeface="Times New Roman" panose="02020603050405020304" pitchFamily="18" charset="0"/>
              </a:rPr>
              <a:t>Al fine di consentire all’</a:t>
            </a:r>
            <a:r>
              <a:rPr lang="it-IT" dirty="0" err="1" smtClean="0">
                <a:solidFill>
                  <a:srgbClr val="FF0000"/>
                </a:solidFill>
                <a:latin typeface="Times New Roman" panose="02020603050405020304" pitchFamily="18" charset="0"/>
                <a:cs typeface="Times New Roman" panose="02020603050405020304" pitchFamily="18" charset="0"/>
              </a:rPr>
              <a:t>AdC</a:t>
            </a:r>
            <a:r>
              <a:rPr lang="it-IT" dirty="0" smtClean="0">
                <a:solidFill>
                  <a:srgbClr val="FF0000"/>
                </a:solidFill>
                <a:latin typeface="Times New Roman" panose="02020603050405020304" pitchFamily="18" charset="0"/>
                <a:cs typeface="Times New Roman" panose="02020603050405020304" pitchFamily="18" charset="0"/>
              </a:rPr>
              <a:t> la definizione della domanda di pagamento del saldo finale, l’Autorità di gestione del Programma provvederà a trasmettere all’</a:t>
            </a:r>
            <a:r>
              <a:rPr lang="it-IT" dirty="0" err="1" smtClean="0">
                <a:solidFill>
                  <a:srgbClr val="FF0000"/>
                </a:solidFill>
                <a:latin typeface="Times New Roman" panose="02020603050405020304" pitchFamily="18" charset="0"/>
                <a:cs typeface="Times New Roman" panose="02020603050405020304" pitchFamily="18" charset="0"/>
              </a:rPr>
              <a:t>AdC</a:t>
            </a:r>
            <a:r>
              <a:rPr lang="it-IT" dirty="0" smtClean="0">
                <a:solidFill>
                  <a:srgbClr val="FF0000"/>
                </a:solidFill>
                <a:latin typeface="Times New Roman" panose="02020603050405020304" pitchFamily="18" charset="0"/>
                <a:cs typeface="Times New Roman" panose="02020603050405020304" pitchFamily="18" charset="0"/>
              </a:rPr>
              <a:t> la dichiarazione finale di spesa nel mese di giugno p.v., non appena sarà possibile caricare nel sistema IGRUE la domanda di saldo finale.</a:t>
            </a:r>
            <a:endParaRPr lang="it-IT"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024419"/>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548680"/>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INFORMAZIONI SULLA CHIUSURA DEL PROGRAMMA COMPETITIVITA’ REGIONALE 2007/13</a:t>
            </a:r>
            <a:endParaRPr lang="it-IT" altLang="it-IT" dirty="0">
              <a:solidFill>
                <a:schemeClr val="bg1"/>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358430" y="1296784"/>
            <a:ext cx="8352928" cy="1200329"/>
          </a:xfrm>
          <a:prstGeom prst="rect">
            <a:avLst/>
          </a:prstGeom>
          <a:noFill/>
        </p:spPr>
        <p:txBody>
          <a:bodyPr wrap="square" rtlCol="0">
            <a:spAutoFit/>
          </a:bodyPr>
          <a:lstStyle/>
          <a:p>
            <a:pPr algn="just"/>
            <a:endParaRPr lang="it-IT"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it-IT" b="1" dirty="0" smtClean="0">
                <a:latin typeface="Times New Roman" panose="02020603050405020304" pitchFamily="18" charset="0"/>
                <a:cs typeface="Times New Roman" panose="02020603050405020304" pitchFamily="18" charset="0"/>
              </a:rPr>
              <a:t>il Rapporto finale di esecuzione del Programma operativo, </a:t>
            </a:r>
            <a:r>
              <a:rPr lang="it-IT" dirty="0" smtClean="0">
                <a:latin typeface="Times New Roman" panose="02020603050405020304" pitchFamily="18" charset="0"/>
                <a:cs typeface="Times New Roman" panose="02020603050405020304" pitchFamily="18" charset="0"/>
              </a:rPr>
              <a:t>comprendente le informazioni di cui all’art. 67 del reg. (CE) 1083/2006; </a:t>
            </a:r>
          </a:p>
          <a:p>
            <a:pPr algn="just"/>
            <a:endParaRPr lang="it-IT" dirty="0"/>
          </a:p>
        </p:txBody>
      </p:sp>
      <p:pic>
        <p:nvPicPr>
          <p:cNvPr id="6" name="Picture 2" descr="C:\Users\lgullone\Desktop\Loghi_FE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sp>
        <p:nvSpPr>
          <p:cNvPr id="2" name="Freccia in giù 1"/>
          <p:cNvSpPr/>
          <p:nvPr/>
        </p:nvSpPr>
        <p:spPr>
          <a:xfrm>
            <a:off x="4186473" y="2209081"/>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222087" y="2901295"/>
            <a:ext cx="4653838" cy="369332"/>
          </a:xfrm>
          <a:prstGeom prst="rect">
            <a:avLst/>
          </a:prstGeom>
          <a:noFill/>
        </p:spPr>
        <p:txBody>
          <a:bodyPr wrap="none" rtlCol="0">
            <a:spAutoFit/>
          </a:bodyPr>
          <a:lstStyle/>
          <a:p>
            <a:pPr algn="ctr"/>
            <a:r>
              <a:rPr lang="it-IT" dirty="0" smtClean="0">
                <a:latin typeface="Times New Roman" panose="02020603050405020304" pitchFamily="18" charset="0"/>
                <a:cs typeface="Times New Roman" panose="02020603050405020304" pitchFamily="18" charset="0"/>
              </a:rPr>
              <a:t>di competenza </a:t>
            </a:r>
            <a:r>
              <a:rPr lang="it-IT" b="1" u="sng" dirty="0" smtClean="0">
                <a:latin typeface="Times New Roman" panose="02020603050405020304" pitchFamily="18" charset="0"/>
                <a:cs typeface="Times New Roman" panose="02020603050405020304" pitchFamily="18" charset="0"/>
              </a:rPr>
              <a:t>dell’Autorità di gestione (</a:t>
            </a:r>
            <a:r>
              <a:rPr lang="it-IT" b="1" u="sng" dirty="0" err="1" smtClean="0">
                <a:latin typeface="Times New Roman" panose="02020603050405020304" pitchFamily="18" charset="0"/>
                <a:cs typeface="Times New Roman" panose="02020603050405020304" pitchFamily="18" charset="0"/>
              </a:rPr>
              <a:t>AdG</a:t>
            </a:r>
            <a:r>
              <a:rPr lang="it-IT" b="1" u="sng" dirty="0" smtClean="0">
                <a:latin typeface="Times New Roman" panose="02020603050405020304" pitchFamily="18" charset="0"/>
                <a:cs typeface="Times New Roman" panose="02020603050405020304" pitchFamily="18" charset="0"/>
              </a:rPr>
              <a:t>)</a:t>
            </a:r>
            <a:endParaRPr lang="it-IT" b="1" u="sng"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343894" y="4009613"/>
            <a:ext cx="8352928" cy="1200329"/>
          </a:xfrm>
          <a:prstGeom prst="rect">
            <a:avLst/>
          </a:prstGeom>
          <a:noFill/>
        </p:spPr>
        <p:txBody>
          <a:bodyPr wrap="square" rtlCol="0">
            <a:spAutoFit/>
          </a:bodyPr>
          <a:lstStyle/>
          <a:p>
            <a:pPr algn="just"/>
            <a:endParaRPr lang="it-IT"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it-IT" b="1" dirty="0" smtClean="0">
                <a:latin typeface="Times New Roman" panose="02020603050405020304" pitchFamily="18" charset="0"/>
                <a:cs typeface="Times New Roman" panose="02020603050405020304" pitchFamily="18" charset="0"/>
              </a:rPr>
              <a:t>una dichiarazione di chiusura suffragata da un Rapporto di controllo finale </a:t>
            </a:r>
            <a:r>
              <a:rPr lang="it-IT" dirty="0" smtClean="0">
                <a:latin typeface="Times New Roman" panose="02020603050405020304" pitchFamily="18" charset="0"/>
                <a:cs typeface="Times New Roman" panose="02020603050405020304" pitchFamily="18" charset="0"/>
              </a:rPr>
              <a:t>di cui all’art. 62 del reg. (CE) 1083/2006; </a:t>
            </a:r>
          </a:p>
          <a:p>
            <a:pPr algn="just"/>
            <a:endParaRPr lang="it-IT" dirty="0"/>
          </a:p>
        </p:txBody>
      </p:sp>
      <p:sp>
        <p:nvSpPr>
          <p:cNvPr id="8" name="Freccia in giù 7"/>
          <p:cNvSpPr/>
          <p:nvPr/>
        </p:nvSpPr>
        <p:spPr>
          <a:xfrm>
            <a:off x="4274668" y="4956984"/>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2369564" y="5533048"/>
            <a:ext cx="4358887" cy="369332"/>
          </a:xfrm>
          <a:prstGeom prst="rect">
            <a:avLst/>
          </a:prstGeom>
          <a:noFill/>
        </p:spPr>
        <p:txBody>
          <a:bodyPr wrap="none" rtlCol="0">
            <a:spAutoFit/>
          </a:bodyPr>
          <a:lstStyle/>
          <a:p>
            <a:pPr algn="ctr"/>
            <a:r>
              <a:rPr lang="it-IT" dirty="0" smtClean="0">
                <a:latin typeface="Times New Roman" panose="02020603050405020304" pitchFamily="18" charset="0"/>
                <a:cs typeface="Times New Roman" panose="02020603050405020304" pitchFamily="18" charset="0"/>
              </a:rPr>
              <a:t>di competenza </a:t>
            </a:r>
            <a:r>
              <a:rPr lang="it-IT" b="1" u="sng" dirty="0" smtClean="0">
                <a:latin typeface="Times New Roman" panose="02020603050405020304" pitchFamily="18" charset="0"/>
                <a:cs typeface="Times New Roman" panose="02020603050405020304" pitchFamily="18" charset="0"/>
              </a:rPr>
              <a:t>dell’Autorità di audit (</a:t>
            </a:r>
            <a:r>
              <a:rPr lang="it-IT" b="1" u="sng" dirty="0" err="1" smtClean="0">
                <a:latin typeface="Times New Roman" panose="02020603050405020304" pitchFamily="18" charset="0"/>
                <a:cs typeface="Times New Roman" panose="02020603050405020304" pitchFamily="18" charset="0"/>
              </a:rPr>
              <a:t>AdA</a:t>
            </a:r>
            <a:r>
              <a:rPr lang="it-IT" b="1" u="sng" dirty="0" smtClean="0">
                <a:latin typeface="Times New Roman" panose="02020603050405020304" pitchFamily="18" charset="0"/>
                <a:cs typeface="Times New Roman" panose="02020603050405020304" pitchFamily="18" charset="0"/>
              </a:rPr>
              <a:t>)</a:t>
            </a:r>
            <a:endParaRPr lang="it-IT" b="1" u="sng"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429037" y="3301385"/>
            <a:ext cx="8185918" cy="646331"/>
          </a:xfrm>
          <a:prstGeom prst="rect">
            <a:avLst/>
          </a:prstGeom>
          <a:noFill/>
        </p:spPr>
        <p:txBody>
          <a:bodyPr wrap="square" rtlCol="0">
            <a:spAutoFit/>
          </a:bodyPr>
          <a:lstStyle/>
          <a:p>
            <a:pPr algn="just"/>
            <a:r>
              <a:rPr lang="it-IT" dirty="0" smtClean="0">
                <a:solidFill>
                  <a:srgbClr val="FF0000"/>
                </a:solidFill>
                <a:latin typeface="Times New Roman" panose="02020603050405020304" pitchFamily="18" charset="0"/>
                <a:cs typeface="Times New Roman" panose="02020603050405020304" pitchFamily="18" charset="0"/>
              </a:rPr>
              <a:t>L’Autorità di gestione del Programma ultimerà la predisposizione del </a:t>
            </a:r>
            <a:r>
              <a:rPr lang="it-IT" dirty="0">
                <a:solidFill>
                  <a:srgbClr val="FF0000"/>
                </a:solidFill>
                <a:latin typeface="Times New Roman" panose="02020603050405020304" pitchFamily="18" charset="0"/>
                <a:cs typeface="Times New Roman" panose="02020603050405020304" pitchFamily="18" charset="0"/>
              </a:rPr>
              <a:t>R</a:t>
            </a:r>
            <a:r>
              <a:rPr lang="it-IT" dirty="0" smtClean="0">
                <a:solidFill>
                  <a:srgbClr val="FF0000"/>
                </a:solidFill>
                <a:latin typeface="Times New Roman" panose="02020603050405020304" pitchFamily="18" charset="0"/>
                <a:cs typeface="Times New Roman" panose="02020603050405020304" pitchFamily="18" charset="0"/>
              </a:rPr>
              <a:t>apporto finale di esecuzione entro il mese di settembre p.v.</a:t>
            </a:r>
            <a:endParaRPr lang="it-IT"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868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title"/>
          </p:nvPr>
        </p:nvSpPr>
        <p:spPr bwMode="auto">
          <a:xfrm>
            <a:off x="467544" y="620688"/>
            <a:ext cx="8280920" cy="1080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w="12700">
            <a:solidFill>
              <a:schemeClr val="bg1"/>
            </a:solidFill>
          </a:ln>
          <a:effectLst/>
        </p:spPr>
        <p:txBody>
          <a:bodyPr wrap="squar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100000"/>
              </a:lnSpc>
              <a:spcBef>
                <a:spcPct val="0"/>
              </a:spcBef>
              <a:buFontTx/>
              <a:buNone/>
              <a:defRPr/>
            </a:pPr>
            <a:r>
              <a:rPr lang="it-IT" altLang="it-IT" sz="4800" b="1" dirty="0" smtClean="0">
                <a:ln w="12700">
                  <a:solidFill>
                    <a:srgbClr val="00B050"/>
                  </a:solidFill>
                  <a:prstDash val="solid"/>
                </a:ln>
                <a:pattFill prst="pct90">
                  <a:fgClr>
                    <a:schemeClr val="accent1"/>
                  </a:fgClr>
                  <a:bgClr>
                    <a:schemeClr val="bg1"/>
                  </a:bgClr>
                </a:pattFill>
                <a:effectLst>
                  <a:outerShdw blurRad="41275" dist="20320" dir="1800000" algn="tl" rotWithShape="0">
                    <a:srgbClr val="000000">
                      <a:alpha val="40000"/>
                    </a:srgbClr>
                  </a:outerShdw>
                </a:effectLst>
                <a:latin typeface="Garamond" pitchFamily="18" charset="0"/>
              </a:rPr>
              <a:t>Grazie per l’attenzione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813690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82069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sz="2400" b="1" dirty="0" smtClean="0">
                <a:latin typeface="Times New Roman" panose="02020603050405020304" pitchFamily="18" charset="0"/>
                <a:cs typeface="Times New Roman" panose="02020603050405020304" pitchFamily="18" charset="0"/>
              </a:rPr>
              <a:t>LA RIALLOCAZIONE FINANZIARIA</a:t>
            </a:r>
            <a:endParaRPr lang="it-IT" sz="2400" b="1" dirty="0">
              <a:latin typeface="Times New Roman" panose="02020603050405020304" pitchFamily="18" charset="0"/>
              <a:cs typeface="Times New Roman" panose="02020603050405020304" pitchFamily="18" charset="0"/>
            </a:endParaRPr>
          </a:p>
        </p:txBody>
      </p:sp>
      <p:pic>
        <p:nvPicPr>
          <p:cNvPr id="14" name="Picture 2" descr="C:\Users\lgullone\Desktop\Loghi_FES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a 4"/>
          <p:cNvGraphicFramePr>
            <a:graphicFrameLocks noGrp="1"/>
          </p:cNvGraphicFramePr>
          <p:nvPr>
            <p:extLst>
              <p:ext uri="{D42A27DB-BD31-4B8C-83A1-F6EECF244321}">
                <p14:modId xmlns:p14="http://schemas.microsoft.com/office/powerpoint/2010/main" val="1480395099"/>
              </p:ext>
            </p:extLst>
          </p:nvPr>
        </p:nvGraphicFramePr>
        <p:xfrm>
          <a:off x="251520" y="1484784"/>
          <a:ext cx="8640960" cy="4104456"/>
        </p:xfrm>
        <a:graphic>
          <a:graphicData uri="http://schemas.openxmlformats.org/drawingml/2006/table">
            <a:tbl>
              <a:tblPr/>
              <a:tblGrid>
                <a:gridCol w="2880320"/>
                <a:gridCol w="2808312"/>
                <a:gridCol w="2952328"/>
              </a:tblGrid>
              <a:tr h="935639">
                <a:tc>
                  <a:txBody>
                    <a:bodyPr/>
                    <a:lstStyle/>
                    <a:p>
                      <a:pPr algn="ctr" fontAlgn="ctr"/>
                      <a:r>
                        <a:rPr lang="it-IT" sz="1400" b="1" i="0" u="none" strike="noStrike" dirty="0">
                          <a:effectLst/>
                          <a:latin typeface="Garamond"/>
                        </a:rPr>
                        <a:t>ASSE</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400" b="1" i="0" u="none" strike="noStrike" dirty="0">
                          <a:effectLst/>
                          <a:latin typeface="Garamond"/>
                        </a:rPr>
                        <a:t>TARGET ANTE RIPROGRAMMAZIONE</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400" b="1" i="0" u="none" strike="noStrike" dirty="0">
                          <a:effectLst/>
                          <a:latin typeface="Garamond"/>
                        </a:rPr>
                        <a:t>TARGET POST RIPROGRAMMAZIONE</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tcPr>
                </a:tc>
              </a:tr>
              <a:tr h="906261">
                <a:tc>
                  <a:txBody>
                    <a:bodyPr/>
                    <a:lstStyle/>
                    <a:p>
                      <a:pPr algn="l" fontAlgn="ctr"/>
                      <a:r>
                        <a:rPr lang="it-IT" sz="1400" b="1" i="0" u="none" strike="noStrike" dirty="0" smtClean="0">
                          <a:effectLst/>
                          <a:latin typeface="Garamond"/>
                        </a:rPr>
                        <a:t>ASSE I</a:t>
                      </a:r>
                      <a:r>
                        <a:rPr lang="it-IT" sz="1400" b="0" i="0" u="none" strike="noStrike" dirty="0" smtClean="0">
                          <a:effectLst/>
                          <a:latin typeface="Garamond"/>
                        </a:rPr>
                        <a:t> - RICERCA E SVILUPPO, INNOVAZIONE E IMPRENDITORIALITÀ</a:t>
                      </a:r>
                      <a:endParaRPr lang="it-IT" sz="1400" b="0" i="0" u="none" strike="noStrike" dirty="0">
                        <a:effectLst/>
                        <a:latin typeface="Garamond"/>
                      </a:endParaRP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dirty="0">
                          <a:effectLst/>
                          <a:latin typeface="Garamond"/>
                        </a:rPr>
                        <a:t> €    </a:t>
                      </a:r>
                      <a:r>
                        <a:rPr lang="it-IT" sz="1400" b="0" i="0" u="none" strike="noStrike" baseline="0" dirty="0" smtClean="0">
                          <a:effectLst/>
                          <a:latin typeface="Garamond"/>
                        </a:rPr>
                        <a:t> </a:t>
                      </a:r>
                      <a:r>
                        <a:rPr lang="it-IT" sz="1400" b="0" i="0" u="none" strike="noStrike" dirty="0" smtClean="0">
                          <a:effectLst/>
                          <a:latin typeface="Garamond"/>
                        </a:rPr>
                        <a:t>                                   8.000.000,00 </a:t>
                      </a:r>
                      <a:endParaRPr lang="it-IT" sz="1400" b="0" i="0" u="none" strike="noStrike" dirty="0">
                        <a:effectLst/>
                        <a:latin typeface="Garamond"/>
                      </a:endParaRP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400" b="1" i="0" u="none" strike="noStrike" dirty="0">
                          <a:effectLst/>
                          <a:latin typeface="Garamond"/>
                        </a:rPr>
                        <a:t> €        </a:t>
                      </a:r>
                      <a:r>
                        <a:rPr lang="it-IT" sz="1400" b="1" i="0" u="none" strike="noStrike" dirty="0" smtClean="0">
                          <a:effectLst/>
                          <a:latin typeface="Garamond"/>
                        </a:rPr>
                        <a:t>                               </a:t>
                      </a:r>
                      <a:r>
                        <a:rPr lang="it-IT" sz="1400" b="1" i="0" u="none" strike="noStrike" dirty="0">
                          <a:effectLst/>
                          <a:latin typeface="Garamond"/>
                        </a:rPr>
                        <a:t>9.200.000,00 </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07425">
                <a:tc>
                  <a:txBody>
                    <a:bodyPr/>
                    <a:lstStyle/>
                    <a:p>
                      <a:pPr algn="l" fontAlgn="ctr"/>
                      <a:r>
                        <a:rPr lang="it-IT" sz="1400" b="1" i="0" u="none" strike="noStrike" dirty="0" smtClean="0">
                          <a:effectLst/>
                          <a:latin typeface="Garamond"/>
                        </a:rPr>
                        <a:t>ASSE II </a:t>
                      </a:r>
                      <a:r>
                        <a:rPr lang="it-IT" sz="1400" b="0" i="0" u="none" strike="noStrike" dirty="0" smtClean="0">
                          <a:effectLst/>
                          <a:latin typeface="Garamond"/>
                        </a:rPr>
                        <a:t>- PROMOZIONE DELLO SVILUPPO SOSTENIBILE</a:t>
                      </a:r>
                      <a:endParaRPr lang="it-IT" sz="1400" b="0" i="0" u="none" strike="noStrike" dirty="0">
                        <a:effectLst/>
                        <a:latin typeface="Garamond"/>
                      </a:endParaRP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it-IT" sz="1400" b="0" i="0" u="none" strike="noStrike" kern="1200" dirty="0">
                          <a:solidFill>
                            <a:schemeClr val="tx1"/>
                          </a:solidFill>
                          <a:effectLst/>
                          <a:latin typeface="Garamond"/>
                          <a:ea typeface="+mn-ea"/>
                          <a:cs typeface="+mn-cs"/>
                        </a:rPr>
                        <a:t> €           </a:t>
                      </a:r>
                      <a:r>
                        <a:rPr lang="it-IT" sz="1400" b="0" i="0" u="none" strike="noStrike" kern="1200" dirty="0" smtClean="0">
                          <a:solidFill>
                            <a:schemeClr val="tx1"/>
                          </a:solidFill>
                          <a:effectLst/>
                          <a:latin typeface="Garamond"/>
                          <a:ea typeface="+mn-ea"/>
                          <a:cs typeface="+mn-cs"/>
                        </a:rPr>
                        <a:t>            </a:t>
                      </a:r>
                      <a:r>
                        <a:rPr lang="it-IT" sz="1400" b="0" i="0" u="none" strike="noStrike" kern="1200" baseline="0" dirty="0" smtClean="0">
                          <a:solidFill>
                            <a:schemeClr val="tx1"/>
                          </a:solidFill>
                          <a:effectLst/>
                          <a:latin typeface="Garamond"/>
                          <a:ea typeface="+mn-ea"/>
                          <a:cs typeface="+mn-cs"/>
                        </a:rPr>
                        <a:t> </a:t>
                      </a:r>
                      <a:r>
                        <a:rPr lang="it-IT" sz="1400" b="0" i="0" u="none" strike="noStrike" kern="1200" dirty="0" smtClean="0">
                          <a:solidFill>
                            <a:schemeClr val="tx1"/>
                          </a:solidFill>
                          <a:effectLst/>
                          <a:latin typeface="Garamond"/>
                          <a:ea typeface="+mn-ea"/>
                          <a:cs typeface="+mn-cs"/>
                        </a:rPr>
                        <a:t>              </a:t>
                      </a:r>
                      <a:r>
                        <a:rPr lang="it-IT" sz="1400" b="0" i="0" u="none" strike="noStrike" kern="1200" dirty="0">
                          <a:solidFill>
                            <a:schemeClr val="tx1"/>
                          </a:solidFill>
                          <a:effectLst/>
                          <a:latin typeface="Garamond"/>
                          <a:ea typeface="+mn-ea"/>
                          <a:cs typeface="+mn-cs"/>
                        </a:rPr>
                        <a:t>28.900.000,00 </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400" b="1" i="0" u="none" strike="noStrike" dirty="0">
                          <a:effectLst/>
                          <a:latin typeface="Garamond"/>
                        </a:rPr>
                        <a:t> €                              </a:t>
                      </a:r>
                      <a:r>
                        <a:rPr lang="it-IT" sz="1400" b="1" i="0" u="none" strike="noStrike" dirty="0" smtClean="0">
                          <a:effectLst/>
                          <a:latin typeface="Garamond"/>
                        </a:rPr>
                        <a:t>   </a:t>
                      </a:r>
                      <a:r>
                        <a:rPr lang="it-IT" sz="1400" b="1" i="0" u="none" strike="noStrike" baseline="0" dirty="0" smtClean="0">
                          <a:effectLst/>
                          <a:latin typeface="Garamond"/>
                        </a:rPr>
                        <a:t> </a:t>
                      </a:r>
                      <a:r>
                        <a:rPr lang="it-IT" sz="1400" b="1" i="0" u="none" strike="noStrike" dirty="0" smtClean="0">
                          <a:effectLst/>
                          <a:latin typeface="Garamond"/>
                        </a:rPr>
                        <a:t>   </a:t>
                      </a:r>
                      <a:r>
                        <a:rPr lang="it-IT" sz="1400" b="1" i="0" u="none" strike="noStrike" dirty="0">
                          <a:effectLst/>
                          <a:latin typeface="Garamond"/>
                        </a:rPr>
                        <a:t>30.000.000,00 </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07425">
                <a:tc>
                  <a:txBody>
                    <a:bodyPr/>
                    <a:lstStyle/>
                    <a:p>
                      <a:pPr algn="l" fontAlgn="ctr"/>
                      <a:r>
                        <a:rPr lang="it-IT" sz="1400" b="1" i="0" u="none" strike="noStrike" dirty="0" smtClean="0">
                          <a:effectLst/>
                          <a:latin typeface="Garamond"/>
                        </a:rPr>
                        <a:t>ASSE III </a:t>
                      </a:r>
                      <a:r>
                        <a:rPr lang="it-IT" sz="1400" b="0" i="0" u="none" strike="noStrike" dirty="0" smtClean="0">
                          <a:effectLst/>
                          <a:latin typeface="Garamond"/>
                        </a:rPr>
                        <a:t>- PROMOZIONE DELLE ICT</a:t>
                      </a:r>
                      <a:endParaRPr lang="it-IT" sz="1400" b="0" i="0" u="none" strike="noStrike" dirty="0">
                        <a:effectLst/>
                        <a:latin typeface="Garamond"/>
                      </a:endParaRP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it-IT" sz="1400" b="0" i="0" u="none" strike="noStrike" kern="1200" dirty="0">
                          <a:solidFill>
                            <a:schemeClr val="tx1"/>
                          </a:solidFill>
                          <a:effectLst/>
                          <a:latin typeface="Garamond"/>
                          <a:ea typeface="+mn-ea"/>
                          <a:cs typeface="+mn-cs"/>
                        </a:rPr>
                        <a:t> €            </a:t>
                      </a:r>
                      <a:r>
                        <a:rPr lang="it-IT" sz="1400" b="0" i="0" u="none" strike="noStrike" kern="1200" dirty="0" smtClean="0">
                          <a:solidFill>
                            <a:schemeClr val="tx1"/>
                          </a:solidFill>
                          <a:effectLst/>
                          <a:latin typeface="Garamond"/>
                          <a:ea typeface="+mn-ea"/>
                          <a:cs typeface="+mn-cs"/>
                        </a:rPr>
                        <a:t>                  </a:t>
                      </a:r>
                      <a:r>
                        <a:rPr lang="it-IT" sz="1400" b="0" i="0" u="none" strike="noStrike" kern="1200" baseline="0" dirty="0" smtClean="0">
                          <a:solidFill>
                            <a:schemeClr val="tx1"/>
                          </a:solidFill>
                          <a:effectLst/>
                          <a:latin typeface="Garamond"/>
                          <a:ea typeface="+mn-ea"/>
                          <a:cs typeface="+mn-cs"/>
                        </a:rPr>
                        <a:t> </a:t>
                      </a:r>
                      <a:r>
                        <a:rPr lang="it-IT" sz="1400" b="0" i="0" u="none" strike="noStrike" kern="1200" dirty="0" smtClean="0">
                          <a:solidFill>
                            <a:schemeClr val="tx1"/>
                          </a:solidFill>
                          <a:effectLst/>
                          <a:latin typeface="Garamond"/>
                          <a:ea typeface="+mn-ea"/>
                          <a:cs typeface="+mn-cs"/>
                        </a:rPr>
                        <a:t>         </a:t>
                      </a:r>
                      <a:r>
                        <a:rPr lang="it-IT" sz="1400" b="0" i="0" u="none" strike="noStrike" kern="1200" dirty="0">
                          <a:solidFill>
                            <a:schemeClr val="tx1"/>
                          </a:solidFill>
                          <a:effectLst/>
                          <a:latin typeface="Garamond"/>
                          <a:ea typeface="+mn-ea"/>
                          <a:cs typeface="+mn-cs"/>
                        </a:rPr>
                        <a:t>9.681.943,00 </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400" b="1" i="0" u="none" strike="noStrike" dirty="0">
                          <a:effectLst/>
                          <a:latin typeface="Garamond"/>
                        </a:rPr>
                        <a:t> €                          </a:t>
                      </a:r>
                      <a:r>
                        <a:rPr lang="it-IT" sz="1400" b="1" i="0" u="none" strike="noStrike" dirty="0" smtClean="0">
                          <a:effectLst/>
                          <a:latin typeface="Garamond"/>
                        </a:rPr>
                        <a:t>              </a:t>
                      </a:r>
                      <a:r>
                        <a:rPr lang="it-IT" sz="1400" b="1" i="0" u="none" strike="noStrike" dirty="0">
                          <a:effectLst/>
                          <a:latin typeface="Garamond"/>
                        </a:rPr>
                        <a:t>8.122.858,00 </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3853">
                <a:tc>
                  <a:txBody>
                    <a:bodyPr/>
                    <a:lstStyle/>
                    <a:p>
                      <a:pPr algn="l" fontAlgn="ctr"/>
                      <a:r>
                        <a:rPr lang="it-IT" sz="1400" b="1" i="0" u="none" strike="noStrike" dirty="0" smtClean="0">
                          <a:effectLst/>
                          <a:latin typeface="Garamond"/>
                        </a:rPr>
                        <a:t>ASSE IV </a:t>
                      </a:r>
                      <a:r>
                        <a:rPr lang="it-IT" sz="1400" b="0" i="0" u="none" strike="noStrike" dirty="0" smtClean="0">
                          <a:effectLst/>
                          <a:latin typeface="Garamond"/>
                        </a:rPr>
                        <a:t>- ASSISTENZA TECNICA</a:t>
                      </a:r>
                      <a:endParaRPr lang="it-IT" sz="1400" b="0" i="0" u="none" strike="noStrike" dirty="0">
                        <a:effectLst/>
                        <a:latin typeface="Garamond"/>
                      </a:endParaRP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it-IT" sz="1400" b="0" i="0" u="none" strike="noStrike" kern="1200" dirty="0">
                          <a:solidFill>
                            <a:schemeClr val="tx1"/>
                          </a:solidFill>
                          <a:effectLst/>
                          <a:latin typeface="Garamond"/>
                          <a:ea typeface="+mn-ea"/>
                          <a:cs typeface="+mn-cs"/>
                        </a:rPr>
                        <a:t> €                    </a:t>
                      </a:r>
                      <a:r>
                        <a:rPr lang="it-IT" sz="1400" b="0" i="0" u="none" strike="noStrike" kern="1200" dirty="0" smtClean="0">
                          <a:solidFill>
                            <a:schemeClr val="tx1"/>
                          </a:solidFill>
                          <a:effectLst/>
                          <a:latin typeface="Garamond"/>
                          <a:ea typeface="+mn-ea"/>
                          <a:cs typeface="+mn-cs"/>
                        </a:rPr>
                        <a:t>                    </a:t>
                      </a:r>
                      <a:r>
                        <a:rPr lang="it-IT" sz="1400" b="0" i="0" u="none" strike="noStrike" kern="1200" dirty="0">
                          <a:solidFill>
                            <a:schemeClr val="tx1"/>
                          </a:solidFill>
                          <a:effectLst/>
                          <a:latin typeface="Garamond"/>
                          <a:ea typeface="+mn-ea"/>
                          <a:cs typeface="+mn-cs"/>
                        </a:rPr>
                        <a:t>1.940.915,00 </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400" b="1" i="0" u="none" strike="noStrike" dirty="0">
                          <a:effectLst/>
                          <a:latin typeface="Garamond"/>
                        </a:rPr>
                        <a:t> €              </a:t>
                      </a:r>
                      <a:r>
                        <a:rPr lang="it-IT" sz="1400" b="1" i="0" u="none" strike="noStrike" baseline="0" dirty="0" smtClean="0">
                          <a:effectLst/>
                          <a:latin typeface="Garamond"/>
                        </a:rPr>
                        <a:t> </a:t>
                      </a:r>
                      <a:r>
                        <a:rPr lang="it-IT" sz="1400" b="1" i="0" u="none" strike="noStrike" dirty="0" smtClean="0">
                          <a:effectLst/>
                          <a:latin typeface="Garamond"/>
                        </a:rPr>
                        <a:t>                         </a:t>
                      </a:r>
                      <a:r>
                        <a:rPr lang="it-IT" sz="1400" b="1" i="0" u="none" strike="noStrike" dirty="0">
                          <a:effectLst/>
                          <a:latin typeface="Garamond"/>
                        </a:rPr>
                        <a:t>1.200.000,00 </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3853">
                <a:tc>
                  <a:txBody>
                    <a:bodyPr/>
                    <a:lstStyle/>
                    <a:p>
                      <a:pPr algn="ctr" fontAlgn="ctr"/>
                      <a:r>
                        <a:rPr lang="it-IT" sz="1400" b="1" i="0" u="none" strike="noStrike" dirty="0">
                          <a:effectLst/>
                          <a:latin typeface="Garamond"/>
                        </a:rPr>
                        <a:t>TOTALE</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ctr"/>
                      <a:r>
                        <a:rPr lang="it-IT" sz="1400" b="1" i="0" u="none" strike="noStrike" dirty="0">
                          <a:effectLst/>
                          <a:latin typeface="Garamond"/>
                        </a:rPr>
                        <a:t> €                    </a:t>
                      </a:r>
                      <a:r>
                        <a:rPr lang="it-IT" sz="1400" b="1" i="0" u="none" strike="noStrike" dirty="0" smtClean="0">
                          <a:effectLst/>
                          <a:latin typeface="Garamond"/>
                        </a:rPr>
                        <a:t>                 </a:t>
                      </a:r>
                      <a:r>
                        <a:rPr lang="it-IT" sz="1400" b="1" i="0" u="none" strike="noStrike" dirty="0">
                          <a:effectLst/>
                          <a:latin typeface="Garamond"/>
                        </a:rPr>
                        <a:t>48.522.858,00 </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ctr"/>
                      <a:r>
                        <a:rPr lang="it-IT" sz="1400" b="1" i="0" u="none" strike="noStrike" dirty="0">
                          <a:effectLst/>
                          <a:latin typeface="Garamond"/>
                        </a:rPr>
                        <a:t> €                </a:t>
                      </a:r>
                      <a:r>
                        <a:rPr lang="it-IT" sz="1400" b="1" i="0" u="none" strike="noStrike" baseline="0" dirty="0" smtClean="0">
                          <a:effectLst/>
                          <a:latin typeface="Garamond"/>
                        </a:rPr>
                        <a:t> </a:t>
                      </a:r>
                      <a:r>
                        <a:rPr lang="it-IT" sz="1400" b="1" i="0" u="none" strike="noStrike" dirty="0" smtClean="0">
                          <a:effectLst/>
                          <a:latin typeface="Garamond"/>
                        </a:rPr>
                        <a:t>                    </a:t>
                      </a:r>
                      <a:r>
                        <a:rPr lang="it-IT" sz="1400" b="1" i="0" u="none" strike="noStrike" dirty="0">
                          <a:effectLst/>
                          <a:latin typeface="Garamond"/>
                        </a:rPr>
                        <a:t>48.522.858,00 </a:t>
                      </a:r>
                    </a:p>
                  </a:txBody>
                  <a:tcPr marL="6963" marR="6963" marT="6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490789325"/>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lgullone\Desktop\Loghi_FES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sp>
        <p:nvSpPr>
          <p:cNvPr id="8" name="Titolo 2"/>
          <p:cNvSpPr>
            <a:spLocks noGrp="1"/>
          </p:cNvSpPr>
          <p:nvPr>
            <p:ph type="title"/>
          </p:nvPr>
        </p:nvSpPr>
        <p:spPr>
          <a:xfrm>
            <a:off x="457200" y="338328"/>
            <a:ext cx="8229600" cy="1252728"/>
          </a:xfrm>
        </p:spPr>
        <p:txBody>
          <a:bodyPr>
            <a:normAutofit/>
          </a:bodyPr>
          <a:lstStyle/>
          <a:p>
            <a:r>
              <a:rPr lang="it-IT" sz="2400" b="1" dirty="0" smtClean="0">
                <a:latin typeface="Times New Roman" panose="02020603050405020304" pitchFamily="18" charset="0"/>
                <a:cs typeface="Times New Roman" panose="02020603050405020304" pitchFamily="18" charset="0"/>
              </a:rPr>
              <a:t>LA RIALLOCAZIONE FINANZIARIA</a:t>
            </a:r>
            <a:endParaRPr lang="it-IT" sz="2400" b="1" dirty="0">
              <a:latin typeface="Times New Roman" panose="02020603050405020304" pitchFamily="18" charset="0"/>
              <a:cs typeface="Times New Roman" panose="02020603050405020304" pitchFamily="18" charset="0"/>
            </a:endParaRPr>
          </a:p>
        </p:txBody>
      </p:sp>
      <p:sp>
        <p:nvSpPr>
          <p:cNvPr id="5" name="Segnaposto contenuto 1"/>
          <p:cNvSpPr>
            <a:spLocks noGrp="1"/>
          </p:cNvSpPr>
          <p:nvPr>
            <p:ph idx="1"/>
          </p:nvPr>
        </p:nvSpPr>
        <p:spPr>
          <a:xfrm>
            <a:off x="251520" y="1556792"/>
            <a:ext cx="8640960" cy="4176464"/>
          </a:xfrm>
        </p:spPr>
        <p:txBody>
          <a:bodyPr>
            <a:normAutofit fontScale="92500" lnSpcReduction="20000"/>
          </a:bodyPr>
          <a:lstStyle/>
          <a:p>
            <a:pPr marL="0" indent="0">
              <a:buNone/>
            </a:pP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Ha riguardato:</a:t>
            </a:r>
          </a:p>
          <a:p>
            <a:pPr marL="0" indent="0">
              <a:buNone/>
            </a:pPr>
            <a:endParaRPr lang="it-IT" sz="2100" dirty="0">
              <a:solidFill>
                <a:schemeClr val="accent3">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una </a:t>
            </a:r>
            <a:r>
              <a:rPr lang="it-IT" sz="2100" b="1" dirty="0" smtClean="0">
                <a:solidFill>
                  <a:schemeClr val="accent3">
                    <a:lumMod val="50000"/>
                  </a:schemeClr>
                </a:solidFill>
                <a:latin typeface="Times New Roman" panose="02020603050405020304" pitchFamily="18" charset="0"/>
                <a:cs typeface="Times New Roman" panose="02020603050405020304" pitchFamily="18" charset="0"/>
              </a:rPr>
              <a:t>riduzione del valore finanziario dell’Asse III </a:t>
            </a: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 </a:t>
            </a:r>
            <a:r>
              <a:rPr lang="it-IT" sz="2100" i="1" dirty="0" smtClean="0">
                <a:solidFill>
                  <a:schemeClr val="accent3">
                    <a:lumMod val="50000"/>
                  </a:schemeClr>
                </a:solidFill>
                <a:latin typeface="Times New Roman" panose="02020603050405020304" pitchFamily="18" charset="0"/>
                <a:cs typeface="Times New Roman" panose="02020603050405020304" pitchFamily="18" charset="0"/>
              </a:rPr>
              <a:t>Promozione delle </a:t>
            </a:r>
            <a:r>
              <a:rPr lang="it-IT" sz="2100" i="1" dirty="0">
                <a:solidFill>
                  <a:schemeClr val="accent3">
                    <a:lumMod val="50000"/>
                  </a:schemeClr>
                </a:solidFill>
                <a:latin typeface="Times New Roman" panose="02020603050405020304" pitchFamily="18" charset="0"/>
                <a:cs typeface="Times New Roman" panose="02020603050405020304" pitchFamily="18" charset="0"/>
              </a:rPr>
              <a:t>I</a:t>
            </a:r>
            <a:r>
              <a:rPr lang="it-IT" sz="2100" i="1" dirty="0" smtClean="0">
                <a:solidFill>
                  <a:schemeClr val="accent3">
                    <a:lumMod val="50000"/>
                  </a:schemeClr>
                </a:solidFill>
                <a:latin typeface="Times New Roman" panose="02020603050405020304" pitchFamily="18" charset="0"/>
                <a:cs typeface="Times New Roman" panose="02020603050405020304" pitchFamily="18" charset="0"/>
              </a:rPr>
              <a:t>CT </a:t>
            </a: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 </a:t>
            </a:r>
            <a:r>
              <a:rPr lang="it-IT" sz="2100" b="1" dirty="0" smtClean="0">
                <a:solidFill>
                  <a:schemeClr val="accent3">
                    <a:lumMod val="50000"/>
                  </a:schemeClr>
                </a:solidFill>
                <a:latin typeface="Times New Roman" panose="02020603050405020304" pitchFamily="18" charset="0"/>
                <a:cs typeface="Times New Roman" panose="02020603050405020304" pitchFamily="18" charset="0"/>
              </a:rPr>
              <a:t>da € 9.681.943,00 a € 8.122.858,00</a:t>
            </a: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a:t>
            </a:r>
          </a:p>
          <a:p>
            <a:pPr marL="0" indent="0" algn="just">
              <a:buNone/>
            </a:pPr>
            <a:endParaRPr lang="it-IT" sz="2100" dirty="0" smtClean="0">
              <a:solidFill>
                <a:schemeClr val="accent3">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una </a:t>
            </a:r>
            <a:r>
              <a:rPr lang="it-IT" sz="2100" b="1" dirty="0" smtClean="0">
                <a:solidFill>
                  <a:schemeClr val="accent3">
                    <a:lumMod val="50000"/>
                  </a:schemeClr>
                </a:solidFill>
                <a:latin typeface="Times New Roman" panose="02020603050405020304" pitchFamily="18" charset="0"/>
                <a:cs typeface="Times New Roman" panose="02020603050405020304" pitchFamily="18" charset="0"/>
              </a:rPr>
              <a:t>riduzione del valore finanziario dell’Asse IV </a:t>
            </a: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 </a:t>
            </a:r>
            <a:r>
              <a:rPr lang="it-IT" sz="2100" i="1" dirty="0" smtClean="0">
                <a:solidFill>
                  <a:schemeClr val="accent3">
                    <a:lumMod val="50000"/>
                  </a:schemeClr>
                </a:solidFill>
                <a:latin typeface="Times New Roman" panose="02020603050405020304" pitchFamily="18" charset="0"/>
                <a:cs typeface="Times New Roman" panose="02020603050405020304" pitchFamily="18" charset="0"/>
              </a:rPr>
              <a:t>Assistenza tecnica </a:t>
            </a: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 </a:t>
            </a:r>
            <a:r>
              <a:rPr lang="it-IT" sz="2100" b="1" dirty="0" smtClean="0">
                <a:solidFill>
                  <a:schemeClr val="accent3">
                    <a:lumMod val="50000"/>
                  </a:schemeClr>
                </a:solidFill>
                <a:latin typeface="Times New Roman" panose="02020603050405020304" pitchFamily="18" charset="0"/>
                <a:cs typeface="Times New Roman" panose="02020603050405020304" pitchFamily="18" charset="0"/>
              </a:rPr>
              <a:t>da € 1.940.915,00 a € 1.200.000,00</a:t>
            </a: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 considerando che si è preferito, laddove possibile, valorizzare le risorse interne, attingendo dall’esterno, utilizzando le risorse del Programma, solo laddove effettivamente necessario;</a:t>
            </a:r>
          </a:p>
          <a:p>
            <a:pPr marL="0" indent="0" algn="just">
              <a:buNone/>
            </a:pPr>
            <a:endParaRPr lang="it-IT" sz="2100" dirty="0" smtClean="0">
              <a:solidFill>
                <a:schemeClr val="accent3">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un </a:t>
            </a:r>
            <a:r>
              <a:rPr lang="it-IT" sz="2100" b="1" dirty="0" smtClean="0">
                <a:solidFill>
                  <a:schemeClr val="accent3">
                    <a:lumMod val="50000"/>
                  </a:schemeClr>
                </a:solidFill>
                <a:latin typeface="Times New Roman" panose="02020603050405020304" pitchFamily="18" charset="0"/>
                <a:cs typeface="Times New Roman" panose="02020603050405020304" pitchFamily="18" charset="0"/>
              </a:rPr>
              <a:t>contestuale aumento dell’Asse I </a:t>
            </a: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 </a:t>
            </a:r>
            <a:r>
              <a:rPr lang="it-IT" sz="2100" i="1" dirty="0" smtClean="0">
                <a:solidFill>
                  <a:schemeClr val="accent3">
                    <a:lumMod val="50000"/>
                  </a:schemeClr>
                </a:solidFill>
                <a:latin typeface="Times New Roman" panose="02020603050405020304" pitchFamily="18" charset="0"/>
                <a:cs typeface="Times New Roman" panose="02020603050405020304" pitchFamily="18" charset="0"/>
              </a:rPr>
              <a:t>Ricerca e sviluppo, innovazione ed imprenditorialità </a:t>
            </a: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 </a:t>
            </a:r>
            <a:r>
              <a:rPr lang="it-IT" sz="2100" b="1" dirty="0" smtClean="0">
                <a:solidFill>
                  <a:schemeClr val="accent3">
                    <a:lumMod val="50000"/>
                  </a:schemeClr>
                </a:solidFill>
                <a:latin typeface="Times New Roman" panose="02020603050405020304" pitchFamily="18" charset="0"/>
                <a:cs typeface="Times New Roman" panose="02020603050405020304" pitchFamily="18" charset="0"/>
              </a:rPr>
              <a:t>da € 8.000.000,00 a € 9.200.000,00 e dell’Asse II </a:t>
            </a: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 </a:t>
            </a:r>
            <a:r>
              <a:rPr lang="it-IT" sz="2100" i="1" dirty="0" smtClean="0">
                <a:solidFill>
                  <a:schemeClr val="accent3">
                    <a:lumMod val="50000"/>
                  </a:schemeClr>
                </a:solidFill>
                <a:latin typeface="Times New Roman" panose="02020603050405020304" pitchFamily="18" charset="0"/>
                <a:cs typeface="Times New Roman" panose="02020603050405020304" pitchFamily="18" charset="0"/>
              </a:rPr>
              <a:t>Promozione dello sviluppo sostenibile </a:t>
            </a: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 </a:t>
            </a:r>
            <a:r>
              <a:rPr lang="it-IT" sz="2100" b="1" dirty="0" smtClean="0">
                <a:solidFill>
                  <a:schemeClr val="accent3">
                    <a:lumMod val="50000"/>
                  </a:schemeClr>
                </a:solidFill>
                <a:latin typeface="Times New Roman" panose="02020603050405020304" pitchFamily="18" charset="0"/>
                <a:cs typeface="Times New Roman" panose="02020603050405020304" pitchFamily="18" charset="0"/>
              </a:rPr>
              <a:t>da € 28.900.000,00 a € 30.000.000,00</a:t>
            </a:r>
            <a:r>
              <a:rPr lang="it-IT" sz="2100" dirty="0" smtClean="0">
                <a:solidFill>
                  <a:schemeClr val="accent3">
                    <a:lumMod val="50000"/>
                  </a:schemeClr>
                </a:solidFill>
                <a:latin typeface="Times New Roman" panose="02020603050405020304" pitchFamily="18" charset="0"/>
                <a:cs typeface="Times New Roman" panose="02020603050405020304" pitchFamily="18" charset="0"/>
              </a:rPr>
              <a:t>, in quanto tali Assi presentano un notevole volume di spesa, ben superiore rispetto alle aspettative iniziali.</a:t>
            </a:r>
          </a:p>
          <a:p>
            <a:pPr>
              <a:buFont typeface="Wingdings" panose="05000000000000000000" pitchFamily="2" charset="2"/>
              <a:buChar char="v"/>
            </a:pPr>
            <a:endParaRPr lang="it-IT" sz="2100" dirty="0" smtClean="0">
              <a:solidFill>
                <a:schemeClr val="accent3">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it-IT" sz="2000"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92478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sz="2400" b="1" dirty="0" smtClean="0">
                <a:latin typeface="Times New Roman" panose="02020603050405020304" pitchFamily="18" charset="0"/>
                <a:cs typeface="Times New Roman" panose="02020603050405020304" pitchFamily="18" charset="0"/>
              </a:rPr>
              <a:t>LA MODIFICA DI DUE INDICATORI DI RISULTATO</a:t>
            </a:r>
            <a:endParaRPr lang="it-IT" sz="2400" b="1" dirty="0">
              <a:latin typeface="Times New Roman" panose="02020603050405020304" pitchFamily="18" charset="0"/>
              <a:cs typeface="Times New Roman" panose="02020603050405020304" pitchFamily="18" charset="0"/>
            </a:endParaRPr>
          </a:p>
        </p:txBody>
      </p:sp>
      <p:pic>
        <p:nvPicPr>
          <p:cNvPr id="14" name="Picture 2" descr="C:\Users\lgullone\Desktop\Loghi_FES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Segnaposto contenuto 6"/>
          <p:cNvGraphicFramePr>
            <a:graphicFrameLocks/>
          </p:cNvGraphicFramePr>
          <p:nvPr>
            <p:extLst>
              <p:ext uri="{D42A27DB-BD31-4B8C-83A1-F6EECF244321}">
                <p14:modId xmlns:p14="http://schemas.microsoft.com/office/powerpoint/2010/main" val="509583536"/>
              </p:ext>
            </p:extLst>
          </p:nvPr>
        </p:nvGraphicFramePr>
        <p:xfrm>
          <a:off x="251520" y="1772816"/>
          <a:ext cx="8640960" cy="3385863"/>
        </p:xfrm>
        <a:graphic>
          <a:graphicData uri="http://schemas.openxmlformats.org/drawingml/2006/table">
            <a:tbl>
              <a:tblPr/>
              <a:tblGrid>
                <a:gridCol w="2709453"/>
                <a:gridCol w="3015064"/>
                <a:gridCol w="2916443"/>
              </a:tblGrid>
              <a:tr h="1128621">
                <a:tc>
                  <a:txBody>
                    <a:bodyPr/>
                    <a:lstStyle/>
                    <a:p>
                      <a:pPr algn="ctr" fontAlgn="ctr"/>
                      <a:r>
                        <a:rPr lang="it-IT" sz="1400" b="1" i="0" u="none" strike="noStrike" dirty="0">
                          <a:effectLst/>
                          <a:latin typeface="Garamond"/>
                        </a:rPr>
                        <a:t>Indicatore di risultato</a:t>
                      </a:r>
                    </a:p>
                  </a:txBody>
                  <a:tcPr marL="6963" marR="6963" marT="6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400" b="1" i="0" u="none" strike="noStrike" dirty="0">
                          <a:effectLst/>
                          <a:latin typeface="Garamond"/>
                        </a:rPr>
                        <a:t>Valore atteso ante </a:t>
                      </a:r>
                      <a:r>
                        <a:rPr lang="it-IT" sz="1400" b="1" i="0" u="none" strike="noStrike" dirty="0" smtClean="0">
                          <a:effectLst/>
                          <a:latin typeface="Garamond"/>
                        </a:rPr>
                        <a:t>riprogrammazione</a:t>
                      </a:r>
                      <a:endParaRPr lang="it-IT" sz="1400" b="1" i="0" u="none" strike="noStrike" dirty="0">
                        <a:effectLst/>
                        <a:latin typeface="Garamond"/>
                      </a:endParaRPr>
                    </a:p>
                  </a:txBody>
                  <a:tcPr marL="6963" marR="6963" marT="6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400" b="1" i="0" u="none" strike="noStrike" dirty="0">
                          <a:effectLst/>
                          <a:latin typeface="Garamond"/>
                        </a:rPr>
                        <a:t>Valore atteso post </a:t>
                      </a:r>
                      <a:r>
                        <a:rPr lang="it-IT" sz="1400" b="1" i="0" u="none" strike="noStrike" dirty="0" smtClean="0">
                          <a:effectLst/>
                          <a:latin typeface="Garamond"/>
                        </a:rPr>
                        <a:t>riprogrammazione</a:t>
                      </a:r>
                      <a:endParaRPr lang="it-IT" sz="1400" b="1" i="0" u="none" strike="noStrike" dirty="0">
                        <a:effectLst/>
                        <a:latin typeface="Garamond"/>
                      </a:endParaRPr>
                    </a:p>
                  </a:txBody>
                  <a:tcPr marL="6963" marR="6963" marT="6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tcPr>
                </a:tc>
              </a:tr>
              <a:tr h="1128621">
                <a:tc>
                  <a:txBody>
                    <a:bodyPr/>
                    <a:lstStyle/>
                    <a:p>
                      <a:pPr algn="l" fontAlgn="ctr"/>
                      <a:r>
                        <a:rPr lang="it-IT" sz="1400" b="0" i="0" u="none" strike="noStrike" dirty="0">
                          <a:effectLst/>
                          <a:latin typeface="Garamond"/>
                        </a:rPr>
                        <a:t>Popolazione aggiuntiva raggiunta da Banda Larga (C.I. 12</a:t>
                      </a:r>
                      <a:r>
                        <a:rPr lang="it-IT" sz="1400" b="0" i="0" u="none" strike="noStrike" dirty="0" smtClean="0">
                          <a:effectLst/>
                          <a:latin typeface="Garamond"/>
                        </a:rPr>
                        <a:t>)</a:t>
                      </a:r>
                      <a:endParaRPr lang="it-IT" sz="1400" b="1" i="0" u="none" strike="noStrike" dirty="0">
                        <a:effectLst/>
                        <a:latin typeface="Garamond"/>
                      </a:endParaRPr>
                    </a:p>
                  </a:txBody>
                  <a:tcPr marL="6963" marR="6963" marT="6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1.000</a:t>
                      </a:r>
                    </a:p>
                  </a:txBody>
                  <a:tcPr marL="6963" marR="6963" marT="6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10.380</a:t>
                      </a:r>
                    </a:p>
                  </a:txBody>
                  <a:tcPr marL="6963" marR="6963" marT="6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8621">
                <a:tc>
                  <a:txBody>
                    <a:bodyPr/>
                    <a:lstStyle/>
                    <a:p>
                      <a:pPr algn="l" fontAlgn="ctr"/>
                      <a:r>
                        <a:rPr lang="it-IT" sz="1400" b="0" i="0" u="none" strike="noStrike" dirty="0">
                          <a:effectLst/>
                          <a:latin typeface="Garamond"/>
                        </a:rPr>
                        <a:t>Comuni raggiunti dalle dorsali in Fibra Ottica per l’erogazione dei servizi che necessitano di banda </a:t>
                      </a:r>
                      <a:r>
                        <a:rPr lang="it-IT" sz="1400" b="0" i="0" u="none" strike="noStrike" dirty="0" err="1">
                          <a:effectLst/>
                          <a:latin typeface="Garamond"/>
                        </a:rPr>
                        <a:t>ultralarga</a:t>
                      </a:r>
                      <a:endParaRPr lang="it-IT" sz="1400" b="0" i="0" u="none" strike="noStrike" dirty="0">
                        <a:effectLst/>
                        <a:latin typeface="Garamond"/>
                      </a:endParaRPr>
                    </a:p>
                  </a:txBody>
                  <a:tcPr marL="6963" marR="6963" marT="6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74</a:t>
                      </a:r>
                    </a:p>
                  </a:txBody>
                  <a:tcPr marL="6963" marR="6963" marT="6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15</a:t>
                      </a:r>
                    </a:p>
                  </a:txBody>
                  <a:tcPr marL="6963" marR="6963" marT="6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960021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lgullone\Desktop\Loghi_FES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2"/>
          <p:cNvSpPr txBox="1">
            <a:spLocks/>
          </p:cNvSpPr>
          <p:nvPr/>
        </p:nvSpPr>
        <p:spPr>
          <a:xfrm>
            <a:off x="467544" y="332656"/>
            <a:ext cx="8371656" cy="113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b="1" dirty="0" smtClean="0">
                <a:latin typeface="Times New Roman" panose="02020603050405020304" pitchFamily="18" charset="0"/>
                <a:cs typeface="Times New Roman" panose="02020603050405020304" pitchFamily="18" charset="0"/>
              </a:rPr>
              <a:t>LA MODIFICA DI DUE INDICATORI DI RISULTATO</a:t>
            </a:r>
            <a:endParaRPr lang="it-IT" sz="2400" b="1" dirty="0">
              <a:latin typeface="Times New Roman" panose="02020603050405020304" pitchFamily="18" charset="0"/>
              <a:cs typeface="Times New Roman" panose="02020603050405020304" pitchFamily="18" charset="0"/>
            </a:endParaRPr>
          </a:p>
        </p:txBody>
      </p:sp>
      <p:sp>
        <p:nvSpPr>
          <p:cNvPr id="8" name="Segnaposto contenuto 1"/>
          <p:cNvSpPr>
            <a:spLocks noGrp="1"/>
          </p:cNvSpPr>
          <p:nvPr>
            <p:ph idx="1"/>
          </p:nvPr>
        </p:nvSpPr>
        <p:spPr>
          <a:xfrm>
            <a:off x="217290" y="1772816"/>
            <a:ext cx="8640960" cy="4262528"/>
          </a:xfrm>
        </p:spPr>
        <p:txBody>
          <a:bodyPr>
            <a:normAutofit lnSpcReduction="10000"/>
          </a:bodyPr>
          <a:lstStyle/>
          <a:p>
            <a:pPr marL="301943" lvl="1" indent="0" algn="just">
              <a:buNone/>
            </a:pPr>
            <a:r>
              <a:rPr lang="it-IT" sz="1900" dirty="0" smtClean="0">
                <a:solidFill>
                  <a:schemeClr val="accent3">
                    <a:lumMod val="50000"/>
                  </a:schemeClr>
                </a:solidFill>
                <a:latin typeface="Times New Roman" panose="02020603050405020304" pitchFamily="18" charset="0"/>
                <a:cs typeface="Times New Roman" panose="02020603050405020304" pitchFamily="18" charset="0"/>
              </a:rPr>
              <a:t>E’ stato aggiornato il valore di due indicatori di risultato, legati al Progetto «Stralcio funzionale del piano </a:t>
            </a:r>
            <a:r>
              <a:rPr lang="it-IT" sz="1900" dirty="0" err="1" smtClean="0">
                <a:solidFill>
                  <a:schemeClr val="accent3">
                    <a:lumMod val="50000"/>
                  </a:schemeClr>
                </a:solidFill>
                <a:latin typeface="Times New Roman" panose="02020603050405020304" pitchFamily="18" charset="0"/>
                <a:cs typeface="Times New Roman" panose="02020603050405020304" pitchFamily="18" charset="0"/>
              </a:rPr>
              <a:t>VdA</a:t>
            </a:r>
            <a:r>
              <a:rPr lang="it-IT" sz="1900" dirty="0" smtClean="0">
                <a:solidFill>
                  <a:schemeClr val="accent3">
                    <a:lumMod val="50000"/>
                  </a:schemeClr>
                </a:solidFill>
                <a:latin typeface="Times New Roman" panose="02020603050405020304" pitchFamily="18" charset="0"/>
                <a:cs typeface="Times New Roman" panose="02020603050405020304" pitchFamily="18" charset="0"/>
              </a:rPr>
              <a:t> </a:t>
            </a:r>
            <a:r>
              <a:rPr lang="it-IT" sz="1900" dirty="0" err="1" smtClean="0">
                <a:solidFill>
                  <a:schemeClr val="accent3">
                    <a:lumMod val="50000"/>
                  </a:schemeClr>
                </a:solidFill>
                <a:latin typeface="Times New Roman" panose="02020603050405020304" pitchFamily="18" charset="0"/>
                <a:cs typeface="Times New Roman" panose="02020603050405020304" pitchFamily="18" charset="0"/>
              </a:rPr>
              <a:t>Broadbusiness</a:t>
            </a:r>
            <a:r>
              <a:rPr lang="it-IT" sz="1900" dirty="0" smtClean="0">
                <a:solidFill>
                  <a:schemeClr val="accent3">
                    <a:lumMod val="50000"/>
                  </a:schemeClr>
                </a:solidFill>
                <a:latin typeface="Times New Roman" panose="02020603050405020304" pitchFamily="18" charset="0"/>
                <a:cs typeface="Times New Roman" panose="02020603050405020304" pitchFamily="18" charset="0"/>
              </a:rPr>
              <a:t> per la copertura del territorio con la banda larga e con nuove tecnologie dell’informazione e della comunicazione».</a:t>
            </a:r>
          </a:p>
          <a:p>
            <a:pPr marL="301943" lvl="1" indent="0" algn="just">
              <a:buNone/>
            </a:pPr>
            <a:endParaRPr lang="it-IT" sz="1900" dirty="0" smtClean="0">
              <a:solidFill>
                <a:schemeClr val="accent3">
                  <a:lumMod val="50000"/>
                </a:schemeClr>
              </a:solidFill>
              <a:latin typeface="Times New Roman" panose="02020603050405020304" pitchFamily="18" charset="0"/>
              <a:cs typeface="Times New Roman" panose="02020603050405020304" pitchFamily="18" charset="0"/>
            </a:endParaRPr>
          </a:p>
          <a:p>
            <a:pPr marL="301943" lvl="1" indent="0" algn="just">
              <a:buNone/>
            </a:pPr>
            <a:r>
              <a:rPr lang="it-IT" sz="1900" dirty="0" smtClean="0">
                <a:solidFill>
                  <a:schemeClr val="accent3">
                    <a:lumMod val="50000"/>
                  </a:schemeClr>
                </a:solidFill>
                <a:latin typeface="Times New Roman" panose="02020603050405020304" pitchFamily="18" charset="0"/>
                <a:cs typeface="Times New Roman" panose="02020603050405020304" pitchFamily="18" charset="0"/>
              </a:rPr>
              <a:t>Il primo indicatore è stato aggiornato inserendo il valore relativo alla popolazione potenzialmente raggiungibile dalla nuova infrastruttura di rete in fibra ottica. Il Progetto di infrastrutturazione in fibra ottica non prevede, infatti, il rilascio dei servizi direttamente agli utenti finali, ma un’infrastrutturazione che, messa a disposizione degli operatori di TLC, permette loro di poter implementare le infrastrutture di accesso alla banda ultra larga.</a:t>
            </a:r>
          </a:p>
          <a:p>
            <a:pPr marL="301943" lvl="1" indent="0" algn="just">
              <a:buNone/>
            </a:pPr>
            <a:endParaRPr lang="it-IT" sz="1900" dirty="0" smtClean="0">
              <a:solidFill>
                <a:schemeClr val="accent3">
                  <a:lumMod val="50000"/>
                </a:schemeClr>
              </a:solidFill>
              <a:latin typeface="Times New Roman" panose="02020603050405020304" pitchFamily="18" charset="0"/>
              <a:cs typeface="Times New Roman" panose="02020603050405020304" pitchFamily="18" charset="0"/>
            </a:endParaRPr>
          </a:p>
          <a:p>
            <a:pPr marL="301943" lvl="1" indent="0" algn="just">
              <a:buNone/>
            </a:pPr>
            <a:r>
              <a:rPr lang="it-IT" sz="1900" dirty="0" smtClean="0">
                <a:solidFill>
                  <a:schemeClr val="accent3">
                    <a:lumMod val="50000"/>
                  </a:schemeClr>
                </a:solidFill>
                <a:latin typeface="Times New Roman" panose="02020603050405020304" pitchFamily="18" charset="0"/>
                <a:cs typeface="Times New Roman" panose="02020603050405020304" pitchFamily="18" charset="0"/>
              </a:rPr>
              <a:t>Il secondo </a:t>
            </a:r>
            <a:r>
              <a:rPr lang="it-IT" sz="1900" dirty="0">
                <a:solidFill>
                  <a:schemeClr val="accent3">
                    <a:lumMod val="50000"/>
                  </a:schemeClr>
                </a:solidFill>
                <a:latin typeface="Times New Roman" panose="02020603050405020304" pitchFamily="18" charset="0"/>
                <a:cs typeface="Times New Roman" panose="02020603050405020304" pitchFamily="18" charset="0"/>
              </a:rPr>
              <a:t>indicatore è stato aggiornato in quanto era stato quantificato in relazione all’intero Progetto, anziché in riferimento allo stralcio effettivamente realizzato nella programmazione 2007/13.</a:t>
            </a:r>
          </a:p>
          <a:p>
            <a:pPr marL="301943" lvl="1" indent="0" algn="just">
              <a:buNone/>
            </a:pPr>
            <a:endParaRPr lang="it-IT" sz="1800" dirty="0" smtClean="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07877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573807"/>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L’AVANZAMENTO FINANZIARIO DEL PROGRAMMA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pic>
        <p:nvPicPr>
          <p:cNvPr id="22" name="Picture 2" descr="C:\Users\lgullone\Desktop\Loghi_FE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955703"/>
            <a:ext cx="4320480" cy="86953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56993"/>
            <a:ext cx="527367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la 1"/>
          <p:cNvGraphicFramePr>
            <a:graphicFrameLocks noGrp="1"/>
          </p:cNvGraphicFramePr>
          <p:nvPr>
            <p:extLst>
              <p:ext uri="{D42A27DB-BD31-4B8C-83A1-F6EECF244321}">
                <p14:modId xmlns:p14="http://schemas.microsoft.com/office/powerpoint/2010/main" val="1563825857"/>
              </p:ext>
            </p:extLst>
          </p:nvPr>
        </p:nvGraphicFramePr>
        <p:xfrm>
          <a:off x="291157" y="1556792"/>
          <a:ext cx="8515697" cy="1592148"/>
        </p:xfrm>
        <a:graphic>
          <a:graphicData uri="http://schemas.openxmlformats.org/drawingml/2006/table">
            <a:tbl>
              <a:tblPr/>
              <a:tblGrid>
                <a:gridCol w="1653175"/>
                <a:gridCol w="1717915"/>
                <a:gridCol w="1713346"/>
                <a:gridCol w="1717915"/>
                <a:gridCol w="1713346"/>
              </a:tblGrid>
              <a:tr h="388745">
                <a:tc rowSpan="2">
                  <a:txBody>
                    <a:bodyPr/>
                    <a:lstStyle/>
                    <a:p>
                      <a:pPr algn="ctr" fontAlgn="ctr"/>
                      <a:r>
                        <a:rPr lang="it-IT" sz="1400" b="1" i="0" u="none" strike="noStrike" dirty="0">
                          <a:effectLst/>
                          <a:latin typeface="Garamond"/>
                        </a:rPr>
                        <a:t>Spesa pubblica programmata</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gridSpan="4">
                  <a:txBody>
                    <a:bodyPr/>
                    <a:lstStyle/>
                    <a:p>
                      <a:pPr algn="ctr" fontAlgn="ctr"/>
                      <a:r>
                        <a:rPr lang="it-IT" sz="1400" b="1" i="0" u="none" strike="noStrike" dirty="0">
                          <a:effectLst/>
                          <a:latin typeface="Garamond"/>
                        </a:rPr>
                        <a:t>Attuazione finanziaria cumulata al 31/12/2015</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c hMerge="1">
                  <a:txBody>
                    <a:bodyPr/>
                    <a:lstStyle/>
                    <a:p>
                      <a:endParaRPr lang="it-IT"/>
                    </a:p>
                  </a:txBody>
                  <a:tcPr/>
                </a:tc>
                <a:tc hMerge="1">
                  <a:txBody>
                    <a:bodyPr/>
                    <a:lstStyle/>
                    <a:p>
                      <a:endParaRPr lang="it-IT"/>
                    </a:p>
                  </a:txBody>
                  <a:tcPr/>
                </a:tc>
              </a:tr>
              <a:tr h="388745">
                <a:tc vMerge="1">
                  <a:txBody>
                    <a:bodyPr/>
                    <a:lstStyle/>
                    <a:p>
                      <a:endParaRPr lang="it-IT"/>
                    </a:p>
                  </a:txBody>
                  <a:tcPr/>
                </a:tc>
                <a:tc gridSpan="2">
                  <a:txBody>
                    <a:bodyPr/>
                    <a:lstStyle/>
                    <a:p>
                      <a:pPr algn="ctr" fontAlgn="ctr"/>
                      <a:r>
                        <a:rPr lang="it-IT" sz="1400" b="1" i="0" u="none" strike="noStrike" dirty="0">
                          <a:effectLst/>
                          <a:latin typeface="Garamond"/>
                        </a:rPr>
                        <a:t>PAGAMENTI</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c gridSpan="2">
                  <a:txBody>
                    <a:bodyPr/>
                    <a:lstStyle/>
                    <a:p>
                      <a:pPr algn="ctr" fontAlgn="ctr"/>
                      <a:r>
                        <a:rPr lang="it-IT" sz="1400" b="1" i="0" u="none" strike="noStrike" dirty="0">
                          <a:effectLst/>
                          <a:latin typeface="Garamond"/>
                        </a:rPr>
                        <a:t>SPESE CERTIFICATE</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r>
              <a:tr h="388745">
                <a:tc>
                  <a:txBody>
                    <a:bodyPr/>
                    <a:lstStyle/>
                    <a:p>
                      <a:pPr algn="ctr" fontAlgn="ctr"/>
                      <a:r>
                        <a:rPr lang="it-IT" sz="1400" b="1" i="0" u="none" strike="noStrike">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effectLst/>
                          <a:latin typeface="Garamond"/>
                        </a:rPr>
                        <a:t>%</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913">
                <a:tc>
                  <a:txBody>
                    <a:bodyPr/>
                    <a:lstStyle/>
                    <a:p>
                      <a:pPr algn="ctr" fontAlgn="ctr"/>
                      <a:r>
                        <a:rPr lang="it-IT" sz="1600" b="0" i="0" u="none" strike="noStrike" dirty="0">
                          <a:effectLst/>
                          <a:latin typeface="Garamond"/>
                        </a:rPr>
                        <a:t> €   </a:t>
                      </a:r>
                      <a:r>
                        <a:rPr lang="it-IT" sz="1600" b="0" i="0" u="none" strike="noStrike" dirty="0" smtClean="0">
                          <a:effectLst/>
                          <a:latin typeface="Garamond"/>
                        </a:rPr>
                        <a:t>     48.522.858,00 </a:t>
                      </a:r>
                      <a:endParaRPr lang="it-IT" sz="1600" b="0" i="0" u="none" strike="noStrike" dirty="0">
                        <a:effectLst/>
                        <a:latin typeface="Garamond"/>
                      </a:endParaRP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effectLst/>
                          <a:latin typeface="Garamond"/>
                        </a:rPr>
                        <a:t> €      </a:t>
                      </a:r>
                      <a:r>
                        <a:rPr lang="it-IT" sz="1600" b="0" i="0" u="none" strike="noStrike" dirty="0" smtClean="0">
                          <a:effectLst/>
                          <a:latin typeface="Garamond"/>
                        </a:rPr>
                        <a:t>   65.028.916,61 </a:t>
                      </a:r>
                      <a:endParaRPr lang="it-IT" sz="1600" b="0" i="0" u="none" strike="noStrike" dirty="0">
                        <a:effectLst/>
                        <a:latin typeface="Garamond"/>
                      </a:endParaRP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effectLst/>
                          <a:latin typeface="Garamond"/>
                        </a:rPr>
                        <a:t>134,02</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effectLst/>
                          <a:latin typeface="Garamond"/>
                        </a:rPr>
                        <a:t> </a:t>
                      </a:r>
                      <a:r>
                        <a:rPr lang="it-IT" sz="1600" b="0" i="0" u="none" strike="noStrike" dirty="0" smtClean="0">
                          <a:effectLst/>
                          <a:latin typeface="Garamond"/>
                        </a:rPr>
                        <a:t>€         48.522.829,53 </a:t>
                      </a:r>
                      <a:endParaRPr lang="it-IT" sz="1600" b="0" i="0" u="none" strike="noStrike" dirty="0">
                        <a:effectLst/>
                        <a:latin typeface="Garamond"/>
                      </a:endParaRP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smtClean="0">
                          <a:effectLst/>
                          <a:latin typeface="Garamond"/>
                        </a:rPr>
                        <a:t>99,99</a:t>
                      </a:r>
                      <a:endParaRPr lang="it-IT" sz="1600" b="0" i="0" u="none" strike="noStrike" dirty="0">
                        <a:effectLst/>
                        <a:latin typeface="Garamond"/>
                      </a:endParaRP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620244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258788" y="476672"/>
            <a:ext cx="8580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 – RICERCA E SVILUPPO, INNOVAZIONE ED IMPRENDITORIALITA’</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AVANZAMENTO FINANZIARIO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Grafico 6"/>
          <p:cNvGraphicFramePr>
            <a:graphicFrameLocks/>
          </p:cNvGraphicFramePr>
          <p:nvPr>
            <p:extLst>
              <p:ext uri="{D42A27DB-BD31-4B8C-83A1-F6EECF244321}">
                <p14:modId xmlns:p14="http://schemas.microsoft.com/office/powerpoint/2010/main" val="930686498"/>
              </p:ext>
            </p:extLst>
          </p:nvPr>
        </p:nvGraphicFramePr>
        <p:xfrm>
          <a:off x="977131" y="3717032"/>
          <a:ext cx="7143749" cy="2952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3857452332"/>
              </p:ext>
            </p:extLst>
          </p:nvPr>
        </p:nvGraphicFramePr>
        <p:xfrm>
          <a:off x="277513" y="1844824"/>
          <a:ext cx="8515700" cy="1535976"/>
        </p:xfrm>
        <a:graphic>
          <a:graphicData uri="http://schemas.openxmlformats.org/drawingml/2006/table">
            <a:tbl>
              <a:tblPr/>
              <a:tblGrid>
                <a:gridCol w="1704954"/>
                <a:gridCol w="1704954"/>
                <a:gridCol w="1700419"/>
                <a:gridCol w="1704954"/>
                <a:gridCol w="1700419"/>
              </a:tblGrid>
              <a:tr h="383994">
                <a:tc rowSpan="2">
                  <a:txBody>
                    <a:bodyPr/>
                    <a:lstStyle/>
                    <a:p>
                      <a:pPr algn="ctr" fontAlgn="ctr"/>
                      <a:r>
                        <a:rPr lang="it-IT" sz="1400" b="1" i="0" u="none" strike="noStrike" dirty="0">
                          <a:effectLst/>
                          <a:latin typeface="Garamond"/>
                        </a:rPr>
                        <a:t>Spesa pubblica programmata</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gridSpan="4">
                  <a:txBody>
                    <a:bodyPr/>
                    <a:lstStyle/>
                    <a:p>
                      <a:pPr algn="ctr" fontAlgn="ctr"/>
                      <a:r>
                        <a:rPr lang="it-IT" sz="1400" b="1" i="0" u="none" strike="noStrike" dirty="0">
                          <a:effectLst/>
                          <a:latin typeface="Garamond"/>
                        </a:rPr>
                        <a:t>Attuazione finanziaria cumulata al 31/12/2015</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c hMerge="1">
                  <a:txBody>
                    <a:bodyPr/>
                    <a:lstStyle/>
                    <a:p>
                      <a:endParaRPr lang="it-IT"/>
                    </a:p>
                  </a:txBody>
                  <a:tcPr/>
                </a:tc>
                <a:tc hMerge="1">
                  <a:txBody>
                    <a:bodyPr/>
                    <a:lstStyle/>
                    <a:p>
                      <a:endParaRPr lang="it-IT"/>
                    </a:p>
                  </a:txBody>
                  <a:tcPr/>
                </a:tc>
              </a:tr>
              <a:tr h="383994">
                <a:tc vMerge="1">
                  <a:txBody>
                    <a:bodyPr/>
                    <a:lstStyle/>
                    <a:p>
                      <a:endParaRPr lang="it-IT"/>
                    </a:p>
                  </a:txBody>
                  <a:tcPr/>
                </a:tc>
                <a:tc gridSpan="2">
                  <a:txBody>
                    <a:bodyPr/>
                    <a:lstStyle/>
                    <a:p>
                      <a:pPr algn="ctr" fontAlgn="ctr"/>
                      <a:r>
                        <a:rPr lang="it-IT" sz="1400" b="1" i="0" u="none" strike="noStrike" dirty="0">
                          <a:effectLst/>
                          <a:latin typeface="Garamond"/>
                        </a:rPr>
                        <a:t>PAGAMENTI</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c gridSpan="2">
                  <a:txBody>
                    <a:bodyPr/>
                    <a:lstStyle/>
                    <a:p>
                      <a:pPr algn="ctr" fontAlgn="ctr"/>
                      <a:r>
                        <a:rPr lang="it-IT" sz="1400" b="1" i="0" u="none" strike="noStrike" dirty="0">
                          <a:effectLst/>
                          <a:latin typeface="Garamond"/>
                        </a:rPr>
                        <a:t>SPESE CERTIFICATE</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it-IT"/>
                    </a:p>
                  </a:txBody>
                  <a:tcPr/>
                </a:tc>
              </a:tr>
              <a:tr h="383994">
                <a:tc>
                  <a:txBody>
                    <a:bodyPr/>
                    <a:lstStyle/>
                    <a:p>
                      <a:pPr algn="ctr" fontAlgn="ctr"/>
                      <a:r>
                        <a:rPr lang="it-IT" sz="1400" b="1" i="0" u="none" strike="noStrike">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Importo</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effectLst/>
                          <a:latin typeface="Garamond"/>
                        </a:rPr>
                        <a:t>%</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994">
                <a:tc>
                  <a:txBody>
                    <a:bodyPr/>
                    <a:lstStyle/>
                    <a:p>
                      <a:pPr algn="ctr" fontAlgn="ctr"/>
                      <a:r>
                        <a:rPr lang="it-IT" sz="1400" b="0" i="0" u="none" strike="noStrike" dirty="0">
                          <a:effectLst/>
                          <a:latin typeface="Garamond"/>
                        </a:rPr>
                        <a:t> </a:t>
                      </a:r>
                      <a:r>
                        <a:rPr lang="it-IT" sz="1400" b="0" i="0" u="none" strike="noStrike" dirty="0" smtClean="0">
                          <a:effectLst/>
                          <a:latin typeface="Garamond"/>
                        </a:rPr>
                        <a:t>€              </a:t>
                      </a:r>
                      <a:r>
                        <a:rPr lang="it-IT" sz="1400" b="0" i="0" u="none" strike="noStrike" baseline="0" dirty="0" smtClean="0">
                          <a:effectLst/>
                          <a:latin typeface="Garamond"/>
                        </a:rPr>
                        <a:t> </a:t>
                      </a:r>
                      <a:r>
                        <a:rPr lang="it-IT" sz="1400" b="0" i="0" u="none" strike="noStrike" dirty="0" smtClean="0">
                          <a:effectLst/>
                          <a:latin typeface="Garamond"/>
                        </a:rPr>
                        <a:t>9.200.000,00 </a:t>
                      </a:r>
                      <a:endParaRPr lang="it-IT" sz="1400" b="0" i="0" u="none" strike="noStrike" dirty="0">
                        <a:effectLst/>
                        <a:latin typeface="Garamond"/>
                      </a:endParaRP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 €  </a:t>
                      </a:r>
                      <a:r>
                        <a:rPr lang="it-IT" sz="1400" b="0" i="0" u="none" strike="noStrike" baseline="0" dirty="0" smtClean="0">
                          <a:effectLst/>
                          <a:latin typeface="Garamond"/>
                        </a:rPr>
                        <a:t> </a:t>
                      </a:r>
                      <a:r>
                        <a:rPr lang="it-IT" sz="1400" b="0" i="0" u="none" strike="noStrike" dirty="0" smtClean="0">
                          <a:effectLst/>
                          <a:latin typeface="Garamond"/>
                        </a:rPr>
                        <a:t>          13.519.487,67 </a:t>
                      </a:r>
                      <a:endParaRPr lang="it-IT" sz="1400" b="0" i="0" u="none" strike="noStrike" dirty="0">
                        <a:effectLst/>
                        <a:latin typeface="Garamond"/>
                      </a:endParaRP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146,95</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effectLst/>
                          <a:latin typeface="Garamond"/>
                        </a:rPr>
                        <a:t> €     </a:t>
                      </a:r>
                      <a:r>
                        <a:rPr lang="it-IT" sz="1400" b="0" i="0" u="none" strike="noStrike" baseline="0" dirty="0" smtClean="0">
                          <a:effectLst/>
                          <a:latin typeface="Garamond"/>
                        </a:rPr>
                        <a:t> </a:t>
                      </a:r>
                      <a:r>
                        <a:rPr lang="it-IT" sz="1400" b="0" i="0" u="none" strike="noStrike" dirty="0" smtClean="0">
                          <a:effectLst/>
                          <a:latin typeface="Garamond"/>
                        </a:rPr>
                        <a:t>         </a:t>
                      </a:r>
                      <a:r>
                        <a:rPr lang="it-IT" sz="1400" b="0" i="0" u="none" strike="noStrike" dirty="0">
                          <a:effectLst/>
                          <a:latin typeface="Garamond"/>
                        </a:rPr>
                        <a:t>9.199.668,99 </a:t>
                      </a: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effectLst/>
                          <a:latin typeface="Garamond"/>
                        </a:rPr>
                        <a:t>99,99</a:t>
                      </a:r>
                      <a:endParaRPr lang="it-IT" sz="1400" b="0" i="0" u="none" strike="noStrike" dirty="0">
                        <a:effectLst/>
                        <a:latin typeface="Garamond"/>
                      </a:endParaRPr>
                    </a:p>
                  </a:txBody>
                  <a:tcPr marL="5911" marR="5911" marT="5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17341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ttangolo 10"/>
          <p:cNvSpPr>
            <a:spLocks noChangeArrowheads="1"/>
          </p:cNvSpPr>
          <p:nvPr/>
        </p:nvSpPr>
        <p:spPr bwMode="auto">
          <a:xfrm>
            <a:off x="343397" y="260648"/>
            <a:ext cx="8580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ASSE I – RICERCA E SVILUPPO, INNOVAZIONE ED IMPRENDITORIALITA’</a:t>
            </a:r>
          </a:p>
          <a:p>
            <a:pPr algn="ctr" eaLnBrk="1" hangingPunct="1"/>
            <a:r>
              <a:rPr lang="it-IT" altLang="it-IT" b="1" dirty="0" smtClean="0">
                <a:solidFill>
                  <a:schemeClr val="bg1"/>
                </a:solidFill>
                <a:latin typeface="Times New Roman" panose="02020603050405020304" pitchFamily="18" charset="0"/>
                <a:cs typeface="Times New Roman" panose="02020603050405020304" pitchFamily="18" charset="0"/>
              </a:rPr>
              <a:t>VALORE DEGLI INDICATORI AL 31/12/2015</a:t>
            </a:r>
            <a:endParaRPr lang="it-IT" altLang="it-IT" dirty="0">
              <a:solidFill>
                <a:schemeClr val="bg1"/>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251520" y="1405261"/>
            <a:ext cx="2835071" cy="369332"/>
          </a:xfrm>
          <a:prstGeom prst="rect">
            <a:avLst/>
          </a:prstGeom>
          <a:noFill/>
        </p:spPr>
        <p:txBody>
          <a:bodyPr wrap="none" rtlCol="0">
            <a:spAutoFit/>
          </a:bodyPr>
          <a:lstStyle/>
          <a:p>
            <a:r>
              <a:rPr lang="it-IT" b="1" dirty="0" smtClean="0">
                <a:latin typeface="Times New Roman" panose="02020603050405020304" pitchFamily="18" charset="0"/>
                <a:cs typeface="Times New Roman" panose="02020603050405020304" pitchFamily="18" charset="0"/>
              </a:rPr>
              <a:t>Indicatori di realizzazione:</a:t>
            </a:r>
            <a:endParaRPr lang="it-IT" b="1" dirty="0">
              <a:latin typeface="Times New Roman" panose="02020603050405020304" pitchFamily="18" charset="0"/>
              <a:cs typeface="Times New Roman" panose="0202060305040502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1871526478"/>
              </p:ext>
            </p:extLst>
          </p:nvPr>
        </p:nvGraphicFramePr>
        <p:xfrm>
          <a:off x="251520" y="1774591"/>
          <a:ext cx="8672316" cy="5025217"/>
        </p:xfrm>
        <a:graphic>
          <a:graphicData uri="http://schemas.openxmlformats.org/drawingml/2006/table">
            <a:tbl>
              <a:tblPr/>
              <a:tblGrid>
                <a:gridCol w="1445386"/>
                <a:gridCol w="1445386"/>
                <a:gridCol w="1445386"/>
                <a:gridCol w="1445386"/>
                <a:gridCol w="1445386"/>
                <a:gridCol w="1445386"/>
              </a:tblGrid>
              <a:tr h="602827">
                <a:tc>
                  <a:txBody>
                    <a:bodyPr/>
                    <a:lstStyle/>
                    <a:p>
                      <a:pPr algn="ctr" rtl="0" fontAlgn="ctr"/>
                      <a:r>
                        <a:rPr lang="it-IT" sz="1400" b="1" i="0" u="none" strike="noStrike" dirty="0">
                          <a:solidFill>
                            <a:srgbClr val="000000"/>
                          </a:solidFill>
                          <a:effectLst/>
                          <a:latin typeface="Garamond"/>
                        </a:rPr>
                        <a:t>Obiettivo operativo</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Attività</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Indicatore di realizzazione</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Unità di misura</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al 31/12/2015</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c>
                  <a:txBody>
                    <a:bodyPr/>
                    <a:lstStyle/>
                    <a:p>
                      <a:pPr algn="ctr" rtl="0" fontAlgn="ctr"/>
                      <a:r>
                        <a:rPr lang="it-IT" sz="1400" b="1" i="0" u="none" strike="noStrike" dirty="0">
                          <a:solidFill>
                            <a:srgbClr val="000000"/>
                          </a:solidFill>
                          <a:effectLst/>
                          <a:latin typeface="Garamond"/>
                        </a:rPr>
                        <a:t>Valore atteso a fine programma</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000000"/>
                      </a:fgClr>
                      <a:bgClr>
                        <a:schemeClr val="accent6">
                          <a:lumMod val="20000"/>
                          <a:lumOff val="80000"/>
                        </a:schemeClr>
                      </a:bgClr>
                    </a:pattFill>
                  </a:tcPr>
                </a:tc>
              </a:tr>
              <a:tr h="602827">
                <a:tc rowSpan="2">
                  <a:txBody>
                    <a:bodyPr/>
                    <a:lstStyle/>
                    <a:p>
                      <a:pPr algn="l" rtl="0" fontAlgn="ctr"/>
                      <a:r>
                        <a:rPr lang="it-IT" sz="1400" b="0" i="0" u="none" strike="noStrike">
                          <a:solidFill>
                            <a:srgbClr val="000000"/>
                          </a:solidFill>
                          <a:effectLst/>
                          <a:latin typeface="Garamond"/>
                        </a:rPr>
                        <a:t>Promuovere la ricerca industriale</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it-IT" sz="1400" b="0" i="0" u="none" strike="noStrike">
                          <a:solidFill>
                            <a:srgbClr val="000000"/>
                          </a:solidFill>
                          <a:effectLst/>
                          <a:latin typeface="Garamond"/>
                        </a:rPr>
                        <a:t>a)</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dirty="0">
                          <a:solidFill>
                            <a:srgbClr val="000000"/>
                          </a:solidFill>
                          <a:effectLst/>
                          <a:latin typeface="Garamond"/>
                        </a:rPr>
                        <a:t>N. di progetti R&amp;S (C.I. 4)</a:t>
                      </a:r>
                      <a:r>
                        <a:rPr lang="it-IT" sz="1400" b="0" i="0" u="none" strike="noStrike" baseline="30000" dirty="0">
                          <a:solidFill>
                            <a:srgbClr val="000000"/>
                          </a:solidFill>
                          <a:effectLst/>
                          <a:latin typeface="Garamond"/>
                        </a:rPr>
                        <a:t> </a:t>
                      </a:r>
                      <a:endParaRPr lang="it-IT" sz="1400" b="0" i="0" u="none" strike="noStrike" dirty="0">
                        <a:solidFill>
                          <a:srgbClr val="000000"/>
                        </a:solidFill>
                        <a:effectLst/>
                        <a:latin typeface="Garamond"/>
                      </a:endParaRP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6</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4</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2827">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 di imprese beneficiarie</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a:solidFill>
                            <a:srgbClr val="00B050"/>
                          </a:solidFill>
                          <a:effectLst/>
                          <a:latin typeface="Garamond"/>
                        </a:rPr>
                        <a:t>6</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4</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2461">
                <a:tc>
                  <a:txBody>
                    <a:bodyPr/>
                    <a:lstStyle/>
                    <a:p>
                      <a:pPr algn="l" rtl="0" fontAlgn="ctr"/>
                      <a:r>
                        <a:rPr lang="it-IT" sz="1400" b="0" i="0" u="none" strike="noStrike">
                          <a:solidFill>
                            <a:srgbClr val="000000"/>
                          </a:solidFill>
                          <a:effectLst/>
                          <a:latin typeface="Garamond"/>
                        </a:rPr>
                        <a:t>Sostenere i processi innovativi delle imprese</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b)</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a:solidFill>
                            <a:srgbClr val="000000"/>
                          </a:solidFill>
                          <a:effectLst/>
                          <a:latin typeface="Garamond"/>
                        </a:rPr>
                        <a:t>N. di progetti (aiuti agli investimenti nelle PMI) C.I. 7 </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N.</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96</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38</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2461">
                <a:tc rowSpan="3">
                  <a:txBody>
                    <a:bodyPr/>
                    <a:lstStyle/>
                    <a:p>
                      <a:pPr algn="l" rtl="0" fontAlgn="ctr"/>
                      <a:r>
                        <a:rPr lang="it-IT" sz="1400" b="0" i="0" u="none" strike="noStrike">
                          <a:solidFill>
                            <a:srgbClr val="000000"/>
                          </a:solidFill>
                          <a:effectLst/>
                          <a:latin typeface="Garamond"/>
                        </a:rPr>
                        <a:t>Implementare i centri di competenza industriale e tecnologica e dei network per la creazione di conoscenza e il trasferimento tecnologico</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it-IT" sz="1400" b="0" i="0" u="none" strike="noStrike">
                          <a:solidFill>
                            <a:srgbClr val="000000"/>
                          </a:solidFill>
                          <a:effectLst/>
                          <a:latin typeface="Garamond"/>
                        </a:rPr>
                        <a:t>c)</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400" b="0" i="0" u="none" strike="noStrike">
                          <a:solidFill>
                            <a:srgbClr val="000000"/>
                          </a:solidFill>
                          <a:effectLst/>
                          <a:latin typeface="Garamond"/>
                        </a:rPr>
                        <a:t>N. di centri di competenze e di ricerca sostenuti</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2</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1</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1945">
                <a:tc vMerge="1">
                  <a:txBody>
                    <a:bodyPr/>
                    <a:lstStyle/>
                    <a:p>
                      <a:endParaRPr lang="it-IT"/>
                    </a:p>
                  </a:txBody>
                  <a:tcPr/>
                </a:tc>
                <a:tc vMerge="1">
                  <a:txBody>
                    <a:bodyPr/>
                    <a:lstStyle/>
                    <a:p>
                      <a:endParaRPr lang="it-IT"/>
                    </a:p>
                  </a:txBody>
                  <a:tcPr/>
                </a:tc>
                <a:tc>
                  <a:txBody>
                    <a:bodyPr/>
                    <a:lstStyle/>
                    <a:p>
                      <a:pPr algn="l" rtl="0" fontAlgn="ctr"/>
                      <a:r>
                        <a:rPr lang="it-IT" sz="1400" b="0" i="0" u="none" strike="noStrike">
                          <a:solidFill>
                            <a:srgbClr val="000000"/>
                          </a:solidFill>
                          <a:effectLst/>
                          <a:latin typeface="Garamond"/>
                        </a:rPr>
                        <a:t>N. di progetti di cooperazione tra imprese-istituti di ricerca (C.I. 5)</a:t>
                      </a:r>
                      <a:r>
                        <a:rPr lang="it-IT" sz="1400" b="1" i="0" u="none" strike="noStrike" baseline="30000">
                          <a:solidFill>
                            <a:srgbClr val="000000"/>
                          </a:solidFill>
                          <a:effectLst/>
                          <a:latin typeface="Garamond"/>
                        </a:rPr>
                        <a:t> </a:t>
                      </a:r>
                      <a:endParaRPr lang="it-IT" sz="1400" b="0" i="0" u="none" strike="noStrike">
                        <a:solidFill>
                          <a:srgbClr val="000000"/>
                        </a:solidFill>
                        <a:effectLst/>
                        <a:latin typeface="Garamond"/>
                      </a:endParaRP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smtClean="0">
                          <a:solidFill>
                            <a:srgbClr val="00B050"/>
                          </a:solidFill>
                          <a:effectLst/>
                          <a:latin typeface="Garamond"/>
                        </a:rPr>
                        <a:t>11</a:t>
                      </a:r>
                      <a:endParaRPr lang="it-IT" sz="1400" b="1" i="0" u="none" strike="noStrike" dirty="0">
                        <a:solidFill>
                          <a:srgbClr val="00B050"/>
                        </a:solidFill>
                        <a:effectLst/>
                        <a:latin typeface="Garamond"/>
                      </a:endParaRP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1</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428">
                <a:tc vMerge="1">
                  <a:txBody>
                    <a:bodyPr/>
                    <a:lstStyle/>
                    <a:p>
                      <a:endParaRPr lang="it-IT"/>
                    </a:p>
                  </a:txBody>
                  <a:tcPr/>
                </a:tc>
                <a:tc vMerge="1">
                  <a:txBody>
                    <a:bodyPr/>
                    <a:lstStyle/>
                    <a:p>
                      <a:endParaRPr lang="it-IT"/>
                    </a:p>
                  </a:txBody>
                  <a:tcPr/>
                </a:tc>
                <a:tc>
                  <a:txBody>
                    <a:bodyPr/>
                    <a:lstStyle/>
                    <a:p>
                      <a:pPr algn="l" rtl="0" fontAlgn="ctr"/>
                      <a:r>
                        <a:rPr lang="it-IT" sz="1400" b="0" i="0" u="none" strike="noStrike" dirty="0">
                          <a:solidFill>
                            <a:srgbClr val="000000"/>
                          </a:solidFill>
                          <a:effectLst/>
                          <a:latin typeface="Garamond"/>
                        </a:rPr>
                        <a:t>N. di iniziative di animazione economica e divulgazione scientifica</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a:solidFill>
                            <a:srgbClr val="000000"/>
                          </a:solidFill>
                          <a:effectLst/>
                          <a:latin typeface="Garamond"/>
                        </a:rPr>
                        <a:t>N.</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1" i="0" u="none" strike="noStrike" dirty="0">
                          <a:solidFill>
                            <a:srgbClr val="00B050"/>
                          </a:solidFill>
                          <a:effectLst/>
                          <a:latin typeface="Garamond"/>
                        </a:rPr>
                        <a:t>110</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400" b="0" i="0" u="none" strike="noStrike" dirty="0">
                          <a:solidFill>
                            <a:srgbClr val="000000"/>
                          </a:solidFill>
                          <a:effectLst/>
                          <a:latin typeface="Garamond"/>
                        </a:rPr>
                        <a:t>50</a:t>
                      </a:r>
                    </a:p>
                  </a:txBody>
                  <a:tcPr marL="4084" marR="4084" marT="4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9738146"/>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nde">
  <a:themeElements>
    <a:clrScheme name="Puntina da disegno">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nde">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1613</TotalTime>
  <Words>2352</Words>
  <Application>Microsoft Office PowerPoint</Application>
  <PresentationFormat>Presentazione su schermo (4:3)</PresentationFormat>
  <Paragraphs>482</Paragraphs>
  <Slides>28</Slides>
  <Notes>21</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Onde</vt:lpstr>
      <vt:lpstr>Fondo europeo di sviluppo regionale   Programma Competitività regionale 2007/13 : stato di avanzamento al 31/12/2015</vt:lpstr>
      <vt:lpstr>Presentazione standard di PowerPoint</vt:lpstr>
      <vt:lpstr>LA RIALLOCAZIONE FINANZIARIA</vt:lpstr>
      <vt:lpstr>LA RIALLOCAZIONE FINANZIARIA</vt:lpstr>
      <vt:lpstr>LA MODIFICA DI DUE INDICATORI DI RISULTATO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Amministratore</dc:creator>
  <cp:lastModifiedBy>Stefania FORTUNATO</cp:lastModifiedBy>
  <cp:revision>221</cp:revision>
  <cp:lastPrinted>2014-05-20T11:25:50Z</cp:lastPrinted>
  <dcterms:created xsi:type="dcterms:W3CDTF">2014-05-20T07:53:32Z</dcterms:created>
  <dcterms:modified xsi:type="dcterms:W3CDTF">2016-05-19T11:50:50Z</dcterms:modified>
</cp:coreProperties>
</file>