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5"/>
  </p:notesMasterIdLst>
  <p:sldIdLst>
    <p:sldId id="271" r:id="rId2"/>
    <p:sldId id="257" r:id="rId3"/>
    <p:sldId id="261" r:id="rId4"/>
    <p:sldId id="262" r:id="rId5"/>
    <p:sldId id="263" r:id="rId6"/>
    <p:sldId id="264" r:id="rId7"/>
    <p:sldId id="267" r:id="rId8"/>
    <p:sldId id="265" r:id="rId9"/>
    <p:sldId id="266" r:id="rId10"/>
    <p:sldId id="268" r:id="rId11"/>
    <p:sldId id="269" r:id="rId12"/>
    <p:sldId id="270" r:id="rId13"/>
    <p:sldId id="272" r:id="rId14"/>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7" d="100"/>
          <a:sy n="107" d="100"/>
        </p:scale>
        <p:origin x="-1650"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dirty="0"/>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7CF7CBE-FB08-4570-8D5E-8333D3CB01F9}" type="datetimeFigureOut">
              <a:rPr lang="it-IT" smtClean="0"/>
              <a:t>19/05/2016</a:t>
            </a:fld>
            <a:endParaRPr lang="it-IT" dirty="0"/>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dirty="0"/>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dirty="0"/>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CDB099F-B69A-4A6D-9D6D-548AD46B1061}" type="slidenum">
              <a:rPr lang="it-IT" smtClean="0"/>
              <a:t>‹N›</a:t>
            </a:fld>
            <a:endParaRPr lang="it-IT" dirty="0"/>
          </a:p>
        </p:txBody>
      </p:sp>
    </p:spTree>
    <p:extLst>
      <p:ext uri="{BB962C8B-B14F-4D97-AF65-F5344CB8AC3E}">
        <p14:creationId xmlns:p14="http://schemas.microsoft.com/office/powerpoint/2010/main" val="26709545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it-IT" smtClean="0"/>
              <a:t>Fare clic per modificare lo stile del titolo</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517F9305-60E3-4123-9BFC-47290A74F235}" type="datetimeFigureOut">
              <a:rPr lang="it-IT" smtClean="0"/>
              <a:t>19/05/2016</a:t>
            </a:fld>
            <a:endParaRPr lang="it-IT" dirty="0"/>
          </a:p>
        </p:txBody>
      </p:sp>
      <p:sp>
        <p:nvSpPr>
          <p:cNvPr id="5" name="Footer Placeholder 4"/>
          <p:cNvSpPr>
            <a:spLocks noGrp="1"/>
          </p:cNvSpPr>
          <p:nvPr>
            <p:ph type="ftr" sz="quarter" idx="11"/>
          </p:nvPr>
        </p:nvSpPr>
        <p:spPr/>
        <p:txBody>
          <a:bodyPr/>
          <a:lstStyle/>
          <a:p>
            <a:endParaRPr lang="it-IT" dirty="0"/>
          </a:p>
        </p:txBody>
      </p:sp>
      <p:sp>
        <p:nvSpPr>
          <p:cNvPr id="6" name="Slide Number Placeholder 5"/>
          <p:cNvSpPr>
            <a:spLocks noGrp="1"/>
          </p:cNvSpPr>
          <p:nvPr>
            <p:ph type="sldNum" sz="quarter" idx="12"/>
          </p:nvPr>
        </p:nvSpPr>
        <p:spPr/>
        <p:txBody>
          <a:bodyPr/>
          <a:lstStyle/>
          <a:p>
            <a:fld id="{9F786D08-0532-4415-A88D-A84E444CC6FE}" type="slidenum">
              <a:rPr lang="it-IT" smtClean="0"/>
              <a:t>‹N›</a:t>
            </a:fld>
            <a:endParaRPr lang="it-IT" dirty="0"/>
          </a:p>
        </p:txBody>
      </p:sp>
    </p:spTree>
  </p:cSld>
  <p:clrMapOvr>
    <a:masterClrMapping/>
  </p:clrMapOvr>
  <p:transition spd="slow">
    <p:pull/>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Date Placeholder 3"/>
          <p:cNvSpPr>
            <a:spLocks noGrp="1"/>
          </p:cNvSpPr>
          <p:nvPr>
            <p:ph type="dt" sz="half" idx="10"/>
          </p:nvPr>
        </p:nvSpPr>
        <p:spPr/>
        <p:txBody>
          <a:bodyPr/>
          <a:lstStyle/>
          <a:p>
            <a:fld id="{517F9305-60E3-4123-9BFC-47290A74F235}" type="datetimeFigureOut">
              <a:rPr lang="it-IT" smtClean="0"/>
              <a:t>19/05/2016</a:t>
            </a:fld>
            <a:endParaRPr lang="it-IT" dirty="0"/>
          </a:p>
        </p:txBody>
      </p:sp>
      <p:sp>
        <p:nvSpPr>
          <p:cNvPr id="5" name="Footer Placeholder 4"/>
          <p:cNvSpPr>
            <a:spLocks noGrp="1"/>
          </p:cNvSpPr>
          <p:nvPr>
            <p:ph type="ftr" sz="quarter" idx="11"/>
          </p:nvPr>
        </p:nvSpPr>
        <p:spPr/>
        <p:txBody>
          <a:bodyPr/>
          <a:lstStyle/>
          <a:p>
            <a:endParaRPr lang="it-IT" dirty="0"/>
          </a:p>
        </p:txBody>
      </p:sp>
      <p:sp>
        <p:nvSpPr>
          <p:cNvPr id="6" name="Slide Number Placeholder 5"/>
          <p:cNvSpPr>
            <a:spLocks noGrp="1"/>
          </p:cNvSpPr>
          <p:nvPr>
            <p:ph type="sldNum" sz="quarter" idx="12"/>
          </p:nvPr>
        </p:nvSpPr>
        <p:spPr/>
        <p:txBody>
          <a:bodyPr/>
          <a:lstStyle/>
          <a:p>
            <a:fld id="{9F786D08-0532-4415-A88D-A84E444CC6FE}" type="slidenum">
              <a:rPr lang="it-IT" smtClean="0"/>
              <a:t>‹N›</a:t>
            </a:fld>
            <a:endParaRPr lang="it-IT" dirty="0"/>
          </a:p>
        </p:txBody>
      </p:sp>
    </p:spTree>
  </p:cSld>
  <p:clrMapOvr>
    <a:masterClrMapping/>
  </p:clrMapOvr>
  <p:transition spd="slow">
    <p:pull/>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1_Titolo e testo verticale">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Date Placeholder 3"/>
          <p:cNvSpPr>
            <a:spLocks noGrp="1"/>
          </p:cNvSpPr>
          <p:nvPr>
            <p:ph type="dt" sz="half" idx="10"/>
          </p:nvPr>
        </p:nvSpPr>
        <p:spPr/>
        <p:txBody>
          <a:bodyPr/>
          <a:lstStyle/>
          <a:p>
            <a:fld id="{517F9305-60E3-4123-9BFC-47290A74F235}" type="datetimeFigureOut">
              <a:rPr lang="it-IT" smtClean="0"/>
              <a:t>19/05/2016</a:t>
            </a:fld>
            <a:endParaRPr lang="it-IT" dirty="0"/>
          </a:p>
        </p:txBody>
      </p:sp>
      <p:sp>
        <p:nvSpPr>
          <p:cNvPr id="5" name="Footer Placeholder 4"/>
          <p:cNvSpPr>
            <a:spLocks noGrp="1"/>
          </p:cNvSpPr>
          <p:nvPr>
            <p:ph type="ftr" sz="quarter" idx="11"/>
          </p:nvPr>
        </p:nvSpPr>
        <p:spPr/>
        <p:txBody>
          <a:bodyPr/>
          <a:lstStyle/>
          <a:p>
            <a:endParaRPr lang="it-IT" dirty="0"/>
          </a:p>
        </p:txBody>
      </p:sp>
      <p:sp>
        <p:nvSpPr>
          <p:cNvPr id="6" name="Slide Number Placeholder 5"/>
          <p:cNvSpPr>
            <a:spLocks noGrp="1"/>
          </p:cNvSpPr>
          <p:nvPr>
            <p:ph type="sldNum" sz="quarter" idx="12"/>
          </p:nvPr>
        </p:nvSpPr>
        <p:spPr/>
        <p:txBody>
          <a:bodyPr/>
          <a:lstStyle/>
          <a:p>
            <a:fld id="{9F786D08-0532-4415-A88D-A84E444CC6FE}" type="slidenum">
              <a:rPr lang="it-IT" smtClean="0"/>
              <a:t>‹N›</a:t>
            </a:fld>
            <a:endParaRPr lang="it-IT" dirty="0"/>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it-IT" smtClean="0"/>
              <a:t>Fare clic per modificare lo stile del titolo</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Tree>
  </p:cSld>
  <p:clrMapOvr>
    <a:masterClrMapping/>
  </p:clrMapOvr>
  <p:transition spd="slow">
    <p:pull/>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Date Placeholder 3"/>
          <p:cNvSpPr>
            <a:spLocks noGrp="1"/>
          </p:cNvSpPr>
          <p:nvPr>
            <p:ph type="dt" sz="half" idx="10"/>
          </p:nvPr>
        </p:nvSpPr>
        <p:spPr/>
        <p:txBody>
          <a:bodyPr/>
          <a:lstStyle/>
          <a:p>
            <a:fld id="{517F9305-60E3-4123-9BFC-47290A74F235}" type="datetimeFigureOut">
              <a:rPr lang="it-IT" smtClean="0"/>
              <a:t>19/05/2016</a:t>
            </a:fld>
            <a:endParaRPr lang="it-IT" dirty="0"/>
          </a:p>
        </p:txBody>
      </p:sp>
      <p:sp>
        <p:nvSpPr>
          <p:cNvPr id="5" name="Footer Placeholder 4"/>
          <p:cNvSpPr>
            <a:spLocks noGrp="1"/>
          </p:cNvSpPr>
          <p:nvPr>
            <p:ph type="ftr" sz="quarter" idx="11"/>
          </p:nvPr>
        </p:nvSpPr>
        <p:spPr/>
        <p:txBody>
          <a:bodyPr/>
          <a:lstStyle/>
          <a:p>
            <a:endParaRPr lang="it-IT" dirty="0"/>
          </a:p>
        </p:txBody>
      </p:sp>
      <p:sp>
        <p:nvSpPr>
          <p:cNvPr id="6" name="Slide Number Placeholder 5"/>
          <p:cNvSpPr>
            <a:spLocks noGrp="1"/>
          </p:cNvSpPr>
          <p:nvPr>
            <p:ph type="sldNum" sz="quarter" idx="12"/>
          </p:nvPr>
        </p:nvSpPr>
        <p:spPr/>
        <p:txBody>
          <a:bodyPr/>
          <a:lstStyle/>
          <a:p>
            <a:fld id="{9F786D08-0532-4415-A88D-A84E444CC6FE}" type="slidenum">
              <a:rPr lang="it-IT" smtClean="0"/>
              <a:t>‹N›</a:t>
            </a:fld>
            <a:endParaRPr lang="it-IT" dirty="0"/>
          </a:p>
        </p:txBody>
      </p:sp>
      <p:sp>
        <p:nvSpPr>
          <p:cNvPr id="7" name="Title 6"/>
          <p:cNvSpPr>
            <a:spLocks noGrp="1"/>
          </p:cNvSpPr>
          <p:nvPr>
            <p:ph type="title"/>
          </p:nvPr>
        </p:nvSpPr>
        <p:spPr/>
        <p:txBody>
          <a:bodyPr/>
          <a:lstStyle/>
          <a:p>
            <a:r>
              <a:rPr lang="it-IT" smtClean="0"/>
              <a:t>Fare clic per modificare lo stile del titolo</a:t>
            </a:r>
            <a:endParaRPr lang="en-US"/>
          </a:p>
        </p:txBody>
      </p:sp>
    </p:spTree>
  </p:cSld>
  <p:clrMapOvr>
    <a:masterClrMapping/>
  </p:clrMapOvr>
  <p:transition spd="slow">
    <p:pull/>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Date Placeholder 3"/>
          <p:cNvSpPr>
            <a:spLocks noGrp="1"/>
          </p:cNvSpPr>
          <p:nvPr>
            <p:ph type="dt" sz="half" idx="10"/>
          </p:nvPr>
        </p:nvSpPr>
        <p:spPr/>
        <p:txBody>
          <a:bodyPr/>
          <a:lstStyle/>
          <a:p>
            <a:fld id="{517F9305-60E3-4123-9BFC-47290A74F235}" type="datetimeFigureOut">
              <a:rPr lang="it-IT" smtClean="0"/>
              <a:t>19/05/2016</a:t>
            </a:fld>
            <a:endParaRPr lang="it-IT" dirty="0"/>
          </a:p>
        </p:txBody>
      </p:sp>
      <p:sp>
        <p:nvSpPr>
          <p:cNvPr id="5" name="Footer Placeholder 4"/>
          <p:cNvSpPr>
            <a:spLocks noGrp="1"/>
          </p:cNvSpPr>
          <p:nvPr>
            <p:ph type="ftr" sz="quarter" idx="11"/>
          </p:nvPr>
        </p:nvSpPr>
        <p:spPr/>
        <p:txBody>
          <a:bodyPr/>
          <a:lstStyle/>
          <a:p>
            <a:endParaRPr lang="it-IT" dirty="0"/>
          </a:p>
        </p:txBody>
      </p:sp>
      <p:sp>
        <p:nvSpPr>
          <p:cNvPr id="6" name="Slide Number Placeholder 5"/>
          <p:cNvSpPr>
            <a:spLocks noGrp="1"/>
          </p:cNvSpPr>
          <p:nvPr>
            <p:ph type="sldNum" sz="quarter" idx="12"/>
          </p:nvPr>
        </p:nvSpPr>
        <p:spPr/>
        <p:txBody>
          <a:bodyPr/>
          <a:lstStyle/>
          <a:p>
            <a:fld id="{9F786D08-0532-4415-A88D-A84E444CC6FE}" type="slidenum">
              <a:rPr lang="it-IT" smtClean="0"/>
              <a:t>‹N›</a:t>
            </a:fld>
            <a:endParaRPr lang="it-IT" dirty="0"/>
          </a:p>
        </p:txBody>
      </p:sp>
    </p:spTree>
  </p:cSld>
  <p:clrMapOvr>
    <a:masterClrMapping/>
  </p:clrMapOvr>
  <p:transition spd="slow">
    <p:pull/>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a:p>
        </p:txBody>
      </p:sp>
      <p:sp>
        <p:nvSpPr>
          <p:cNvPr id="5" name="Date Placeholder 4"/>
          <p:cNvSpPr>
            <a:spLocks noGrp="1"/>
          </p:cNvSpPr>
          <p:nvPr>
            <p:ph type="dt" sz="half" idx="10"/>
          </p:nvPr>
        </p:nvSpPr>
        <p:spPr/>
        <p:txBody>
          <a:bodyPr/>
          <a:lstStyle/>
          <a:p>
            <a:fld id="{517F9305-60E3-4123-9BFC-47290A74F235}" type="datetimeFigureOut">
              <a:rPr lang="it-IT" smtClean="0"/>
              <a:t>19/05/2016</a:t>
            </a:fld>
            <a:endParaRPr lang="it-IT" dirty="0"/>
          </a:p>
        </p:txBody>
      </p:sp>
      <p:sp>
        <p:nvSpPr>
          <p:cNvPr id="6" name="Footer Placeholder 5"/>
          <p:cNvSpPr>
            <a:spLocks noGrp="1"/>
          </p:cNvSpPr>
          <p:nvPr>
            <p:ph type="ftr" sz="quarter" idx="11"/>
          </p:nvPr>
        </p:nvSpPr>
        <p:spPr/>
        <p:txBody>
          <a:bodyPr/>
          <a:lstStyle/>
          <a:p>
            <a:endParaRPr lang="it-IT" dirty="0"/>
          </a:p>
        </p:txBody>
      </p:sp>
      <p:sp>
        <p:nvSpPr>
          <p:cNvPr id="7" name="Slide Number Placeholder 6"/>
          <p:cNvSpPr>
            <a:spLocks noGrp="1"/>
          </p:cNvSpPr>
          <p:nvPr>
            <p:ph type="sldNum" sz="quarter" idx="12"/>
          </p:nvPr>
        </p:nvSpPr>
        <p:spPr/>
        <p:txBody>
          <a:bodyPr/>
          <a:lstStyle/>
          <a:p>
            <a:fld id="{9F786D08-0532-4415-A88D-A84E444CC6FE}" type="slidenum">
              <a:rPr lang="it-IT" smtClean="0"/>
              <a:t>‹N›</a:t>
            </a:fld>
            <a:endParaRPr lang="it-IT" dirty="0"/>
          </a:p>
        </p:txBody>
      </p:sp>
      <p:sp>
        <p:nvSpPr>
          <p:cNvPr id="9" name="Content Placeholder 8"/>
          <p:cNvSpPr>
            <a:spLocks noGrp="1"/>
          </p:cNvSpPr>
          <p:nvPr>
            <p:ph sz="quarter" idx="13"/>
          </p:nvPr>
        </p:nvSpPr>
        <p:spPr>
          <a:xfrm>
            <a:off x="676655" y="2679192"/>
            <a:ext cx="3822192" cy="344728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Tree>
  </p:cSld>
  <p:clrMapOvr>
    <a:masterClrMapping/>
  </p:clrMapOvr>
  <p:transition spd="slow">
    <p:pull/>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it-IT" smtClean="0"/>
              <a:t>Fare clic per modificare lo stile del titolo</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7" name="Date Placeholder 6"/>
          <p:cNvSpPr>
            <a:spLocks noGrp="1"/>
          </p:cNvSpPr>
          <p:nvPr>
            <p:ph type="dt" sz="half" idx="10"/>
          </p:nvPr>
        </p:nvSpPr>
        <p:spPr/>
        <p:txBody>
          <a:bodyPr/>
          <a:lstStyle/>
          <a:p>
            <a:fld id="{517F9305-60E3-4123-9BFC-47290A74F235}" type="datetimeFigureOut">
              <a:rPr lang="it-IT" smtClean="0"/>
              <a:t>19/05/2016</a:t>
            </a:fld>
            <a:endParaRPr lang="it-IT" dirty="0"/>
          </a:p>
        </p:txBody>
      </p:sp>
      <p:sp>
        <p:nvSpPr>
          <p:cNvPr id="8" name="Footer Placeholder 7"/>
          <p:cNvSpPr>
            <a:spLocks noGrp="1"/>
          </p:cNvSpPr>
          <p:nvPr>
            <p:ph type="ftr" sz="quarter" idx="11"/>
          </p:nvPr>
        </p:nvSpPr>
        <p:spPr/>
        <p:txBody>
          <a:bodyPr/>
          <a:lstStyle/>
          <a:p>
            <a:endParaRPr lang="it-IT" dirty="0"/>
          </a:p>
        </p:txBody>
      </p:sp>
      <p:sp>
        <p:nvSpPr>
          <p:cNvPr id="9" name="Slide Number Placeholder 8"/>
          <p:cNvSpPr>
            <a:spLocks noGrp="1"/>
          </p:cNvSpPr>
          <p:nvPr>
            <p:ph type="sldNum" sz="quarter" idx="12"/>
          </p:nvPr>
        </p:nvSpPr>
        <p:spPr/>
        <p:txBody>
          <a:bodyPr/>
          <a:lstStyle/>
          <a:p>
            <a:fld id="{9F786D08-0532-4415-A88D-A84E444CC6FE}" type="slidenum">
              <a:rPr lang="it-IT" smtClean="0"/>
              <a:t>‹N›</a:t>
            </a:fld>
            <a:endParaRPr lang="it-IT" dirty="0"/>
          </a:p>
        </p:txBody>
      </p:sp>
    </p:spTree>
  </p:cSld>
  <p:clrMapOvr>
    <a:masterClrMapping/>
  </p:clrMapOvr>
  <p:transition spd="slow">
    <p:pull/>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a:p>
        </p:txBody>
      </p:sp>
      <p:sp>
        <p:nvSpPr>
          <p:cNvPr id="3" name="Date Placeholder 2"/>
          <p:cNvSpPr>
            <a:spLocks noGrp="1"/>
          </p:cNvSpPr>
          <p:nvPr>
            <p:ph type="dt" sz="half" idx="10"/>
          </p:nvPr>
        </p:nvSpPr>
        <p:spPr/>
        <p:txBody>
          <a:bodyPr/>
          <a:lstStyle/>
          <a:p>
            <a:fld id="{517F9305-60E3-4123-9BFC-47290A74F235}" type="datetimeFigureOut">
              <a:rPr lang="it-IT" smtClean="0"/>
              <a:t>19/05/2016</a:t>
            </a:fld>
            <a:endParaRPr lang="it-IT" dirty="0"/>
          </a:p>
        </p:txBody>
      </p:sp>
      <p:sp>
        <p:nvSpPr>
          <p:cNvPr id="4" name="Footer Placeholder 3"/>
          <p:cNvSpPr>
            <a:spLocks noGrp="1"/>
          </p:cNvSpPr>
          <p:nvPr>
            <p:ph type="ftr" sz="quarter" idx="11"/>
          </p:nvPr>
        </p:nvSpPr>
        <p:spPr/>
        <p:txBody>
          <a:bodyPr/>
          <a:lstStyle/>
          <a:p>
            <a:endParaRPr lang="it-IT" dirty="0"/>
          </a:p>
        </p:txBody>
      </p:sp>
      <p:sp>
        <p:nvSpPr>
          <p:cNvPr id="5" name="Slide Number Placeholder 4"/>
          <p:cNvSpPr>
            <a:spLocks noGrp="1"/>
          </p:cNvSpPr>
          <p:nvPr>
            <p:ph type="sldNum" sz="quarter" idx="12"/>
          </p:nvPr>
        </p:nvSpPr>
        <p:spPr/>
        <p:txBody>
          <a:bodyPr/>
          <a:lstStyle/>
          <a:p>
            <a:fld id="{9F786D08-0532-4415-A88D-A84E444CC6FE}" type="slidenum">
              <a:rPr lang="it-IT" smtClean="0"/>
              <a:t>‹N›</a:t>
            </a:fld>
            <a:endParaRPr lang="it-IT" dirty="0"/>
          </a:p>
        </p:txBody>
      </p:sp>
    </p:spTree>
  </p:cSld>
  <p:clrMapOvr>
    <a:masterClrMapping/>
  </p:clrMapOvr>
  <p:transition spd="slow">
    <p:pull/>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uota">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 name="Date Placeholder 1"/>
          <p:cNvSpPr>
            <a:spLocks noGrp="1"/>
          </p:cNvSpPr>
          <p:nvPr>
            <p:ph type="dt" sz="half" idx="10"/>
          </p:nvPr>
        </p:nvSpPr>
        <p:spPr/>
        <p:txBody>
          <a:bodyPr/>
          <a:lstStyle/>
          <a:p>
            <a:fld id="{517F9305-60E3-4123-9BFC-47290A74F235}" type="datetimeFigureOut">
              <a:rPr lang="it-IT" smtClean="0"/>
              <a:t>19/05/2016</a:t>
            </a:fld>
            <a:endParaRPr lang="it-IT" dirty="0"/>
          </a:p>
        </p:txBody>
      </p:sp>
      <p:sp>
        <p:nvSpPr>
          <p:cNvPr id="3" name="Footer Placeholder 2"/>
          <p:cNvSpPr>
            <a:spLocks noGrp="1"/>
          </p:cNvSpPr>
          <p:nvPr>
            <p:ph type="ftr" sz="quarter" idx="11"/>
          </p:nvPr>
        </p:nvSpPr>
        <p:spPr/>
        <p:txBody>
          <a:bodyPr/>
          <a:lstStyle/>
          <a:p>
            <a:endParaRPr lang="it-IT" dirty="0"/>
          </a:p>
        </p:txBody>
      </p:sp>
      <p:sp>
        <p:nvSpPr>
          <p:cNvPr id="4" name="Slide Number Placeholder 3"/>
          <p:cNvSpPr>
            <a:spLocks noGrp="1"/>
          </p:cNvSpPr>
          <p:nvPr>
            <p:ph type="sldNum" sz="quarter" idx="12"/>
          </p:nvPr>
        </p:nvSpPr>
        <p:spPr/>
        <p:txBody>
          <a:bodyPr/>
          <a:lstStyle/>
          <a:p>
            <a:fld id="{9F786D08-0532-4415-A88D-A84E444CC6FE}" type="slidenum">
              <a:rPr lang="it-IT" smtClean="0"/>
              <a:t>‹N›</a:t>
            </a:fld>
            <a:endParaRPr lang="it-IT" dirty="0"/>
          </a:p>
        </p:txBody>
      </p:sp>
    </p:spTree>
  </p:cSld>
  <p:clrMapOvr>
    <a:masterClrMapping/>
  </p:clrMapOvr>
  <p:transition spd="slow">
    <p:pull/>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Date Placeholder 4"/>
          <p:cNvSpPr>
            <a:spLocks noGrp="1"/>
          </p:cNvSpPr>
          <p:nvPr>
            <p:ph type="dt" sz="half" idx="10"/>
          </p:nvPr>
        </p:nvSpPr>
        <p:spPr/>
        <p:txBody>
          <a:bodyPr/>
          <a:lstStyle/>
          <a:p>
            <a:fld id="{517F9305-60E3-4123-9BFC-47290A74F235}" type="datetimeFigureOut">
              <a:rPr lang="it-IT" smtClean="0"/>
              <a:t>19/05/2016</a:t>
            </a:fld>
            <a:endParaRPr lang="it-IT" dirty="0"/>
          </a:p>
        </p:txBody>
      </p:sp>
      <p:sp>
        <p:nvSpPr>
          <p:cNvPr id="6" name="Footer Placeholder 5"/>
          <p:cNvSpPr>
            <a:spLocks noGrp="1"/>
          </p:cNvSpPr>
          <p:nvPr>
            <p:ph type="ftr" sz="quarter" idx="11"/>
          </p:nvPr>
        </p:nvSpPr>
        <p:spPr/>
        <p:txBody>
          <a:bodyPr/>
          <a:lstStyle/>
          <a:p>
            <a:endParaRPr lang="it-IT" dirty="0"/>
          </a:p>
        </p:txBody>
      </p:sp>
      <p:sp>
        <p:nvSpPr>
          <p:cNvPr id="7" name="Slide Number Placeholder 6"/>
          <p:cNvSpPr>
            <a:spLocks noGrp="1"/>
          </p:cNvSpPr>
          <p:nvPr>
            <p:ph type="sldNum" sz="quarter" idx="12"/>
          </p:nvPr>
        </p:nvSpPr>
        <p:spPr/>
        <p:txBody>
          <a:bodyPr/>
          <a:lstStyle/>
          <a:p>
            <a:fld id="{9F786D08-0532-4415-A88D-A84E444CC6FE}" type="slidenum">
              <a:rPr lang="it-IT" smtClean="0"/>
              <a:t>‹N›</a:t>
            </a:fld>
            <a:endParaRPr lang="it-IT" dirty="0"/>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it-IT" smtClean="0"/>
              <a:t>Fare clic per modificare lo stile del titolo</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Tree>
  </p:cSld>
  <p:clrMapOvr>
    <a:masterClrMapping/>
  </p:clrMapOvr>
  <p:transition spd="slow">
    <p:pull/>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it-IT" smtClean="0"/>
              <a:t>Fare clic per modificare lo stile del titolo</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Date Placeholder 4"/>
          <p:cNvSpPr>
            <a:spLocks noGrp="1"/>
          </p:cNvSpPr>
          <p:nvPr>
            <p:ph type="dt" sz="half" idx="10"/>
          </p:nvPr>
        </p:nvSpPr>
        <p:spPr/>
        <p:txBody>
          <a:bodyPr/>
          <a:lstStyle/>
          <a:p>
            <a:fld id="{517F9305-60E3-4123-9BFC-47290A74F235}" type="datetimeFigureOut">
              <a:rPr lang="it-IT" smtClean="0"/>
              <a:t>19/05/2016</a:t>
            </a:fld>
            <a:endParaRPr lang="it-IT" dirty="0"/>
          </a:p>
        </p:txBody>
      </p:sp>
      <p:sp>
        <p:nvSpPr>
          <p:cNvPr id="6" name="Footer Placeholder 5"/>
          <p:cNvSpPr>
            <a:spLocks noGrp="1"/>
          </p:cNvSpPr>
          <p:nvPr>
            <p:ph type="ftr" sz="quarter" idx="11"/>
          </p:nvPr>
        </p:nvSpPr>
        <p:spPr/>
        <p:txBody>
          <a:bodyPr/>
          <a:lstStyle/>
          <a:p>
            <a:endParaRPr lang="it-IT" dirty="0"/>
          </a:p>
        </p:txBody>
      </p:sp>
      <p:sp>
        <p:nvSpPr>
          <p:cNvPr id="7" name="Slide Number Placeholder 6"/>
          <p:cNvSpPr>
            <a:spLocks noGrp="1"/>
          </p:cNvSpPr>
          <p:nvPr>
            <p:ph type="sldNum" sz="quarter" idx="12"/>
          </p:nvPr>
        </p:nvSpPr>
        <p:spPr/>
        <p:txBody>
          <a:bodyPr/>
          <a:lstStyle/>
          <a:p>
            <a:fld id="{9F786D08-0532-4415-A88D-A84E444CC6FE}" type="slidenum">
              <a:rPr lang="it-IT" smtClean="0"/>
              <a:t>‹N›</a:t>
            </a:fld>
            <a:endParaRPr lang="it-IT" dirty="0"/>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dirty="0" smtClean="0"/>
              <a:t>Fare clic sull'icona per inserire un'immagine</a:t>
            </a:r>
            <a:endParaRPr lang="en-US" dirty="0"/>
          </a:p>
        </p:txBody>
      </p:sp>
    </p:spTree>
  </p:cSld>
  <p:clrMapOvr>
    <a:masterClrMapping/>
  </p:clrMapOvr>
  <p:transition spd="slow">
    <p:pull/>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it-IT" smtClean="0"/>
              <a:t>Fare clic per modificare lo stile del titolo</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517F9305-60E3-4123-9BFC-47290A74F235}" type="datetimeFigureOut">
              <a:rPr lang="it-IT" smtClean="0"/>
              <a:t>19/05/2016</a:t>
            </a:fld>
            <a:endParaRPr lang="it-IT" dirty="0"/>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it-IT" dirty="0"/>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9F786D08-0532-4415-A88D-A84E444CC6FE}" type="slidenum">
              <a:rPr lang="it-IT" smtClean="0"/>
              <a:t>‹N›</a:t>
            </a:fld>
            <a:endParaRPr lang="it-IT" dirty="0"/>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spd="slow">
    <p:pull/>
  </p:transition>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42392" y="2132856"/>
            <a:ext cx="7772400" cy="2232248"/>
          </a:xfrm>
        </p:spPr>
        <p:txBody>
          <a:bodyPr>
            <a:normAutofit fontScale="90000"/>
          </a:bodyPr>
          <a:lstStyle/>
          <a:p>
            <a:r>
              <a:rPr lang="it-IT" dirty="0" smtClean="0"/>
              <a:t/>
            </a:r>
            <a:br>
              <a:rPr lang="it-IT" dirty="0" smtClean="0"/>
            </a:br>
            <a:r>
              <a:rPr lang="it-IT" dirty="0" smtClean="0"/>
              <a:t>Fondo europeo di sviluppo regionale </a:t>
            </a:r>
            <a:br>
              <a:rPr lang="it-IT" dirty="0" smtClean="0"/>
            </a:br>
            <a:r>
              <a:rPr lang="it-IT" sz="3300" dirty="0" smtClean="0"/>
              <a:t>Programma Investimenti per la crescita e l’occupazione 2014/20</a:t>
            </a:r>
            <a:br>
              <a:rPr lang="it-IT" sz="3300" dirty="0" smtClean="0"/>
            </a:br>
            <a:r>
              <a:rPr lang="it-IT" sz="3300" dirty="0" smtClean="0"/>
              <a:t> </a:t>
            </a:r>
            <a:br>
              <a:rPr lang="it-IT" sz="3300" dirty="0" smtClean="0"/>
            </a:br>
            <a:r>
              <a:rPr lang="it-IT" sz="3900" dirty="0" smtClean="0"/>
              <a:t>Asse 2 - </a:t>
            </a:r>
            <a:r>
              <a:rPr lang="it-IT" sz="3900" dirty="0"/>
              <a:t>Migliorare l’accesso alle TIC, nonché l’impiego e la qualità delle </a:t>
            </a:r>
            <a:r>
              <a:rPr lang="it-IT" sz="3900" dirty="0" smtClean="0"/>
              <a:t>medesime</a:t>
            </a:r>
            <a:br>
              <a:rPr lang="it-IT" sz="3900" dirty="0" smtClean="0"/>
            </a:br>
            <a:endParaRPr lang="it-IT" sz="1700" dirty="0">
              <a:solidFill>
                <a:schemeClr val="accent2">
                  <a:lumMod val="75000"/>
                </a:schemeClr>
              </a:solidFill>
            </a:endParaRPr>
          </a:p>
        </p:txBody>
      </p:sp>
      <p:sp>
        <p:nvSpPr>
          <p:cNvPr id="3" name="Sottotitolo 2"/>
          <p:cNvSpPr>
            <a:spLocks noGrp="1"/>
          </p:cNvSpPr>
          <p:nvPr>
            <p:ph type="subTitle" idx="1"/>
          </p:nvPr>
        </p:nvSpPr>
        <p:spPr>
          <a:xfrm>
            <a:off x="1259632" y="4437112"/>
            <a:ext cx="6400800" cy="432048"/>
          </a:xfrm>
        </p:spPr>
        <p:txBody>
          <a:bodyPr>
            <a:noAutofit/>
          </a:bodyPr>
          <a:lstStyle/>
          <a:p>
            <a:r>
              <a:rPr lang="it-IT" sz="2800" dirty="0"/>
              <a:t>Comitato di </a:t>
            </a:r>
            <a:r>
              <a:rPr lang="it-IT" sz="2800" dirty="0" smtClean="0"/>
              <a:t>sorveglianza - Aosta, 20 maggio 2016</a:t>
            </a:r>
            <a:endParaRPr lang="it-IT" sz="2800" dirty="0"/>
          </a:p>
        </p:txBody>
      </p:sp>
      <p:pic>
        <p:nvPicPr>
          <p:cNvPr id="9" name="Picture 2" descr="C:\Users\lgullone\Desktop\Loghi_FESR.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8112" y="5883759"/>
            <a:ext cx="4320480" cy="86953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3567583"/>
      </p:ext>
    </p:extLst>
  </p:cSld>
  <p:clrMapOvr>
    <a:masterClrMapping/>
  </p:clrMapOvr>
  <p:transition spd="slow">
    <p:pull/>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899592" y="2426576"/>
            <a:ext cx="7408333" cy="3450696"/>
          </a:xfrm>
        </p:spPr>
        <p:txBody>
          <a:bodyPr>
            <a:normAutofit fontScale="92500" lnSpcReduction="20000"/>
          </a:bodyPr>
          <a:lstStyle/>
          <a:p>
            <a:pPr marL="0" indent="0">
              <a:buNone/>
            </a:pPr>
            <a:r>
              <a:rPr lang="it-IT" b="1" dirty="0">
                <a:solidFill>
                  <a:schemeClr val="accent3">
                    <a:lumMod val="50000"/>
                  </a:schemeClr>
                </a:solidFill>
              </a:rPr>
              <a:t>Fase 1 </a:t>
            </a:r>
            <a:r>
              <a:rPr lang="it-IT" b="1" dirty="0" smtClean="0">
                <a:solidFill>
                  <a:schemeClr val="accent3">
                    <a:lumMod val="50000"/>
                  </a:schemeClr>
                </a:solidFill>
              </a:rPr>
              <a:t>- FESR </a:t>
            </a:r>
            <a:r>
              <a:rPr lang="it-IT" b="1" dirty="0">
                <a:solidFill>
                  <a:schemeClr val="accent3">
                    <a:lumMod val="50000"/>
                  </a:schemeClr>
                </a:solidFill>
              </a:rPr>
              <a:t>2014-2020 </a:t>
            </a:r>
            <a:r>
              <a:rPr lang="it-IT" b="1" dirty="0" smtClean="0">
                <a:solidFill>
                  <a:schemeClr val="accent3">
                    <a:lumMod val="50000"/>
                  </a:schemeClr>
                </a:solidFill>
              </a:rPr>
              <a:t>(</a:t>
            </a:r>
            <a:r>
              <a:rPr lang="it-IT" b="1" dirty="0" smtClean="0">
                <a:solidFill>
                  <a:schemeClr val="tx1"/>
                </a:solidFill>
              </a:rPr>
              <a:t>DGR sottoposta all’esame della Giunta in data 6 maggio 2016)</a:t>
            </a:r>
            <a:r>
              <a:rPr lang="it-IT" b="1" dirty="0" smtClean="0">
                <a:solidFill>
                  <a:schemeClr val="accent3">
                    <a:lumMod val="50000"/>
                  </a:schemeClr>
                </a:solidFill>
              </a:rPr>
              <a:t>:</a:t>
            </a:r>
            <a:endParaRPr lang="it-IT" b="1" dirty="0">
              <a:solidFill>
                <a:schemeClr val="accent3">
                  <a:lumMod val="50000"/>
                </a:schemeClr>
              </a:solidFill>
            </a:endParaRPr>
          </a:p>
          <a:p>
            <a:pPr algn="just">
              <a:buFont typeface="Wingdings" panose="05000000000000000000" pitchFamily="2" charset="2"/>
              <a:buChar char="Ø"/>
            </a:pPr>
            <a:r>
              <a:rPr lang="it-IT" dirty="0">
                <a:solidFill>
                  <a:schemeClr val="accent3">
                    <a:lumMod val="50000"/>
                  </a:schemeClr>
                </a:solidFill>
              </a:rPr>
              <a:t>Progettazione definitiva (</a:t>
            </a:r>
            <a:r>
              <a:rPr lang="it-IT" b="1" dirty="0">
                <a:solidFill>
                  <a:schemeClr val="accent3">
                    <a:lumMod val="50000"/>
                  </a:schemeClr>
                </a:solidFill>
              </a:rPr>
              <a:t>conclusa a dicembre </a:t>
            </a:r>
            <a:r>
              <a:rPr lang="it-IT" b="1" dirty="0" smtClean="0">
                <a:solidFill>
                  <a:schemeClr val="accent3">
                    <a:lumMod val="50000"/>
                  </a:schemeClr>
                </a:solidFill>
              </a:rPr>
              <a:t>2015</a:t>
            </a:r>
            <a:r>
              <a:rPr lang="it-IT" dirty="0" smtClean="0">
                <a:solidFill>
                  <a:schemeClr val="accent3">
                    <a:lumMod val="50000"/>
                  </a:schemeClr>
                </a:solidFill>
              </a:rPr>
              <a:t>), articolata </a:t>
            </a:r>
            <a:r>
              <a:rPr lang="it-IT" dirty="0">
                <a:solidFill>
                  <a:schemeClr val="accent3">
                    <a:lumMod val="50000"/>
                  </a:schemeClr>
                </a:solidFill>
              </a:rPr>
              <a:t>in:</a:t>
            </a:r>
          </a:p>
          <a:p>
            <a:pPr lvl="1" algn="just">
              <a:buFont typeface="Wingdings" panose="05000000000000000000" pitchFamily="2" charset="2"/>
              <a:buChar char="§"/>
            </a:pPr>
            <a:r>
              <a:rPr lang="it-IT" dirty="0" smtClean="0">
                <a:solidFill>
                  <a:schemeClr val="accent3">
                    <a:lumMod val="50000"/>
                  </a:schemeClr>
                </a:solidFill>
              </a:rPr>
              <a:t>definizione </a:t>
            </a:r>
            <a:r>
              <a:rPr lang="it-IT" dirty="0">
                <a:solidFill>
                  <a:schemeClr val="accent3">
                    <a:lumMod val="50000"/>
                  </a:schemeClr>
                </a:solidFill>
              </a:rPr>
              <a:t>del modello organizzativo/funzionale;</a:t>
            </a:r>
          </a:p>
          <a:p>
            <a:pPr lvl="1" algn="just">
              <a:buFont typeface="Wingdings" panose="05000000000000000000" pitchFamily="2" charset="2"/>
              <a:buChar char="§"/>
            </a:pPr>
            <a:r>
              <a:rPr lang="it-IT" dirty="0" smtClean="0">
                <a:solidFill>
                  <a:schemeClr val="accent3">
                    <a:lumMod val="50000"/>
                  </a:schemeClr>
                </a:solidFill>
              </a:rPr>
              <a:t>progettazione </a:t>
            </a:r>
            <a:r>
              <a:rPr lang="it-IT" dirty="0">
                <a:solidFill>
                  <a:schemeClr val="accent3">
                    <a:lumMod val="50000"/>
                  </a:schemeClr>
                </a:solidFill>
              </a:rPr>
              <a:t>tecnica;</a:t>
            </a:r>
          </a:p>
          <a:p>
            <a:pPr lvl="1" algn="just">
              <a:buFont typeface="Wingdings" panose="05000000000000000000" pitchFamily="2" charset="2"/>
              <a:buChar char="§"/>
            </a:pPr>
            <a:r>
              <a:rPr lang="it-IT" dirty="0" smtClean="0">
                <a:solidFill>
                  <a:schemeClr val="accent3">
                    <a:lumMod val="50000"/>
                  </a:schemeClr>
                </a:solidFill>
              </a:rPr>
              <a:t>predisposizione </a:t>
            </a:r>
            <a:r>
              <a:rPr lang="it-IT" dirty="0">
                <a:solidFill>
                  <a:schemeClr val="accent3">
                    <a:lumMod val="50000"/>
                  </a:schemeClr>
                </a:solidFill>
              </a:rPr>
              <a:t>della documentazione di gara (bando, capitolato, disciplinari …) per l’acquisizione dei lavori, dei servizi e delle forniture</a:t>
            </a:r>
            <a:r>
              <a:rPr lang="it-IT" dirty="0" smtClean="0">
                <a:solidFill>
                  <a:schemeClr val="accent3">
                    <a:lumMod val="50000"/>
                  </a:schemeClr>
                </a:solidFill>
              </a:rPr>
              <a:t>;</a:t>
            </a:r>
          </a:p>
          <a:p>
            <a:pPr algn="just">
              <a:buFont typeface="Wingdings" panose="05000000000000000000" pitchFamily="2" charset="2"/>
              <a:buChar char="Ø"/>
            </a:pPr>
            <a:r>
              <a:rPr lang="it-IT" dirty="0">
                <a:solidFill>
                  <a:schemeClr val="accent3">
                    <a:lumMod val="50000"/>
                  </a:schemeClr>
                </a:solidFill>
              </a:rPr>
              <a:t>Indizione e aggiudicazione delle gare di appalto e avvio della </a:t>
            </a:r>
            <a:r>
              <a:rPr lang="it-IT" dirty="0" smtClean="0">
                <a:solidFill>
                  <a:schemeClr val="accent3">
                    <a:lumMod val="50000"/>
                  </a:schemeClr>
                </a:solidFill>
              </a:rPr>
              <a:t>fornitura </a:t>
            </a:r>
            <a:r>
              <a:rPr lang="it-IT" dirty="0">
                <a:solidFill>
                  <a:schemeClr val="accent3">
                    <a:lumMod val="50000"/>
                  </a:schemeClr>
                </a:solidFill>
              </a:rPr>
              <a:t>(</a:t>
            </a:r>
            <a:r>
              <a:rPr lang="it-IT" b="1" dirty="0" smtClean="0">
                <a:solidFill>
                  <a:schemeClr val="accent3">
                    <a:lumMod val="50000"/>
                  </a:schemeClr>
                </a:solidFill>
              </a:rPr>
              <a:t>previste entro </a:t>
            </a:r>
            <a:r>
              <a:rPr lang="it-IT" b="1" dirty="0">
                <a:solidFill>
                  <a:schemeClr val="accent3">
                    <a:lumMod val="50000"/>
                  </a:schemeClr>
                </a:solidFill>
              </a:rPr>
              <a:t>novembre </a:t>
            </a:r>
            <a:r>
              <a:rPr lang="it-IT" b="1" dirty="0" smtClean="0">
                <a:solidFill>
                  <a:schemeClr val="accent3">
                    <a:lumMod val="50000"/>
                  </a:schemeClr>
                </a:solidFill>
              </a:rPr>
              <a:t>2016</a:t>
            </a:r>
            <a:r>
              <a:rPr lang="it-IT" dirty="0" smtClean="0">
                <a:solidFill>
                  <a:schemeClr val="accent3">
                    <a:lumMod val="50000"/>
                  </a:schemeClr>
                </a:solidFill>
              </a:rPr>
              <a:t>)</a:t>
            </a:r>
            <a:endParaRPr lang="it-IT" dirty="0">
              <a:solidFill>
                <a:schemeClr val="accent3">
                  <a:lumMod val="50000"/>
                </a:schemeClr>
              </a:solidFill>
            </a:endParaRPr>
          </a:p>
          <a:p>
            <a:endParaRPr lang="it-IT" dirty="0"/>
          </a:p>
        </p:txBody>
      </p:sp>
      <p:sp>
        <p:nvSpPr>
          <p:cNvPr id="3" name="Titolo 2"/>
          <p:cNvSpPr>
            <a:spLocks noGrp="1"/>
          </p:cNvSpPr>
          <p:nvPr>
            <p:ph type="title"/>
          </p:nvPr>
        </p:nvSpPr>
        <p:spPr>
          <a:xfrm>
            <a:off x="467544" y="332656"/>
            <a:ext cx="8229600" cy="1252728"/>
          </a:xfrm>
        </p:spPr>
        <p:txBody>
          <a:bodyPr/>
          <a:lstStyle/>
          <a:p>
            <a:r>
              <a:rPr lang="it-IT" dirty="0"/>
              <a:t>Datacenter unico regionale</a:t>
            </a:r>
          </a:p>
        </p:txBody>
      </p:sp>
      <p:pic>
        <p:nvPicPr>
          <p:cNvPr id="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1520" y="5877272"/>
            <a:ext cx="4248472" cy="8663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6058132"/>
      </p:ext>
    </p:extLst>
  </p:cSld>
  <p:clrMapOvr>
    <a:masterClrMapping/>
  </p:clrMapOvr>
  <p:transition spd="slow">
    <p:pull/>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899592" y="2348880"/>
            <a:ext cx="7408333" cy="3450696"/>
          </a:xfrm>
        </p:spPr>
        <p:txBody>
          <a:bodyPr>
            <a:normAutofit/>
          </a:bodyPr>
          <a:lstStyle/>
          <a:p>
            <a:pPr marL="0" indent="0">
              <a:buNone/>
            </a:pPr>
            <a:r>
              <a:rPr lang="it-IT" sz="2200" b="1" dirty="0" smtClean="0">
                <a:solidFill>
                  <a:schemeClr val="accent3">
                    <a:lumMod val="50000"/>
                  </a:schemeClr>
                </a:solidFill>
              </a:rPr>
              <a:t>Fase 2 </a:t>
            </a:r>
            <a:r>
              <a:rPr lang="it-IT" sz="2000" b="1" dirty="0">
                <a:solidFill>
                  <a:schemeClr val="accent3">
                    <a:lumMod val="50000"/>
                  </a:schemeClr>
                </a:solidFill>
              </a:rPr>
              <a:t>- FESR 2014-2020 </a:t>
            </a:r>
            <a:endParaRPr lang="it-IT" sz="2200" dirty="0" smtClean="0">
              <a:solidFill>
                <a:schemeClr val="accent3">
                  <a:lumMod val="50000"/>
                </a:schemeClr>
              </a:solidFill>
            </a:endParaRPr>
          </a:p>
          <a:p>
            <a:pPr algn="just">
              <a:buFont typeface="Wingdings" panose="05000000000000000000" pitchFamily="2" charset="2"/>
              <a:buChar char="Ø"/>
            </a:pPr>
            <a:r>
              <a:rPr lang="it-IT" sz="2200" dirty="0" smtClean="0">
                <a:solidFill>
                  <a:schemeClr val="accent3">
                    <a:lumMod val="50000"/>
                  </a:schemeClr>
                </a:solidFill>
              </a:rPr>
              <a:t>Realizzazione </a:t>
            </a:r>
            <a:r>
              <a:rPr lang="it-IT" sz="2200" dirty="0">
                <a:solidFill>
                  <a:schemeClr val="accent3">
                    <a:lumMod val="50000"/>
                  </a:schemeClr>
                </a:solidFill>
              </a:rPr>
              <a:t>degli interventi previsti, accettazione e collaudo della </a:t>
            </a:r>
            <a:r>
              <a:rPr lang="it-IT" sz="2200" dirty="0" smtClean="0">
                <a:solidFill>
                  <a:schemeClr val="accent3">
                    <a:lumMod val="50000"/>
                  </a:schemeClr>
                </a:solidFill>
              </a:rPr>
              <a:t>fornitura (</a:t>
            </a:r>
            <a:r>
              <a:rPr lang="it-IT" sz="2200" b="1" dirty="0">
                <a:solidFill>
                  <a:schemeClr val="accent3">
                    <a:lumMod val="50000"/>
                  </a:schemeClr>
                </a:solidFill>
              </a:rPr>
              <a:t>previsti nel periodo dicembre </a:t>
            </a:r>
            <a:r>
              <a:rPr lang="it-IT" sz="2200" b="1" dirty="0" smtClean="0">
                <a:solidFill>
                  <a:schemeClr val="accent3">
                    <a:lumMod val="50000"/>
                  </a:schemeClr>
                </a:solidFill>
              </a:rPr>
              <a:t>2016-  </a:t>
            </a:r>
            <a:r>
              <a:rPr lang="it-IT" sz="2200" b="1" dirty="0">
                <a:solidFill>
                  <a:schemeClr val="accent3">
                    <a:lumMod val="50000"/>
                  </a:schemeClr>
                </a:solidFill>
              </a:rPr>
              <a:t>giugno </a:t>
            </a:r>
            <a:r>
              <a:rPr lang="it-IT" sz="2200" b="1" dirty="0" smtClean="0">
                <a:solidFill>
                  <a:schemeClr val="accent3">
                    <a:lumMod val="50000"/>
                  </a:schemeClr>
                </a:solidFill>
              </a:rPr>
              <a:t>2017</a:t>
            </a:r>
            <a:r>
              <a:rPr lang="it-IT" sz="2200" dirty="0" smtClean="0">
                <a:solidFill>
                  <a:schemeClr val="accent3">
                    <a:lumMod val="50000"/>
                  </a:schemeClr>
                </a:solidFill>
              </a:rPr>
              <a:t>)</a:t>
            </a:r>
            <a:endParaRPr lang="it-IT" sz="2200" dirty="0">
              <a:solidFill>
                <a:schemeClr val="accent3">
                  <a:lumMod val="50000"/>
                </a:schemeClr>
              </a:solidFill>
            </a:endParaRPr>
          </a:p>
          <a:p>
            <a:pPr marL="0" indent="0">
              <a:buNone/>
            </a:pPr>
            <a:endParaRPr lang="it-IT" sz="2200" dirty="0" smtClean="0">
              <a:solidFill>
                <a:schemeClr val="accent3">
                  <a:lumMod val="50000"/>
                </a:schemeClr>
              </a:solidFill>
            </a:endParaRPr>
          </a:p>
          <a:p>
            <a:pPr marL="0" indent="0">
              <a:buNone/>
            </a:pPr>
            <a:r>
              <a:rPr lang="it-IT" sz="2200" b="1" dirty="0" smtClean="0">
                <a:solidFill>
                  <a:schemeClr val="accent3">
                    <a:lumMod val="50000"/>
                  </a:schemeClr>
                </a:solidFill>
              </a:rPr>
              <a:t>Fase 3 </a:t>
            </a:r>
            <a:r>
              <a:rPr lang="it-IT" sz="2000" b="1" dirty="0">
                <a:solidFill>
                  <a:schemeClr val="accent3">
                    <a:lumMod val="50000"/>
                  </a:schemeClr>
                </a:solidFill>
              </a:rPr>
              <a:t>- FESR 2014-2020 </a:t>
            </a:r>
            <a:endParaRPr lang="it-IT" sz="2200" b="1" dirty="0" smtClean="0">
              <a:solidFill>
                <a:schemeClr val="accent3">
                  <a:lumMod val="50000"/>
                </a:schemeClr>
              </a:solidFill>
            </a:endParaRPr>
          </a:p>
          <a:p>
            <a:pPr algn="just">
              <a:buFont typeface="Wingdings" panose="05000000000000000000" pitchFamily="2" charset="2"/>
              <a:buChar char="Ø"/>
            </a:pPr>
            <a:r>
              <a:rPr lang="it-IT" sz="2200" dirty="0">
                <a:solidFill>
                  <a:schemeClr val="accent3">
                    <a:lumMod val="50000"/>
                  </a:schemeClr>
                </a:solidFill>
              </a:rPr>
              <a:t>Migrazione degli applicativi </a:t>
            </a:r>
            <a:r>
              <a:rPr lang="it-IT" sz="2200" dirty="0" smtClean="0">
                <a:solidFill>
                  <a:schemeClr val="accent3">
                    <a:lumMod val="50000"/>
                  </a:schemeClr>
                </a:solidFill>
              </a:rPr>
              <a:t>sul nuovo data center e messa </a:t>
            </a:r>
            <a:r>
              <a:rPr lang="it-IT" sz="2200" dirty="0">
                <a:solidFill>
                  <a:schemeClr val="accent3">
                    <a:lumMod val="50000"/>
                  </a:schemeClr>
                </a:solidFill>
              </a:rPr>
              <a:t>in esercizio complessiva </a:t>
            </a:r>
            <a:r>
              <a:rPr lang="it-IT" sz="2200" dirty="0" smtClean="0">
                <a:solidFill>
                  <a:schemeClr val="accent3">
                    <a:lumMod val="50000"/>
                  </a:schemeClr>
                </a:solidFill>
              </a:rPr>
              <a:t>dell’impianto (</a:t>
            </a:r>
            <a:r>
              <a:rPr lang="it-IT" sz="2200" b="1" dirty="0">
                <a:solidFill>
                  <a:schemeClr val="accent3">
                    <a:lumMod val="50000"/>
                  </a:schemeClr>
                </a:solidFill>
              </a:rPr>
              <a:t>prevista per luglio </a:t>
            </a:r>
            <a:r>
              <a:rPr lang="it-IT" sz="2200" b="1" dirty="0" smtClean="0">
                <a:solidFill>
                  <a:schemeClr val="accent3">
                    <a:lumMod val="50000"/>
                  </a:schemeClr>
                </a:solidFill>
              </a:rPr>
              <a:t>2017-marzo 2018</a:t>
            </a:r>
            <a:r>
              <a:rPr lang="it-IT" sz="2200" dirty="0" smtClean="0">
                <a:solidFill>
                  <a:schemeClr val="accent3">
                    <a:lumMod val="50000"/>
                  </a:schemeClr>
                </a:solidFill>
              </a:rPr>
              <a:t>)</a:t>
            </a:r>
            <a:endParaRPr lang="it-IT" sz="2200" dirty="0">
              <a:solidFill>
                <a:schemeClr val="accent3">
                  <a:lumMod val="50000"/>
                </a:schemeClr>
              </a:solidFill>
            </a:endParaRPr>
          </a:p>
          <a:p>
            <a:pPr marL="0" indent="0">
              <a:buNone/>
            </a:pPr>
            <a:endParaRPr lang="it-IT" dirty="0">
              <a:solidFill>
                <a:schemeClr val="accent3">
                  <a:lumMod val="50000"/>
                </a:schemeClr>
              </a:solidFill>
            </a:endParaRPr>
          </a:p>
          <a:p>
            <a:pPr marL="0" indent="0">
              <a:buNone/>
            </a:pPr>
            <a:endParaRPr lang="it-IT" dirty="0" smtClean="0">
              <a:solidFill>
                <a:schemeClr val="accent3">
                  <a:lumMod val="50000"/>
                </a:schemeClr>
              </a:solidFill>
            </a:endParaRPr>
          </a:p>
          <a:p>
            <a:endParaRPr lang="it-IT" dirty="0"/>
          </a:p>
        </p:txBody>
      </p:sp>
      <p:sp>
        <p:nvSpPr>
          <p:cNvPr id="3" name="Titolo 2"/>
          <p:cNvSpPr>
            <a:spLocks noGrp="1"/>
          </p:cNvSpPr>
          <p:nvPr>
            <p:ph type="title"/>
          </p:nvPr>
        </p:nvSpPr>
        <p:spPr>
          <a:xfrm>
            <a:off x="467544" y="332656"/>
            <a:ext cx="8229600" cy="1252728"/>
          </a:xfrm>
        </p:spPr>
        <p:txBody>
          <a:bodyPr/>
          <a:lstStyle/>
          <a:p>
            <a:r>
              <a:rPr lang="it-IT" dirty="0"/>
              <a:t>Datacenter unico regionale</a:t>
            </a:r>
          </a:p>
        </p:txBody>
      </p:sp>
      <p:pic>
        <p:nvPicPr>
          <p:cNvPr id="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1520" y="5877272"/>
            <a:ext cx="4248472" cy="8663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71234358"/>
      </p:ext>
    </p:extLst>
  </p:cSld>
  <p:clrMapOvr>
    <a:masterClrMapping/>
  </p:clrMapOvr>
  <p:transition spd="slow">
    <p:pull/>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899592" y="2060848"/>
            <a:ext cx="7408333" cy="3450696"/>
          </a:xfrm>
        </p:spPr>
        <p:txBody>
          <a:bodyPr>
            <a:normAutofit fontScale="92500" lnSpcReduction="20000"/>
          </a:bodyPr>
          <a:lstStyle/>
          <a:p>
            <a:pPr marL="0" indent="0">
              <a:buNone/>
            </a:pPr>
            <a:r>
              <a:rPr lang="it-IT" b="1" u="sng" dirty="0" smtClean="0">
                <a:solidFill>
                  <a:schemeClr val="accent3">
                    <a:lumMod val="50000"/>
                  </a:schemeClr>
                </a:solidFill>
              </a:rPr>
              <a:t>Indicatori di realizzazione : </a:t>
            </a:r>
          </a:p>
          <a:p>
            <a:pPr>
              <a:buFont typeface="Wingdings" panose="05000000000000000000" pitchFamily="2" charset="2"/>
              <a:buChar char="Ø"/>
            </a:pPr>
            <a:r>
              <a:rPr lang="it-IT" dirty="0">
                <a:solidFill>
                  <a:schemeClr val="accent3">
                    <a:lumMod val="50000"/>
                  </a:schemeClr>
                </a:solidFill>
              </a:rPr>
              <a:t>Numero di banche dati </a:t>
            </a:r>
            <a:r>
              <a:rPr lang="it-IT" dirty="0" smtClean="0">
                <a:solidFill>
                  <a:schemeClr val="accent3">
                    <a:lumMod val="50000"/>
                  </a:schemeClr>
                </a:solidFill>
              </a:rPr>
              <a:t>fruibili al </a:t>
            </a:r>
            <a:r>
              <a:rPr lang="it-IT" dirty="0">
                <a:solidFill>
                  <a:schemeClr val="accent3">
                    <a:lumMod val="50000"/>
                  </a:schemeClr>
                </a:solidFill>
              </a:rPr>
              <a:t>pubblico ospitate </a:t>
            </a:r>
            <a:r>
              <a:rPr lang="it-IT" dirty="0" smtClean="0">
                <a:solidFill>
                  <a:schemeClr val="accent3">
                    <a:lumMod val="50000"/>
                  </a:schemeClr>
                </a:solidFill>
              </a:rPr>
              <a:t>sulla nuova </a:t>
            </a:r>
            <a:r>
              <a:rPr lang="it-IT" dirty="0">
                <a:solidFill>
                  <a:schemeClr val="accent3">
                    <a:lumMod val="50000"/>
                  </a:schemeClr>
                </a:solidFill>
              </a:rPr>
              <a:t>infrastruttura e/o </a:t>
            </a:r>
            <a:r>
              <a:rPr lang="it-IT" dirty="0" smtClean="0">
                <a:solidFill>
                  <a:schemeClr val="accent3">
                    <a:lumMod val="50000"/>
                  </a:schemeClr>
                </a:solidFill>
              </a:rPr>
              <a:t>servizi di cooperazione: </a:t>
            </a:r>
            <a:r>
              <a:rPr lang="it-IT" b="1" dirty="0" smtClean="0">
                <a:solidFill>
                  <a:schemeClr val="accent3">
                    <a:lumMod val="50000"/>
                  </a:schemeClr>
                </a:solidFill>
              </a:rPr>
              <a:t>5</a:t>
            </a:r>
          </a:p>
          <a:p>
            <a:pPr>
              <a:buFont typeface="Wingdings" panose="05000000000000000000" pitchFamily="2" charset="2"/>
              <a:buChar char="Ø"/>
            </a:pPr>
            <a:r>
              <a:rPr lang="it-IT" dirty="0">
                <a:solidFill>
                  <a:schemeClr val="accent3">
                    <a:lumMod val="50000"/>
                  </a:schemeClr>
                </a:solidFill>
              </a:rPr>
              <a:t>Numero di enti che </a:t>
            </a:r>
            <a:r>
              <a:rPr lang="it-IT" dirty="0" smtClean="0">
                <a:solidFill>
                  <a:schemeClr val="accent3">
                    <a:lumMod val="50000"/>
                  </a:schemeClr>
                </a:solidFill>
              </a:rPr>
              <a:t>utilizzano l’infrastruttura </a:t>
            </a:r>
            <a:r>
              <a:rPr lang="it-IT" dirty="0">
                <a:solidFill>
                  <a:schemeClr val="accent3">
                    <a:lumMod val="50000"/>
                  </a:schemeClr>
                </a:solidFill>
              </a:rPr>
              <a:t>realizzata </a:t>
            </a:r>
            <a:r>
              <a:rPr lang="it-IT" dirty="0" smtClean="0">
                <a:solidFill>
                  <a:schemeClr val="accent3">
                    <a:lumMod val="50000"/>
                  </a:schemeClr>
                </a:solidFill>
              </a:rPr>
              <a:t>per offrire </a:t>
            </a:r>
            <a:r>
              <a:rPr lang="it-IT" dirty="0">
                <a:solidFill>
                  <a:schemeClr val="accent3">
                    <a:lumMod val="50000"/>
                  </a:schemeClr>
                </a:solidFill>
              </a:rPr>
              <a:t>servizi al </a:t>
            </a:r>
            <a:r>
              <a:rPr lang="it-IT" dirty="0" smtClean="0">
                <a:solidFill>
                  <a:schemeClr val="accent3">
                    <a:lumMod val="50000"/>
                  </a:schemeClr>
                </a:solidFill>
              </a:rPr>
              <a:t>pubblico: </a:t>
            </a:r>
            <a:r>
              <a:rPr lang="it-IT" b="1" dirty="0" smtClean="0">
                <a:solidFill>
                  <a:schemeClr val="accent3">
                    <a:lumMod val="50000"/>
                  </a:schemeClr>
                </a:solidFill>
              </a:rPr>
              <a:t>75</a:t>
            </a:r>
          </a:p>
          <a:p>
            <a:pPr>
              <a:buFont typeface="Wingdings" panose="05000000000000000000" pitchFamily="2" charset="2"/>
              <a:buChar char="Ø"/>
            </a:pPr>
            <a:endParaRPr lang="it-IT" dirty="0" smtClean="0">
              <a:solidFill>
                <a:schemeClr val="accent3">
                  <a:lumMod val="50000"/>
                </a:schemeClr>
              </a:solidFill>
            </a:endParaRPr>
          </a:p>
          <a:p>
            <a:pPr marL="0" indent="0">
              <a:buNone/>
            </a:pPr>
            <a:r>
              <a:rPr lang="it-IT" b="1" u="sng" dirty="0">
                <a:solidFill>
                  <a:schemeClr val="accent3">
                    <a:lumMod val="50000"/>
                  </a:schemeClr>
                </a:solidFill>
              </a:rPr>
              <a:t>Indicatori di </a:t>
            </a:r>
            <a:r>
              <a:rPr lang="it-IT" b="1" u="sng" dirty="0" smtClean="0">
                <a:solidFill>
                  <a:schemeClr val="accent3">
                    <a:lumMod val="50000"/>
                  </a:schemeClr>
                </a:solidFill>
              </a:rPr>
              <a:t>risultato :</a:t>
            </a:r>
            <a:r>
              <a:rPr lang="it-IT" dirty="0" smtClean="0">
                <a:solidFill>
                  <a:schemeClr val="accent3">
                    <a:lumMod val="50000"/>
                  </a:schemeClr>
                </a:solidFill>
              </a:rPr>
              <a:t> </a:t>
            </a:r>
            <a:endParaRPr lang="it-IT" dirty="0">
              <a:solidFill>
                <a:schemeClr val="accent3">
                  <a:lumMod val="50000"/>
                </a:schemeClr>
              </a:solidFill>
            </a:endParaRPr>
          </a:p>
          <a:p>
            <a:pPr>
              <a:buFont typeface="Wingdings" panose="05000000000000000000" pitchFamily="2" charset="2"/>
              <a:buChar char="Ø"/>
            </a:pPr>
            <a:r>
              <a:rPr lang="it-IT" dirty="0">
                <a:solidFill>
                  <a:schemeClr val="accent3">
                    <a:lumMod val="50000"/>
                  </a:schemeClr>
                </a:solidFill>
              </a:rPr>
              <a:t>Comuni con servizi pienamente </a:t>
            </a:r>
            <a:r>
              <a:rPr lang="it-IT" dirty="0" smtClean="0">
                <a:solidFill>
                  <a:schemeClr val="accent3">
                    <a:lumMod val="50000"/>
                  </a:schemeClr>
                </a:solidFill>
              </a:rPr>
              <a:t>interattivi: </a:t>
            </a:r>
            <a:r>
              <a:rPr lang="it-IT" b="1" dirty="0" smtClean="0">
                <a:solidFill>
                  <a:schemeClr val="accent3">
                    <a:lumMod val="50000"/>
                  </a:schemeClr>
                </a:solidFill>
              </a:rPr>
              <a:t>30% </a:t>
            </a:r>
            <a:r>
              <a:rPr lang="it-IT" dirty="0" smtClean="0">
                <a:solidFill>
                  <a:schemeClr val="accent3">
                    <a:lumMod val="50000"/>
                  </a:schemeClr>
                </a:solidFill>
              </a:rPr>
              <a:t>(baseline 2012: 8,1%)</a:t>
            </a:r>
          </a:p>
          <a:p>
            <a:pPr>
              <a:buFont typeface="Wingdings" panose="05000000000000000000" pitchFamily="2" charset="2"/>
              <a:buChar char="Ø"/>
            </a:pPr>
            <a:r>
              <a:rPr lang="it-IT" dirty="0">
                <a:solidFill>
                  <a:schemeClr val="accent3">
                    <a:lumMod val="50000"/>
                  </a:schemeClr>
                </a:solidFill>
              </a:rPr>
              <a:t>Persone che hanno utilizzato internet </a:t>
            </a:r>
            <a:r>
              <a:rPr lang="it-IT" dirty="0" smtClean="0">
                <a:solidFill>
                  <a:schemeClr val="accent3">
                    <a:lumMod val="50000"/>
                  </a:schemeClr>
                </a:solidFill>
              </a:rPr>
              <a:t>per ottenere </a:t>
            </a:r>
            <a:r>
              <a:rPr lang="it-IT" dirty="0">
                <a:solidFill>
                  <a:schemeClr val="accent3">
                    <a:lumMod val="50000"/>
                  </a:schemeClr>
                </a:solidFill>
              </a:rPr>
              <a:t>informazioni dalla </a:t>
            </a:r>
            <a:r>
              <a:rPr lang="it-IT" dirty="0" smtClean="0">
                <a:solidFill>
                  <a:schemeClr val="accent3">
                    <a:lumMod val="50000"/>
                  </a:schemeClr>
                </a:solidFill>
              </a:rPr>
              <a:t>PA: </a:t>
            </a:r>
            <a:r>
              <a:rPr lang="it-IT" b="1" dirty="0" smtClean="0">
                <a:solidFill>
                  <a:schemeClr val="accent3">
                    <a:lumMod val="50000"/>
                  </a:schemeClr>
                </a:solidFill>
              </a:rPr>
              <a:t>55%</a:t>
            </a:r>
            <a:r>
              <a:rPr lang="it-IT" dirty="0" smtClean="0">
                <a:solidFill>
                  <a:schemeClr val="accent3">
                    <a:lumMod val="50000"/>
                  </a:schemeClr>
                </a:solidFill>
              </a:rPr>
              <a:t> (baseline 2013: 36,9%)</a:t>
            </a:r>
            <a:endParaRPr lang="it-IT" dirty="0">
              <a:solidFill>
                <a:schemeClr val="accent3">
                  <a:lumMod val="50000"/>
                </a:schemeClr>
              </a:solidFill>
            </a:endParaRPr>
          </a:p>
          <a:p>
            <a:pPr marL="0" indent="0">
              <a:buNone/>
            </a:pPr>
            <a:endParaRPr lang="it-IT" dirty="0">
              <a:solidFill>
                <a:schemeClr val="accent3">
                  <a:lumMod val="50000"/>
                </a:schemeClr>
              </a:solidFill>
            </a:endParaRPr>
          </a:p>
          <a:p>
            <a:pPr marL="0" indent="0">
              <a:buNone/>
            </a:pPr>
            <a:endParaRPr lang="it-IT" dirty="0" smtClean="0">
              <a:solidFill>
                <a:schemeClr val="accent3">
                  <a:lumMod val="50000"/>
                </a:schemeClr>
              </a:solidFill>
            </a:endParaRPr>
          </a:p>
          <a:p>
            <a:pPr marL="0" indent="0">
              <a:buNone/>
            </a:pPr>
            <a:endParaRPr lang="it-IT" dirty="0">
              <a:solidFill>
                <a:schemeClr val="accent3">
                  <a:lumMod val="50000"/>
                </a:schemeClr>
              </a:solidFill>
            </a:endParaRPr>
          </a:p>
        </p:txBody>
      </p:sp>
      <p:sp>
        <p:nvSpPr>
          <p:cNvPr id="3" name="Titolo 2"/>
          <p:cNvSpPr>
            <a:spLocks noGrp="1"/>
          </p:cNvSpPr>
          <p:nvPr>
            <p:ph type="title"/>
          </p:nvPr>
        </p:nvSpPr>
        <p:spPr>
          <a:xfrm>
            <a:off x="467544" y="332656"/>
            <a:ext cx="8229600" cy="1252728"/>
          </a:xfrm>
        </p:spPr>
        <p:txBody>
          <a:bodyPr/>
          <a:lstStyle/>
          <a:p>
            <a:r>
              <a:rPr lang="it-IT" dirty="0"/>
              <a:t>Datacenter unico regionale</a:t>
            </a:r>
          </a:p>
        </p:txBody>
      </p:sp>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95536" y="5816068"/>
            <a:ext cx="4248472" cy="8663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93605366"/>
      </p:ext>
    </p:extLst>
  </p:cSld>
  <p:clrMapOvr>
    <a:masterClrMapping/>
  </p:clrMapOvr>
  <p:transition spd="slow">
    <p:pull/>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42392" y="404664"/>
            <a:ext cx="7772400" cy="3456384"/>
          </a:xfrm>
        </p:spPr>
        <p:txBody>
          <a:bodyPr>
            <a:normAutofit fontScale="90000"/>
          </a:bodyPr>
          <a:lstStyle/>
          <a:p>
            <a:r>
              <a:rPr lang="it-IT" dirty="0" smtClean="0"/>
              <a:t/>
            </a:r>
            <a:br>
              <a:rPr lang="it-IT" dirty="0" smtClean="0"/>
            </a:br>
            <a:r>
              <a:rPr lang="it-IT" sz="3900" dirty="0" smtClean="0"/>
              <a:t>Asse 2 - </a:t>
            </a:r>
            <a:r>
              <a:rPr lang="it-IT" sz="3900" dirty="0"/>
              <a:t>Migliorare l’accesso alle TIC, nonché l’impiego e la qualità delle </a:t>
            </a:r>
            <a:r>
              <a:rPr lang="it-IT" sz="3900" dirty="0" smtClean="0"/>
              <a:t>medesime</a:t>
            </a:r>
            <a:br>
              <a:rPr lang="it-IT" sz="3900" dirty="0" smtClean="0"/>
            </a:br>
            <a:r>
              <a:rPr lang="it-IT" sz="3300" dirty="0" smtClean="0"/>
              <a:t/>
            </a:r>
            <a:br>
              <a:rPr lang="it-IT" sz="3300" dirty="0" smtClean="0"/>
            </a:br>
            <a:r>
              <a:rPr lang="it-IT" sz="3900" dirty="0"/>
              <a:t>Grazie per l’attenzione</a:t>
            </a:r>
          </a:p>
        </p:txBody>
      </p:sp>
      <p:sp>
        <p:nvSpPr>
          <p:cNvPr id="3" name="Sottotitolo 2"/>
          <p:cNvSpPr>
            <a:spLocks noGrp="1"/>
          </p:cNvSpPr>
          <p:nvPr>
            <p:ph type="subTitle" idx="1"/>
          </p:nvPr>
        </p:nvSpPr>
        <p:spPr>
          <a:xfrm>
            <a:off x="1187624" y="4365104"/>
            <a:ext cx="6400800" cy="432048"/>
          </a:xfrm>
        </p:spPr>
        <p:txBody>
          <a:bodyPr>
            <a:noAutofit/>
          </a:bodyPr>
          <a:lstStyle/>
          <a:p>
            <a:r>
              <a:rPr lang="it-IT" sz="2800" dirty="0"/>
              <a:t>Comitato di </a:t>
            </a:r>
            <a:r>
              <a:rPr lang="it-IT" sz="2800" dirty="0" smtClean="0"/>
              <a:t>sorveglianza - Aosta, 20 maggio 2016</a:t>
            </a:r>
            <a:endParaRPr lang="it-IT" sz="2800" dirty="0"/>
          </a:p>
        </p:txBody>
      </p:sp>
      <p:pic>
        <p:nvPicPr>
          <p:cNvPr id="9" name="Picture 2" descr="C:\Users\lgullone\Desktop\Loghi_FESR.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8112" y="5883759"/>
            <a:ext cx="4320480" cy="86953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26174789"/>
      </p:ext>
    </p:extLst>
  </p:cSld>
  <p:clrMapOvr>
    <a:masterClrMapping/>
  </p:clrMapOvr>
  <p:transition spd="slow">
    <p:pull/>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lstStyle/>
          <a:p>
            <a:pPr marL="1519238" indent="-1519238">
              <a:buNone/>
            </a:pPr>
            <a:r>
              <a:rPr lang="it-IT" dirty="0" smtClean="0">
                <a:solidFill>
                  <a:schemeClr val="accent3">
                    <a:lumMod val="50000"/>
                  </a:schemeClr>
                </a:solidFill>
              </a:rPr>
              <a:t>Asse 2-OT2: Migliorare l’accesso alle TIC, nonché l’impiego e la qualità delle medesime: </a:t>
            </a:r>
          </a:p>
          <a:p>
            <a:pPr marL="0" indent="0">
              <a:buNone/>
            </a:pPr>
            <a:endParaRPr lang="it-IT" dirty="0" smtClean="0">
              <a:solidFill>
                <a:schemeClr val="accent3">
                  <a:lumMod val="50000"/>
                </a:schemeClr>
              </a:solidFill>
            </a:endParaRPr>
          </a:p>
          <a:p>
            <a:pPr marL="457200" indent="-457200">
              <a:buFont typeface="+mj-lt"/>
              <a:buAutoNum type="arabicPeriod"/>
            </a:pPr>
            <a:r>
              <a:rPr lang="it-IT" b="1" dirty="0" smtClean="0">
                <a:solidFill>
                  <a:schemeClr val="accent3">
                    <a:lumMod val="50000"/>
                  </a:schemeClr>
                </a:solidFill>
              </a:rPr>
              <a:t>VdA Broadbusiness – Banda Ultra Larga </a:t>
            </a:r>
          </a:p>
          <a:p>
            <a:pPr marL="457200" indent="-457200">
              <a:buFont typeface="+mj-lt"/>
              <a:buAutoNum type="arabicPeriod"/>
            </a:pPr>
            <a:endParaRPr lang="it-IT" dirty="0" smtClean="0">
              <a:solidFill>
                <a:schemeClr val="accent3">
                  <a:lumMod val="50000"/>
                </a:schemeClr>
              </a:solidFill>
            </a:endParaRPr>
          </a:p>
          <a:p>
            <a:pPr marL="457200" indent="-457200">
              <a:buFont typeface="+mj-lt"/>
              <a:buAutoNum type="arabicPeriod"/>
            </a:pPr>
            <a:r>
              <a:rPr lang="it-IT" dirty="0" smtClean="0">
                <a:solidFill>
                  <a:schemeClr val="accent3">
                    <a:lumMod val="50000"/>
                  </a:schemeClr>
                </a:solidFill>
              </a:rPr>
              <a:t>Datacenter unico regionale</a:t>
            </a:r>
          </a:p>
          <a:p>
            <a:endParaRPr lang="it-IT" dirty="0">
              <a:solidFill>
                <a:schemeClr val="accent3">
                  <a:lumMod val="50000"/>
                </a:schemeClr>
              </a:solidFill>
            </a:endParaRPr>
          </a:p>
        </p:txBody>
      </p:sp>
      <p:sp>
        <p:nvSpPr>
          <p:cNvPr id="3" name="Titolo 2"/>
          <p:cNvSpPr>
            <a:spLocks noGrp="1"/>
          </p:cNvSpPr>
          <p:nvPr>
            <p:ph type="title"/>
          </p:nvPr>
        </p:nvSpPr>
        <p:spPr>
          <a:xfrm>
            <a:off x="467544" y="332656"/>
            <a:ext cx="8229600" cy="1252728"/>
          </a:xfrm>
        </p:spPr>
        <p:txBody>
          <a:bodyPr/>
          <a:lstStyle/>
          <a:p>
            <a:r>
              <a:rPr lang="it-IT" dirty="0" smtClean="0"/>
              <a:t>Sistemi informativi e tecnologici</a:t>
            </a:r>
            <a:endParaRPr lang="it-IT" dirty="0"/>
          </a:p>
        </p:txBody>
      </p:sp>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95536" y="5833824"/>
            <a:ext cx="4248472" cy="8663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92183436"/>
      </p:ext>
    </p:extLst>
  </p:cSld>
  <p:clrMapOvr>
    <a:masterClrMapping/>
  </p:clrMapOvr>
  <p:transition spd="slow">
    <p:pull/>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323528" y="2348880"/>
            <a:ext cx="8568951" cy="3777283"/>
          </a:xfrm>
        </p:spPr>
        <p:txBody>
          <a:bodyPr>
            <a:normAutofit/>
          </a:bodyPr>
          <a:lstStyle/>
          <a:p>
            <a:pPr marL="0" indent="0">
              <a:buNone/>
            </a:pPr>
            <a:r>
              <a:rPr lang="it-IT" dirty="0" smtClean="0">
                <a:solidFill>
                  <a:schemeClr val="accent3">
                    <a:lumMod val="50000"/>
                  </a:schemeClr>
                </a:solidFill>
              </a:rPr>
              <a:t>Il Piano, orientato al superamento del Digital Divide di lungo periodo è stato approvato </a:t>
            </a:r>
            <a:r>
              <a:rPr lang="it-IT" dirty="0">
                <a:solidFill>
                  <a:schemeClr val="accent3">
                    <a:lumMod val="50000"/>
                  </a:schemeClr>
                </a:solidFill>
              </a:rPr>
              <a:t>con DGR 2738/2010, per un importo complessivo </a:t>
            </a:r>
            <a:r>
              <a:rPr lang="it-IT" b="1" dirty="0">
                <a:solidFill>
                  <a:schemeClr val="accent3">
                    <a:lumMod val="50000"/>
                  </a:schemeClr>
                </a:solidFill>
              </a:rPr>
              <a:t>26,1 M€</a:t>
            </a:r>
            <a:r>
              <a:rPr lang="it-IT" dirty="0">
                <a:solidFill>
                  <a:schemeClr val="accent3">
                    <a:lumMod val="50000"/>
                  </a:schemeClr>
                </a:solidFill>
              </a:rPr>
              <a:t> </a:t>
            </a:r>
            <a:r>
              <a:rPr lang="it-IT" dirty="0" smtClean="0">
                <a:solidFill>
                  <a:schemeClr val="accent3">
                    <a:lumMod val="50000"/>
                  </a:schemeClr>
                </a:solidFill>
              </a:rPr>
              <a:t>, con esito positivo notificato dalla Commissione EU nell’ottobre 2012, qualificato come intervento </a:t>
            </a:r>
            <a:r>
              <a:rPr lang="it-IT" b="1" dirty="0" smtClean="0">
                <a:solidFill>
                  <a:schemeClr val="accent3">
                    <a:lumMod val="50000"/>
                  </a:schemeClr>
                </a:solidFill>
              </a:rPr>
              <a:t>Next Generation Access-NGA</a:t>
            </a:r>
            <a:r>
              <a:rPr lang="it-IT" dirty="0" smtClean="0">
                <a:solidFill>
                  <a:schemeClr val="accent3">
                    <a:lumMod val="50000"/>
                  </a:schemeClr>
                </a:solidFill>
              </a:rPr>
              <a:t>, su infrastrutture tecnologicamente neutre. Strutturato finanziariamente in due macro fasi (oltre a </a:t>
            </a:r>
            <a:r>
              <a:rPr lang="it-IT" b="1" dirty="0" smtClean="0">
                <a:solidFill>
                  <a:schemeClr val="accent3">
                    <a:lumMod val="50000"/>
                  </a:schemeClr>
                </a:solidFill>
              </a:rPr>
              <a:t>6,3 M€ di finanziamento regionale</a:t>
            </a:r>
            <a:r>
              <a:rPr lang="it-IT" dirty="0" smtClean="0">
                <a:solidFill>
                  <a:schemeClr val="accent3">
                    <a:lumMod val="50000"/>
                  </a:schemeClr>
                </a:solidFill>
              </a:rPr>
              <a:t>):</a:t>
            </a:r>
          </a:p>
          <a:p>
            <a:pPr algn="ctr"/>
            <a:r>
              <a:rPr lang="it-IT" b="1" dirty="0" smtClean="0">
                <a:solidFill>
                  <a:schemeClr val="accent3">
                    <a:lumMod val="50000"/>
                  </a:schemeClr>
                </a:solidFill>
              </a:rPr>
              <a:t>FESR 2007-2013 – per un totale </a:t>
            </a:r>
            <a:r>
              <a:rPr lang="it-IT" b="1" dirty="0">
                <a:solidFill>
                  <a:schemeClr val="accent3">
                    <a:lumMod val="50000"/>
                  </a:schemeClr>
                </a:solidFill>
              </a:rPr>
              <a:t>di </a:t>
            </a:r>
            <a:r>
              <a:rPr lang="it-IT" b="1" dirty="0" smtClean="0">
                <a:solidFill>
                  <a:schemeClr val="accent3">
                    <a:lumMod val="50000"/>
                  </a:schemeClr>
                </a:solidFill>
              </a:rPr>
              <a:t>  9,3 M</a:t>
            </a:r>
            <a:r>
              <a:rPr lang="it-IT" b="1" dirty="0">
                <a:solidFill>
                  <a:schemeClr val="accent3">
                    <a:lumMod val="50000"/>
                  </a:schemeClr>
                </a:solidFill>
              </a:rPr>
              <a:t>€ </a:t>
            </a:r>
            <a:endParaRPr lang="it-IT" b="1" dirty="0" smtClean="0">
              <a:solidFill>
                <a:schemeClr val="accent3">
                  <a:lumMod val="50000"/>
                </a:schemeClr>
              </a:solidFill>
            </a:endParaRPr>
          </a:p>
          <a:p>
            <a:pPr algn="ctr"/>
            <a:r>
              <a:rPr lang="it-IT" b="1" dirty="0" smtClean="0">
                <a:solidFill>
                  <a:schemeClr val="accent3">
                    <a:lumMod val="50000"/>
                  </a:schemeClr>
                </a:solidFill>
              </a:rPr>
              <a:t>FESR 2014-2020 </a:t>
            </a:r>
            <a:r>
              <a:rPr lang="it-IT" b="1" dirty="0">
                <a:solidFill>
                  <a:schemeClr val="accent3">
                    <a:lumMod val="50000"/>
                  </a:schemeClr>
                </a:solidFill>
              </a:rPr>
              <a:t>– per un totale di </a:t>
            </a:r>
            <a:r>
              <a:rPr lang="it-IT" b="1" dirty="0" smtClean="0">
                <a:solidFill>
                  <a:schemeClr val="accent3">
                    <a:lumMod val="50000"/>
                  </a:schemeClr>
                </a:solidFill>
              </a:rPr>
              <a:t>10,5 M</a:t>
            </a:r>
            <a:r>
              <a:rPr lang="it-IT" b="1" dirty="0">
                <a:solidFill>
                  <a:schemeClr val="accent3">
                    <a:lumMod val="50000"/>
                  </a:schemeClr>
                </a:solidFill>
              </a:rPr>
              <a:t>€  </a:t>
            </a:r>
            <a:endParaRPr lang="it-IT" b="1" dirty="0" smtClean="0">
              <a:solidFill>
                <a:schemeClr val="accent3">
                  <a:lumMod val="50000"/>
                </a:schemeClr>
              </a:solidFill>
            </a:endParaRPr>
          </a:p>
          <a:p>
            <a:pPr marL="0" indent="0">
              <a:buNone/>
            </a:pPr>
            <a:endParaRPr lang="it-IT" dirty="0" smtClean="0">
              <a:solidFill>
                <a:schemeClr val="accent3">
                  <a:lumMod val="50000"/>
                </a:schemeClr>
              </a:solidFill>
            </a:endParaRPr>
          </a:p>
          <a:p>
            <a:pPr marL="0" indent="0">
              <a:buNone/>
            </a:pPr>
            <a:endParaRPr lang="it-IT" dirty="0">
              <a:solidFill>
                <a:schemeClr val="accent3">
                  <a:lumMod val="50000"/>
                </a:schemeClr>
              </a:solidFill>
            </a:endParaRPr>
          </a:p>
          <a:p>
            <a:pPr marL="0" indent="0">
              <a:buNone/>
            </a:pPr>
            <a:endParaRPr lang="it-IT" dirty="0" smtClean="0">
              <a:solidFill>
                <a:schemeClr val="accent3">
                  <a:lumMod val="50000"/>
                </a:schemeClr>
              </a:solidFill>
            </a:endParaRPr>
          </a:p>
          <a:p>
            <a:pPr marL="0" indent="0">
              <a:buNone/>
            </a:pPr>
            <a:endParaRPr lang="it-IT" dirty="0">
              <a:solidFill>
                <a:schemeClr val="accent3">
                  <a:lumMod val="50000"/>
                </a:schemeClr>
              </a:solidFill>
            </a:endParaRPr>
          </a:p>
        </p:txBody>
      </p:sp>
      <p:sp>
        <p:nvSpPr>
          <p:cNvPr id="3" name="Titolo 2"/>
          <p:cNvSpPr>
            <a:spLocks noGrp="1"/>
          </p:cNvSpPr>
          <p:nvPr>
            <p:ph type="title"/>
          </p:nvPr>
        </p:nvSpPr>
        <p:spPr>
          <a:xfrm>
            <a:off x="467544" y="332656"/>
            <a:ext cx="8229600" cy="1252728"/>
          </a:xfrm>
        </p:spPr>
        <p:txBody>
          <a:bodyPr/>
          <a:lstStyle/>
          <a:p>
            <a:r>
              <a:rPr lang="it-IT" dirty="0" smtClean="0"/>
              <a:t>VdA Broadbusiness</a:t>
            </a:r>
            <a:endParaRPr lang="it-IT" dirty="0"/>
          </a:p>
        </p:txBody>
      </p:sp>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1520" y="5877272"/>
            <a:ext cx="4248472" cy="8663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84904045"/>
      </p:ext>
    </p:extLst>
  </p:cSld>
  <p:clrMapOvr>
    <a:masterClrMapping/>
  </p:clrMapOvr>
  <p:transition spd="slow">
    <p:pull/>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normAutofit/>
          </a:bodyPr>
          <a:lstStyle/>
          <a:p>
            <a:pPr marL="0" indent="0">
              <a:buNone/>
            </a:pPr>
            <a:r>
              <a:rPr lang="it-IT" b="1" dirty="0" smtClean="0">
                <a:solidFill>
                  <a:schemeClr val="accent3">
                    <a:lumMod val="50000"/>
                  </a:schemeClr>
                </a:solidFill>
              </a:rPr>
              <a:t>Fase 1 - FESR 2007-2013 completata a giugno 2015</a:t>
            </a:r>
          </a:p>
          <a:p>
            <a:pPr algn="just">
              <a:buFont typeface="Wingdings" panose="05000000000000000000" pitchFamily="2" charset="2"/>
              <a:buChar char="Ø"/>
            </a:pPr>
            <a:r>
              <a:rPr lang="it-IT" dirty="0" smtClean="0">
                <a:solidFill>
                  <a:schemeClr val="accent3">
                    <a:lumMod val="50000"/>
                  </a:schemeClr>
                </a:solidFill>
              </a:rPr>
              <a:t>Progettazione </a:t>
            </a:r>
            <a:r>
              <a:rPr lang="it-IT" dirty="0">
                <a:solidFill>
                  <a:schemeClr val="accent3">
                    <a:lumMod val="50000"/>
                  </a:schemeClr>
                </a:solidFill>
              </a:rPr>
              <a:t>esecutiva, conferenze di servizio con gli enti </a:t>
            </a:r>
            <a:r>
              <a:rPr lang="it-IT" dirty="0" smtClean="0">
                <a:solidFill>
                  <a:schemeClr val="accent3">
                    <a:lumMod val="50000"/>
                  </a:schemeClr>
                </a:solidFill>
              </a:rPr>
              <a:t>coinvolti</a:t>
            </a:r>
          </a:p>
          <a:p>
            <a:pPr algn="just">
              <a:buFont typeface="Wingdings" panose="05000000000000000000" pitchFamily="2" charset="2"/>
              <a:buChar char="Ø"/>
            </a:pPr>
            <a:r>
              <a:rPr lang="it-IT" dirty="0" smtClean="0">
                <a:solidFill>
                  <a:schemeClr val="accent3">
                    <a:lumMod val="50000"/>
                  </a:schemeClr>
                </a:solidFill>
              </a:rPr>
              <a:t>Completamento </a:t>
            </a:r>
            <a:r>
              <a:rPr lang="it-IT" dirty="0">
                <a:solidFill>
                  <a:schemeClr val="accent3">
                    <a:lumMod val="50000"/>
                  </a:schemeClr>
                </a:solidFill>
              </a:rPr>
              <a:t>della rete nella Valle del Lys, Valle d’Ayas e Valtournenche incluso il loro raccordo nel fondovalle –posati 181.787 metri lineari di fibra ottica su 15 </a:t>
            </a:r>
            <a:r>
              <a:rPr lang="it-IT" dirty="0" smtClean="0">
                <a:solidFill>
                  <a:schemeClr val="accent3">
                    <a:lumMod val="50000"/>
                  </a:schemeClr>
                </a:solidFill>
              </a:rPr>
              <a:t>Comuni</a:t>
            </a:r>
            <a:endParaRPr lang="it-IT" dirty="0">
              <a:solidFill>
                <a:schemeClr val="accent3">
                  <a:lumMod val="50000"/>
                </a:schemeClr>
              </a:solidFill>
            </a:endParaRPr>
          </a:p>
          <a:p>
            <a:pPr marL="0" indent="0">
              <a:buNone/>
            </a:pPr>
            <a:endParaRPr lang="it-IT" dirty="0">
              <a:solidFill>
                <a:schemeClr val="accent3">
                  <a:lumMod val="50000"/>
                </a:schemeClr>
              </a:solidFill>
            </a:endParaRPr>
          </a:p>
          <a:p>
            <a:pPr marL="0" indent="0">
              <a:buNone/>
            </a:pPr>
            <a:endParaRPr lang="it-IT" dirty="0" smtClean="0">
              <a:solidFill>
                <a:schemeClr val="accent3">
                  <a:lumMod val="50000"/>
                </a:schemeClr>
              </a:solidFill>
            </a:endParaRPr>
          </a:p>
          <a:p>
            <a:pPr marL="0" indent="0">
              <a:buNone/>
            </a:pPr>
            <a:endParaRPr lang="it-IT" dirty="0">
              <a:solidFill>
                <a:schemeClr val="accent3">
                  <a:lumMod val="50000"/>
                </a:schemeClr>
              </a:solidFill>
            </a:endParaRPr>
          </a:p>
        </p:txBody>
      </p:sp>
      <p:sp>
        <p:nvSpPr>
          <p:cNvPr id="3" name="Titolo 2"/>
          <p:cNvSpPr>
            <a:spLocks noGrp="1"/>
          </p:cNvSpPr>
          <p:nvPr>
            <p:ph type="title"/>
          </p:nvPr>
        </p:nvSpPr>
        <p:spPr>
          <a:xfrm>
            <a:off x="467544" y="332656"/>
            <a:ext cx="8229600" cy="1252728"/>
          </a:xfrm>
        </p:spPr>
        <p:txBody>
          <a:bodyPr/>
          <a:lstStyle/>
          <a:p>
            <a:r>
              <a:rPr lang="it-IT" dirty="0" smtClean="0"/>
              <a:t>VdA Broadbusiness</a:t>
            </a:r>
            <a:endParaRPr lang="it-IT" dirty="0"/>
          </a:p>
        </p:txBody>
      </p:sp>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1520" y="5816068"/>
            <a:ext cx="4248472" cy="8663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32419380"/>
      </p:ext>
    </p:extLst>
  </p:cSld>
  <p:clrMapOvr>
    <a:masterClrMapping/>
  </p:clrMapOvr>
  <p:transition spd="slow">
    <p:pull/>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899592" y="2852936"/>
            <a:ext cx="7408333" cy="2121685"/>
          </a:xfrm>
        </p:spPr>
        <p:txBody>
          <a:bodyPr>
            <a:normAutofit/>
          </a:bodyPr>
          <a:lstStyle/>
          <a:p>
            <a:pPr marL="0" indent="0">
              <a:buNone/>
            </a:pPr>
            <a:r>
              <a:rPr lang="it-IT" b="1" dirty="0" smtClean="0">
                <a:solidFill>
                  <a:schemeClr val="accent3">
                    <a:lumMod val="50000"/>
                  </a:schemeClr>
                </a:solidFill>
              </a:rPr>
              <a:t>Fase 2 - FESR 2014-2020 avviata con DGR 1509/2015.</a:t>
            </a:r>
          </a:p>
          <a:p>
            <a:pPr>
              <a:buFont typeface="Wingdings" panose="05000000000000000000" pitchFamily="2" charset="2"/>
              <a:buChar char="Ø"/>
            </a:pPr>
            <a:r>
              <a:rPr lang="it-IT" dirty="0" smtClean="0">
                <a:solidFill>
                  <a:schemeClr val="accent3">
                    <a:lumMod val="50000"/>
                  </a:schemeClr>
                </a:solidFill>
              </a:rPr>
              <a:t>Completamento della progettazione e realizzazione dell’infrastruttura sui restanti 58 Comuni</a:t>
            </a:r>
          </a:p>
          <a:p>
            <a:pPr>
              <a:buFont typeface="Wingdings" panose="05000000000000000000" pitchFamily="2" charset="2"/>
              <a:buChar char="Ø"/>
            </a:pPr>
            <a:r>
              <a:rPr lang="it-IT" dirty="0" smtClean="0">
                <a:solidFill>
                  <a:schemeClr val="accent3">
                    <a:lumMod val="50000"/>
                  </a:schemeClr>
                </a:solidFill>
              </a:rPr>
              <a:t>Nel 2015 eseguiti lavori per circa </a:t>
            </a:r>
            <a:r>
              <a:rPr lang="it-IT" b="1" dirty="0" smtClean="0">
                <a:solidFill>
                  <a:schemeClr val="accent3">
                    <a:lumMod val="50000"/>
                  </a:schemeClr>
                </a:solidFill>
              </a:rPr>
              <a:t>1,3 M€</a:t>
            </a:r>
            <a:endParaRPr lang="it-IT" dirty="0" smtClean="0">
              <a:solidFill>
                <a:schemeClr val="accent3">
                  <a:lumMod val="50000"/>
                </a:schemeClr>
              </a:solidFill>
            </a:endParaRPr>
          </a:p>
          <a:p>
            <a:pPr marL="0" indent="0">
              <a:buNone/>
            </a:pPr>
            <a:endParaRPr lang="it-IT" dirty="0" smtClean="0">
              <a:solidFill>
                <a:schemeClr val="accent3">
                  <a:lumMod val="50000"/>
                </a:schemeClr>
              </a:solidFill>
            </a:endParaRPr>
          </a:p>
          <a:p>
            <a:pPr marL="0" indent="0">
              <a:buNone/>
            </a:pPr>
            <a:endParaRPr lang="it-IT" dirty="0">
              <a:solidFill>
                <a:schemeClr val="accent3">
                  <a:lumMod val="50000"/>
                </a:schemeClr>
              </a:solidFill>
            </a:endParaRPr>
          </a:p>
        </p:txBody>
      </p:sp>
      <p:sp>
        <p:nvSpPr>
          <p:cNvPr id="3" name="Titolo 2"/>
          <p:cNvSpPr>
            <a:spLocks noGrp="1"/>
          </p:cNvSpPr>
          <p:nvPr>
            <p:ph type="title"/>
          </p:nvPr>
        </p:nvSpPr>
        <p:spPr>
          <a:xfrm>
            <a:off x="467544" y="332656"/>
            <a:ext cx="8229600" cy="1252728"/>
          </a:xfrm>
        </p:spPr>
        <p:txBody>
          <a:bodyPr/>
          <a:lstStyle/>
          <a:p>
            <a:r>
              <a:rPr lang="it-IT" dirty="0" smtClean="0"/>
              <a:t>VdA Broadbusiness</a:t>
            </a:r>
            <a:endParaRPr lang="it-IT" dirty="0"/>
          </a:p>
        </p:txBody>
      </p:sp>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1520" y="5815471"/>
            <a:ext cx="4248472" cy="8663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51250857"/>
      </p:ext>
    </p:extLst>
  </p:cSld>
  <p:clrMapOvr>
    <a:masterClrMapping/>
  </p:clrMapOvr>
  <p:transition spd="slow">
    <p:pull/>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899592" y="2564904"/>
            <a:ext cx="7408333" cy="3450696"/>
          </a:xfrm>
        </p:spPr>
        <p:txBody>
          <a:bodyPr>
            <a:normAutofit/>
          </a:bodyPr>
          <a:lstStyle/>
          <a:p>
            <a:pPr marL="0" indent="0">
              <a:buNone/>
            </a:pPr>
            <a:r>
              <a:rPr lang="it-IT" b="1" dirty="0" smtClean="0">
                <a:solidFill>
                  <a:schemeClr val="accent3">
                    <a:lumMod val="50000"/>
                  </a:schemeClr>
                </a:solidFill>
              </a:rPr>
              <a:t>Pianificazione 2016.</a:t>
            </a:r>
          </a:p>
          <a:p>
            <a:pPr>
              <a:buFont typeface="Wingdings" panose="05000000000000000000" pitchFamily="2" charset="2"/>
              <a:buChar char="Ø"/>
            </a:pPr>
            <a:r>
              <a:rPr lang="it-IT" dirty="0" smtClean="0">
                <a:solidFill>
                  <a:schemeClr val="accent3">
                    <a:lumMod val="50000"/>
                  </a:schemeClr>
                </a:solidFill>
              </a:rPr>
              <a:t>Rilascio dei primi servizio in «</a:t>
            </a:r>
            <a:r>
              <a:rPr lang="it-IT" dirty="0" err="1" smtClean="0">
                <a:solidFill>
                  <a:schemeClr val="accent3">
                    <a:lumMod val="50000"/>
                  </a:schemeClr>
                </a:solidFill>
              </a:rPr>
              <a:t>wholesale</a:t>
            </a:r>
            <a:r>
              <a:rPr lang="it-IT" dirty="0" smtClean="0">
                <a:solidFill>
                  <a:schemeClr val="accent3">
                    <a:lumMod val="50000"/>
                  </a:schemeClr>
                </a:solidFill>
              </a:rPr>
              <a:t>» nelle vallate completate;</a:t>
            </a:r>
          </a:p>
          <a:p>
            <a:pPr>
              <a:buFont typeface="Wingdings" panose="05000000000000000000" pitchFamily="2" charset="2"/>
              <a:buChar char="Ø"/>
            </a:pPr>
            <a:r>
              <a:rPr lang="it-IT" dirty="0" smtClean="0">
                <a:solidFill>
                  <a:schemeClr val="accent3">
                    <a:lumMod val="50000"/>
                  </a:schemeClr>
                </a:solidFill>
              </a:rPr>
              <a:t>La </a:t>
            </a:r>
            <a:r>
              <a:rPr lang="it-IT" dirty="0">
                <a:solidFill>
                  <a:schemeClr val="accent3">
                    <a:lumMod val="50000"/>
                  </a:schemeClr>
                </a:solidFill>
              </a:rPr>
              <a:t>Giunta Regionale approverà </a:t>
            </a:r>
            <a:r>
              <a:rPr lang="it-IT" dirty="0" smtClean="0">
                <a:solidFill>
                  <a:schemeClr val="accent3">
                    <a:lumMod val="50000"/>
                  </a:schemeClr>
                </a:solidFill>
              </a:rPr>
              <a:t>(</a:t>
            </a:r>
            <a:r>
              <a:rPr lang="it-IT" u="sng" dirty="0" smtClean="0">
                <a:solidFill>
                  <a:schemeClr val="accent3">
                    <a:lumMod val="50000"/>
                  </a:schemeClr>
                </a:solidFill>
              </a:rPr>
              <a:t>entro maggio</a:t>
            </a:r>
            <a:r>
              <a:rPr lang="it-IT" dirty="0" smtClean="0">
                <a:solidFill>
                  <a:schemeClr val="accent3">
                    <a:lumMod val="50000"/>
                  </a:schemeClr>
                </a:solidFill>
              </a:rPr>
              <a:t>) </a:t>
            </a:r>
            <a:r>
              <a:rPr lang="it-IT" dirty="0">
                <a:solidFill>
                  <a:schemeClr val="accent3">
                    <a:lumMod val="50000"/>
                  </a:schemeClr>
                </a:solidFill>
              </a:rPr>
              <a:t>la manifestazione di interesse per la concessione in IRU – delle fibre ottiche </a:t>
            </a:r>
            <a:r>
              <a:rPr lang="it-IT" dirty="0" smtClean="0">
                <a:solidFill>
                  <a:schemeClr val="accent3">
                    <a:lumMod val="50000"/>
                  </a:schemeClr>
                </a:solidFill>
              </a:rPr>
              <a:t>agli operatori </a:t>
            </a:r>
            <a:r>
              <a:rPr lang="it-IT" dirty="0">
                <a:solidFill>
                  <a:schemeClr val="accent3">
                    <a:lumMod val="50000"/>
                  </a:schemeClr>
                </a:solidFill>
              </a:rPr>
              <a:t>di TLC; </a:t>
            </a:r>
          </a:p>
          <a:p>
            <a:pPr>
              <a:buFont typeface="Wingdings" panose="05000000000000000000" pitchFamily="2" charset="2"/>
              <a:buChar char="Ø"/>
            </a:pPr>
            <a:r>
              <a:rPr lang="it-IT" u="sng" dirty="0" smtClean="0">
                <a:solidFill>
                  <a:schemeClr val="accent3">
                    <a:lumMod val="50000"/>
                  </a:schemeClr>
                </a:solidFill>
              </a:rPr>
              <a:t>Entro dicembre</a:t>
            </a:r>
            <a:r>
              <a:rPr lang="it-IT" dirty="0" smtClean="0">
                <a:solidFill>
                  <a:schemeClr val="accent3">
                    <a:lumMod val="50000"/>
                  </a:schemeClr>
                </a:solidFill>
              </a:rPr>
              <a:t> - rilascio di ulteriori lotti funzionali da concedere in IRU agli operatori di TLC.</a:t>
            </a:r>
          </a:p>
          <a:p>
            <a:pPr marL="0" indent="0">
              <a:buNone/>
            </a:pPr>
            <a:endParaRPr lang="it-IT" dirty="0" smtClean="0">
              <a:solidFill>
                <a:schemeClr val="accent3">
                  <a:lumMod val="50000"/>
                </a:schemeClr>
              </a:solidFill>
            </a:endParaRPr>
          </a:p>
          <a:p>
            <a:pPr marL="0" indent="0">
              <a:buNone/>
            </a:pPr>
            <a:endParaRPr lang="it-IT" dirty="0" smtClean="0">
              <a:solidFill>
                <a:schemeClr val="accent3">
                  <a:lumMod val="50000"/>
                </a:schemeClr>
              </a:solidFill>
            </a:endParaRPr>
          </a:p>
          <a:p>
            <a:pPr marL="0" indent="0">
              <a:buNone/>
            </a:pPr>
            <a:endParaRPr lang="it-IT" dirty="0">
              <a:solidFill>
                <a:schemeClr val="accent3">
                  <a:lumMod val="50000"/>
                </a:schemeClr>
              </a:solidFill>
            </a:endParaRPr>
          </a:p>
        </p:txBody>
      </p:sp>
      <p:sp>
        <p:nvSpPr>
          <p:cNvPr id="3" name="Titolo 2"/>
          <p:cNvSpPr>
            <a:spLocks noGrp="1"/>
          </p:cNvSpPr>
          <p:nvPr>
            <p:ph type="title"/>
          </p:nvPr>
        </p:nvSpPr>
        <p:spPr>
          <a:xfrm>
            <a:off x="467544" y="332656"/>
            <a:ext cx="8229600" cy="1252728"/>
          </a:xfrm>
        </p:spPr>
        <p:txBody>
          <a:bodyPr/>
          <a:lstStyle/>
          <a:p>
            <a:r>
              <a:rPr lang="it-IT" dirty="0" smtClean="0"/>
              <a:t>VdA Broadbusiness</a:t>
            </a:r>
            <a:endParaRPr lang="it-IT" dirty="0"/>
          </a:p>
        </p:txBody>
      </p:sp>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9512" y="5877272"/>
            <a:ext cx="4248472" cy="8663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90722817"/>
      </p:ext>
    </p:extLst>
  </p:cSld>
  <p:clrMapOvr>
    <a:masterClrMapping/>
  </p:clrMapOvr>
  <p:transition spd="slow">
    <p:pull/>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normAutofit/>
          </a:bodyPr>
          <a:lstStyle/>
          <a:p>
            <a:pPr marL="0" indent="0">
              <a:buNone/>
            </a:pPr>
            <a:r>
              <a:rPr lang="it-IT" b="1" dirty="0" smtClean="0">
                <a:solidFill>
                  <a:schemeClr val="accent3">
                    <a:lumMod val="50000"/>
                  </a:schemeClr>
                </a:solidFill>
              </a:rPr>
              <a:t>Pianificazione 2017.</a:t>
            </a:r>
          </a:p>
          <a:p>
            <a:pPr>
              <a:buFont typeface="Wingdings" panose="05000000000000000000" pitchFamily="2" charset="2"/>
              <a:buChar char="Ø"/>
            </a:pPr>
            <a:r>
              <a:rPr lang="it-IT" u="sng" dirty="0" smtClean="0">
                <a:solidFill>
                  <a:schemeClr val="accent3">
                    <a:lumMod val="50000"/>
                  </a:schemeClr>
                </a:solidFill>
              </a:rPr>
              <a:t>Entro giugno</a:t>
            </a:r>
            <a:r>
              <a:rPr lang="it-IT" dirty="0" smtClean="0">
                <a:solidFill>
                  <a:schemeClr val="accent3">
                    <a:lumMod val="50000"/>
                  </a:schemeClr>
                </a:solidFill>
              </a:rPr>
              <a:t> - completamento dei lavori sull’intero territorio regionale;</a:t>
            </a:r>
          </a:p>
          <a:p>
            <a:pPr>
              <a:buFont typeface="Wingdings" panose="05000000000000000000" pitchFamily="2" charset="2"/>
              <a:buChar char="Ø"/>
            </a:pPr>
            <a:r>
              <a:rPr lang="it-IT" u="sng" dirty="0" smtClean="0">
                <a:solidFill>
                  <a:schemeClr val="accent3">
                    <a:lumMod val="50000"/>
                  </a:schemeClr>
                </a:solidFill>
              </a:rPr>
              <a:t>Entro dicembre</a:t>
            </a:r>
            <a:r>
              <a:rPr lang="it-IT" dirty="0" smtClean="0">
                <a:solidFill>
                  <a:schemeClr val="accent3">
                    <a:lumMod val="50000"/>
                  </a:schemeClr>
                </a:solidFill>
              </a:rPr>
              <a:t> – collaudo dell’intera infrastruttura realizzata per avvio della gestione. </a:t>
            </a:r>
          </a:p>
          <a:p>
            <a:pPr marL="0" indent="0">
              <a:buNone/>
            </a:pPr>
            <a:endParaRPr lang="it-IT" dirty="0" smtClean="0">
              <a:solidFill>
                <a:schemeClr val="accent3">
                  <a:lumMod val="50000"/>
                </a:schemeClr>
              </a:solidFill>
            </a:endParaRPr>
          </a:p>
          <a:p>
            <a:pPr marL="0" indent="0">
              <a:buNone/>
            </a:pPr>
            <a:endParaRPr lang="it-IT" dirty="0" smtClean="0">
              <a:solidFill>
                <a:schemeClr val="accent3">
                  <a:lumMod val="50000"/>
                </a:schemeClr>
              </a:solidFill>
            </a:endParaRPr>
          </a:p>
          <a:p>
            <a:pPr marL="0" indent="0">
              <a:buNone/>
            </a:pPr>
            <a:endParaRPr lang="it-IT" dirty="0">
              <a:solidFill>
                <a:schemeClr val="accent3">
                  <a:lumMod val="50000"/>
                </a:schemeClr>
              </a:solidFill>
            </a:endParaRPr>
          </a:p>
        </p:txBody>
      </p:sp>
      <p:sp>
        <p:nvSpPr>
          <p:cNvPr id="3" name="Titolo 2"/>
          <p:cNvSpPr>
            <a:spLocks noGrp="1"/>
          </p:cNvSpPr>
          <p:nvPr>
            <p:ph type="title"/>
          </p:nvPr>
        </p:nvSpPr>
        <p:spPr>
          <a:xfrm>
            <a:off x="467544" y="332656"/>
            <a:ext cx="8229600" cy="1252728"/>
          </a:xfrm>
        </p:spPr>
        <p:txBody>
          <a:bodyPr/>
          <a:lstStyle/>
          <a:p>
            <a:r>
              <a:rPr lang="it-IT" dirty="0" smtClean="0"/>
              <a:t>VdA Broadbusiness</a:t>
            </a:r>
            <a:endParaRPr lang="it-IT" dirty="0"/>
          </a:p>
        </p:txBody>
      </p:sp>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1520" y="5877272"/>
            <a:ext cx="4248472" cy="8663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67184302"/>
      </p:ext>
    </p:extLst>
  </p:cSld>
  <p:clrMapOvr>
    <a:masterClrMapping/>
  </p:clrMapOvr>
  <p:transition spd="slow">
    <p:pull/>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lstStyle/>
          <a:p>
            <a:pPr marL="1519238" indent="-1519238">
              <a:buNone/>
            </a:pPr>
            <a:r>
              <a:rPr lang="it-IT" dirty="0" smtClean="0">
                <a:solidFill>
                  <a:schemeClr val="accent3">
                    <a:lumMod val="50000"/>
                  </a:schemeClr>
                </a:solidFill>
              </a:rPr>
              <a:t>Asse 2-OT2: Migliorare l’accesso alle TLC, nonché l’impiego e la qualità delle medesime: </a:t>
            </a:r>
          </a:p>
          <a:p>
            <a:pPr marL="0" indent="0">
              <a:buNone/>
            </a:pPr>
            <a:endParaRPr lang="it-IT" dirty="0" smtClean="0">
              <a:solidFill>
                <a:schemeClr val="accent3">
                  <a:lumMod val="50000"/>
                </a:schemeClr>
              </a:solidFill>
            </a:endParaRPr>
          </a:p>
          <a:p>
            <a:pPr marL="457200" indent="-457200">
              <a:buFont typeface="+mj-lt"/>
              <a:buAutoNum type="arabicPeriod"/>
            </a:pPr>
            <a:r>
              <a:rPr lang="it-IT" dirty="0">
                <a:solidFill>
                  <a:schemeClr val="accent3">
                    <a:lumMod val="50000"/>
                  </a:schemeClr>
                </a:solidFill>
              </a:rPr>
              <a:t>VdA Broadbusiness </a:t>
            </a:r>
          </a:p>
          <a:p>
            <a:pPr marL="457200" indent="-457200">
              <a:buFont typeface="+mj-lt"/>
              <a:buAutoNum type="arabicPeriod"/>
            </a:pPr>
            <a:endParaRPr lang="it-IT" b="1" dirty="0">
              <a:solidFill>
                <a:schemeClr val="accent3">
                  <a:lumMod val="50000"/>
                </a:schemeClr>
              </a:solidFill>
            </a:endParaRPr>
          </a:p>
          <a:p>
            <a:pPr marL="457200" indent="-457200">
              <a:buFont typeface="+mj-lt"/>
              <a:buAutoNum type="arabicPeriod"/>
            </a:pPr>
            <a:r>
              <a:rPr lang="it-IT" b="1" dirty="0">
                <a:solidFill>
                  <a:schemeClr val="accent3">
                    <a:lumMod val="50000"/>
                  </a:schemeClr>
                </a:solidFill>
              </a:rPr>
              <a:t>Datacenter unico regionale</a:t>
            </a:r>
          </a:p>
          <a:p>
            <a:pPr marL="0" indent="0">
              <a:buNone/>
            </a:pPr>
            <a:endParaRPr lang="it-IT" dirty="0" smtClean="0">
              <a:solidFill>
                <a:schemeClr val="accent3">
                  <a:lumMod val="50000"/>
                </a:schemeClr>
              </a:solidFill>
            </a:endParaRPr>
          </a:p>
          <a:p>
            <a:endParaRPr lang="it-IT" dirty="0">
              <a:solidFill>
                <a:schemeClr val="accent3">
                  <a:lumMod val="50000"/>
                </a:schemeClr>
              </a:solidFill>
            </a:endParaRPr>
          </a:p>
        </p:txBody>
      </p:sp>
      <p:sp>
        <p:nvSpPr>
          <p:cNvPr id="3" name="Titolo 2"/>
          <p:cNvSpPr>
            <a:spLocks noGrp="1"/>
          </p:cNvSpPr>
          <p:nvPr>
            <p:ph type="title"/>
          </p:nvPr>
        </p:nvSpPr>
        <p:spPr>
          <a:xfrm>
            <a:off x="467544" y="332656"/>
            <a:ext cx="8229600" cy="1252728"/>
          </a:xfrm>
        </p:spPr>
        <p:txBody>
          <a:bodyPr/>
          <a:lstStyle/>
          <a:p>
            <a:r>
              <a:rPr lang="it-IT" dirty="0" smtClean="0"/>
              <a:t>Sistemi informativi e tecnologici</a:t>
            </a:r>
            <a:endParaRPr lang="it-IT" dirty="0"/>
          </a:p>
        </p:txBody>
      </p:sp>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1520" y="5815471"/>
            <a:ext cx="4248472" cy="8663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24524183"/>
      </p:ext>
    </p:extLst>
  </p:cSld>
  <p:clrMapOvr>
    <a:masterClrMapping/>
  </p:clrMapOvr>
  <p:transition spd="slow">
    <p:pull/>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827584" y="2492896"/>
            <a:ext cx="7452816" cy="3633267"/>
          </a:xfrm>
        </p:spPr>
        <p:txBody>
          <a:bodyPr>
            <a:normAutofit/>
          </a:bodyPr>
          <a:lstStyle/>
          <a:p>
            <a:pPr>
              <a:buFont typeface="Wingdings" panose="05000000000000000000" pitchFamily="2" charset="2"/>
              <a:buChar char="Ø"/>
            </a:pPr>
            <a:r>
              <a:rPr lang="it-IT" sz="2200" dirty="0">
                <a:solidFill>
                  <a:schemeClr val="accent3">
                    <a:lumMod val="50000"/>
                  </a:schemeClr>
                </a:solidFill>
              </a:rPr>
              <a:t>Il progetto prevede la realizzazione di un data center unico regionale che rappresenterà il nucleo tramite il quale soddisfare le esigenze dell’intera Pubblica Amministrazione della Valle d’Aosta, generando un circuito virtuoso attraverso il quale sviluppare servizi per diversi enti, anche </a:t>
            </a:r>
            <a:r>
              <a:rPr lang="it-IT" sz="2200" dirty="0" smtClean="0">
                <a:solidFill>
                  <a:schemeClr val="accent3">
                    <a:lumMod val="50000"/>
                  </a:schemeClr>
                </a:solidFill>
              </a:rPr>
              <a:t>quelli di  </a:t>
            </a:r>
            <a:r>
              <a:rPr lang="it-IT" sz="2200" dirty="0">
                <a:solidFill>
                  <a:schemeClr val="accent3">
                    <a:lumMod val="50000"/>
                  </a:schemeClr>
                </a:solidFill>
              </a:rPr>
              <a:t>piccole </a:t>
            </a:r>
            <a:r>
              <a:rPr lang="it-IT" sz="2200" dirty="0" smtClean="0">
                <a:solidFill>
                  <a:schemeClr val="accent3">
                    <a:lumMod val="50000"/>
                  </a:schemeClr>
                </a:solidFill>
              </a:rPr>
              <a:t>dimensioni, </a:t>
            </a:r>
            <a:r>
              <a:rPr lang="it-IT" sz="2200" dirty="0">
                <a:solidFill>
                  <a:schemeClr val="accent3">
                    <a:lumMod val="50000"/>
                  </a:schemeClr>
                </a:solidFill>
              </a:rPr>
              <a:t>in linea con quanto previsto dall’AGID in relazione al processo di razionalizzazione dei CED della Pubblica Amministrazione </a:t>
            </a:r>
            <a:r>
              <a:rPr lang="it-IT" sz="2200" dirty="0" smtClean="0">
                <a:solidFill>
                  <a:schemeClr val="accent3">
                    <a:lumMod val="50000"/>
                  </a:schemeClr>
                </a:solidFill>
              </a:rPr>
              <a:t>italiana. </a:t>
            </a:r>
          </a:p>
          <a:p>
            <a:pPr>
              <a:buFont typeface="Wingdings" panose="05000000000000000000" pitchFamily="2" charset="2"/>
              <a:buChar char="Ø"/>
            </a:pPr>
            <a:r>
              <a:rPr lang="it-IT" sz="2200" dirty="0" smtClean="0">
                <a:solidFill>
                  <a:schemeClr val="accent3">
                    <a:lumMod val="50000"/>
                  </a:schemeClr>
                </a:solidFill>
              </a:rPr>
              <a:t>L’importo complessivo del progetto è di </a:t>
            </a:r>
            <a:r>
              <a:rPr lang="it-IT" sz="2200" b="1" dirty="0" smtClean="0">
                <a:solidFill>
                  <a:schemeClr val="accent3">
                    <a:lumMod val="50000"/>
                  </a:schemeClr>
                </a:solidFill>
              </a:rPr>
              <a:t>2,4 </a:t>
            </a:r>
            <a:r>
              <a:rPr lang="it-IT" sz="2200" b="1" dirty="0">
                <a:solidFill>
                  <a:schemeClr val="accent3">
                    <a:lumMod val="50000"/>
                  </a:schemeClr>
                </a:solidFill>
              </a:rPr>
              <a:t>M</a:t>
            </a:r>
            <a:r>
              <a:rPr lang="it-IT" sz="2200" b="1" dirty="0" smtClean="0">
                <a:solidFill>
                  <a:schemeClr val="accent3">
                    <a:lumMod val="50000"/>
                  </a:schemeClr>
                </a:solidFill>
              </a:rPr>
              <a:t>€</a:t>
            </a:r>
            <a:r>
              <a:rPr lang="it-IT" sz="2200" dirty="0" smtClean="0">
                <a:solidFill>
                  <a:schemeClr val="accent3">
                    <a:lumMod val="50000"/>
                  </a:schemeClr>
                </a:solidFill>
              </a:rPr>
              <a:t>.</a:t>
            </a:r>
            <a:endParaRPr lang="it-IT" sz="2200" dirty="0">
              <a:solidFill>
                <a:schemeClr val="accent3">
                  <a:lumMod val="50000"/>
                </a:schemeClr>
              </a:solidFill>
            </a:endParaRPr>
          </a:p>
        </p:txBody>
      </p:sp>
      <p:sp>
        <p:nvSpPr>
          <p:cNvPr id="3" name="Titolo 2"/>
          <p:cNvSpPr>
            <a:spLocks noGrp="1"/>
          </p:cNvSpPr>
          <p:nvPr>
            <p:ph type="title"/>
          </p:nvPr>
        </p:nvSpPr>
        <p:spPr>
          <a:xfrm>
            <a:off x="467544" y="332656"/>
            <a:ext cx="8229600" cy="1252728"/>
          </a:xfrm>
        </p:spPr>
        <p:txBody>
          <a:bodyPr>
            <a:normAutofit/>
          </a:bodyPr>
          <a:lstStyle/>
          <a:p>
            <a:r>
              <a:rPr lang="it-IT" dirty="0"/>
              <a:t>Datacenter unico regionale</a:t>
            </a:r>
          </a:p>
        </p:txBody>
      </p:sp>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3528" y="5822498"/>
            <a:ext cx="4248472" cy="8663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61073348"/>
      </p:ext>
    </p:extLst>
  </p:cSld>
  <p:clrMapOvr>
    <a:masterClrMapping/>
  </p:clrMapOvr>
  <p:transition spd="slow">
    <p:pull/>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nde">
  <a:themeElements>
    <a:clrScheme name="Puntina da disegno">
      <a:dk1>
        <a:sysClr val="windowText" lastClr="000000"/>
      </a:dk1>
      <a:lt1>
        <a:sysClr val="window" lastClr="FFFFFF"/>
      </a:lt1>
      <a:dk2>
        <a:srgbClr val="465E9C"/>
      </a:dk2>
      <a:lt2>
        <a:srgbClr val="CCDDEA"/>
      </a:lt2>
      <a:accent1>
        <a:srgbClr val="FDA023"/>
      </a:accent1>
      <a:accent2>
        <a:srgbClr val="AA2B1E"/>
      </a:accent2>
      <a:accent3>
        <a:srgbClr val="71685C"/>
      </a:accent3>
      <a:accent4>
        <a:srgbClr val="64A73B"/>
      </a:accent4>
      <a:accent5>
        <a:srgbClr val="EB5605"/>
      </a:accent5>
      <a:accent6>
        <a:srgbClr val="B9CA1A"/>
      </a:accent6>
      <a:hlink>
        <a:srgbClr val="D83E2C"/>
      </a:hlink>
      <a:folHlink>
        <a:srgbClr val="ED7D27"/>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nde">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377</TotalTime>
  <Words>612</Words>
  <Application>Microsoft Office PowerPoint</Application>
  <PresentationFormat>Presentazione su schermo (4:3)</PresentationFormat>
  <Paragraphs>68</Paragraphs>
  <Slides>13</Slides>
  <Notes>0</Notes>
  <HiddenSlides>0</HiddenSlides>
  <MMClips>0</MMClips>
  <ScaleCrop>false</ScaleCrop>
  <HeadingPairs>
    <vt:vector size="4" baseType="variant">
      <vt:variant>
        <vt:lpstr>Tema</vt:lpstr>
      </vt:variant>
      <vt:variant>
        <vt:i4>1</vt:i4>
      </vt:variant>
      <vt:variant>
        <vt:lpstr>Titoli diapositive</vt:lpstr>
      </vt:variant>
      <vt:variant>
        <vt:i4>13</vt:i4>
      </vt:variant>
    </vt:vector>
  </HeadingPairs>
  <TitlesOfParts>
    <vt:vector size="14" baseType="lpstr">
      <vt:lpstr>Onde</vt:lpstr>
      <vt:lpstr> Fondo europeo di sviluppo regionale  Programma Investimenti per la crescita e l’occupazione 2014/20   Asse 2 - Migliorare l’accesso alle TIC, nonché l’impiego e la qualità delle medesime </vt:lpstr>
      <vt:lpstr>Sistemi informativi e tecnologici</vt:lpstr>
      <vt:lpstr>VdA Broadbusiness</vt:lpstr>
      <vt:lpstr>VdA Broadbusiness</vt:lpstr>
      <vt:lpstr>VdA Broadbusiness</vt:lpstr>
      <vt:lpstr>VdA Broadbusiness</vt:lpstr>
      <vt:lpstr>VdA Broadbusiness</vt:lpstr>
      <vt:lpstr>Sistemi informativi e tecnologici</vt:lpstr>
      <vt:lpstr>Datacenter unico regionale</vt:lpstr>
      <vt:lpstr>Datacenter unico regionale</vt:lpstr>
      <vt:lpstr>Datacenter unico regionale</vt:lpstr>
      <vt:lpstr>Datacenter unico regionale</vt:lpstr>
      <vt:lpstr> Asse 2 - Migliorare l’accesso alle TIC, nonché l’impiego e la qualità delle medesime  Grazie per l’attenzione</vt:lpstr>
    </vt:vector>
  </TitlesOfParts>
  <Company>Regione Autonoma Valle d'Aosta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sbattan</dc:creator>
  <cp:lastModifiedBy>Kristel MERIVOT</cp:lastModifiedBy>
  <cp:revision>77</cp:revision>
  <dcterms:created xsi:type="dcterms:W3CDTF">2015-05-21T09:22:16Z</dcterms:created>
  <dcterms:modified xsi:type="dcterms:W3CDTF">2016-05-19T08:38:09Z</dcterms:modified>
</cp:coreProperties>
</file>