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2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F7CBE-FB08-4570-8D5E-8333D3CB01F9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B099F-B69A-4A6D-9D6D-548AD46B10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95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7F9305-60E3-4123-9BFC-47290A74F235}" type="datetimeFigureOut">
              <a:rPr lang="it-IT" smtClean="0"/>
              <a:t>19/05/2016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F786D08-0532-4415-A88D-A84E444CC6F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392" y="206084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Fondo europeo di sviluppo regionale 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3300" dirty="0" smtClean="0"/>
              <a:t>Programma Investimenti per la crescita e l’occupazione 2014/20 </a:t>
            </a:r>
            <a:br>
              <a:rPr lang="it-IT" sz="3300" dirty="0" smtClean="0"/>
            </a:br>
            <a:r>
              <a:rPr lang="it-IT" sz="3300" dirty="0" smtClean="0"/>
              <a:t/>
            </a:r>
            <a:br>
              <a:rPr lang="it-IT" sz="3300" dirty="0" smtClean="0"/>
            </a:br>
            <a:r>
              <a:rPr lang="it-IT" sz="5000" dirty="0" smtClean="0"/>
              <a:t>Sintesi delle deliberazioni</a:t>
            </a:r>
            <a:endParaRPr lang="it-IT" sz="5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400800" cy="432048"/>
          </a:xfrm>
        </p:spPr>
        <p:txBody>
          <a:bodyPr>
            <a:normAutofit/>
          </a:bodyPr>
          <a:lstStyle/>
          <a:p>
            <a:r>
              <a:rPr lang="it-IT" dirty="0"/>
              <a:t>Comitato di </a:t>
            </a:r>
            <a:r>
              <a:rPr lang="it-IT" dirty="0" smtClean="0"/>
              <a:t>sorveglianza - Aosta, 20 maggio 2016</a:t>
            </a:r>
            <a:endParaRPr lang="it-IT" dirty="0"/>
          </a:p>
        </p:txBody>
      </p:sp>
      <p:pic>
        <p:nvPicPr>
          <p:cNvPr id="9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5961976"/>
            <a:ext cx="3571800" cy="71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81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>
            <a:cxnSpLocks noChangeShapeType="1"/>
          </p:cNvCxnSpPr>
          <p:nvPr/>
        </p:nvCxnSpPr>
        <p:spPr bwMode="auto">
          <a:xfrm>
            <a:off x="684213" y="595313"/>
            <a:ext cx="7772400" cy="0"/>
          </a:xfrm>
          <a:prstGeom prst="line">
            <a:avLst/>
          </a:prstGeom>
          <a:noFill/>
          <a:ln w="38100">
            <a:solidFill>
              <a:srgbClr val="F79646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1" name="Rettangolo 26"/>
          <p:cNvSpPr>
            <a:spLocks noChangeArrowheads="1"/>
          </p:cNvSpPr>
          <p:nvPr/>
        </p:nvSpPr>
        <p:spPr bwMode="auto">
          <a:xfrm>
            <a:off x="222352" y="826145"/>
            <a:ext cx="85735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2600" b="1" dirty="0" smtClean="0">
                <a:solidFill>
                  <a:schemeClr val="bg1"/>
                </a:solidFill>
                <a:latin typeface="Calibri" pitchFamily="34" charset="0"/>
              </a:rPr>
              <a:t>Ordine del giorno e aggiornamento dei membri del Comitato</a:t>
            </a:r>
            <a:endParaRPr lang="it-IT" altLang="it-IT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60388" y="1700808"/>
            <a:ext cx="8477250" cy="1155107"/>
          </a:xfrm>
          <a:prstGeom prst="rect">
            <a:avLst/>
          </a:prstGeom>
          <a:noFill/>
          <a:ln w="25400" cap="flat" cmpd="sng" algn="ctr">
            <a:noFill/>
            <a:prstDash val="sysDot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66700" indent="-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z="1800" dirty="0" smtClean="0">
              <a:solidFill>
                <a:srgbClr val="000000"/>
              </a:solidFill>
            </a:endParaRP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z="1800" dirty="0">
              <a:solidFill>
                <a:srgbClr val="000000"/>
              </a:solidFill>
            </a:endParaRP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z="1800" dirty="0" smtClean="0">
              <a:solidFill>
                <a:srgbClr val="000000"/>
              </a:solidFill>
            </a:endParaRP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z="1800" dirty="0">
              <a:solidFill>
                <a:srgbClr val="000000"/>
              </a:solidFill>
            </a:endParaRP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sz="1800" dirty="0" smtClean="0">
                <a:solidFill>
                  <a:srgbClr val="000000"/>
                </a:solidFill>
              </a:rPr>
              <a:t>Nella </a:t>
            </a:r>
            <a:r>
              <a:rPr lang="it-IT" altLang="it-IT" sz="1800" dirty="0">
                <a:solidFill>
                  <a:srgbClr val="000000"/>
                </a:solidFill>
              </a:rPr>
              <a:t>seduta </a:t>
            </a:r>
            <a:r>
              <a:rPr lang="it-IT" altLang="it-IT" sz="1800" dirty="0" smtClean="0">
                <a:solidFill>
                  <a:srgbClr val="000000"/>
                </a:solidFill>
              </a:rPr>
              <a:t>odierna, </a:t>
            </a:r>
            <a:r>
              <a:rPr lang="it-IT" altLang="it-IT" sz="1800" dirty="0">
                <a:solidFill>
                  <a:srgbClr val="000000"/>
                </a:solidFill>
              </a:rPr>
              <a:t>il Comitato di Sorveglianza ha approvato l’ordine del giorno (così come proposto dall’Autorità di Gestione</a:t>
            </a:r>
            <a:r>
              <a:rPr lang="it-IT" altLang="it-IT" sz="1800" dirty="0" smtClean="0">
                <a:solidFill>
                  <a:srgbClr val="000000"/>
                </a:solidFill>
              </a:rPr>
              <a:t>).</a:t>
            </a: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z="1800" dirty="0">
              <a:solidFill>
                <a:srgbClr val="000000"/>
              </a:solidFill>
            </a:endParaRP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800" dirty="0" smtClean="0">
                <a:solidFill>
                  <a:srgbClr val="000000"/>
                </a:solidFill>
              </a:rPr>
              <a:t>Il Comitato ha, altresì, preso atto che </a:t>
            </a:r>
            <a:r>
              <a:rPr lang="it-IT" sz="1800" dirty="0">
                <a:solidFill>
                  <a:srgbClr val="000000"/>
                </a:solidFill>
              </a:rPr>
              <a:t>con DGR n. 568 in data 29/04/2016 è stata approvata l’integrazione dei </a:t>
            </a:r>
            <a:r>
              <a:rPr lang="it-IT" sz="1800" dirty="0" smtClean="0">
                <a:solidFill>
                  <a:srgbClr val="000000"/>
                </a:solidFill>
              </a:rPr>
              <a:t>propri membri, </a:t>
            </a:r>
            <a:r>
              <a:rPr lang="it-IT" sz="1800" dirty="0">
                <a:solidFill>
                  <a:srgbClr val="000000"/>
                </a:solidFill>
              </a:rPr>
              <a:t>inserendo un Rappresentante del Ministero dell’Ambiente e della Tutela del Territorio e del Mare – Direzione generale per lo sviluppo sostenibile, per il danno ambientale e per i rapporti con l’Unione europea e con gli Organismi </a:t>
            </a:r>
            <a:r>
              <a:rPr lang="it-IT" sz="1800" dirty="0" smtClean="0">
                <a:solidFill>
                  <a:srgbClr val="000000"/>
                </a:solidFill>
              </a:rPr>
              <a:t>internazionali.</a:t>
            </a: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z="1800" dirty="0">
              <a:solidFill>
                <a:srgbClr val="000000"/>
              </a:solidFill>
            </a:endParaRPr>
          </a:p>
          <a:p>
            <a:pPr marL="0" lvl="0" indent="0"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z="1800" dirty="0">
              <a:solidFill>
                <a:srgbClr val="000000"/>
              </a:solidFill>
            </a:endParaRPr>
          </a:p>
        </p:txBody>
      </p:sp>
      <p:pic>
        <p:nvPicPr>
          <p:cNvPr id="7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5961976"/>
            <a:ext cx="3571800" cy="71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8276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201805"/>
          </a:xfrm>
        </p:spPr>
        <p:txBody>
          <a:bodyPr/>
          <a:lstStyle/>
          <a:p>
            <a:pPr marL="0" indent="0" algn="just">
              <a:buNone/>
            </a:pPr>
            <a:r>
              <a:rPr lang="it-IT" sz="1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Il Comitato ha preso atto delle informative relative a</a:t>
            </a:r>
            <a:r>
              <a:rPr lang="it-IT" sz="1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:</a:t>
            </a:r>
          </a:p>
          <a:p>
            <a:pPr marL="0" indent="0" algn="just">
              <a:buNone/>
            </a:pPr>
            <a:endParaRPr lang="it-IT" sz="18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chiusura del Programma ed esposizione dello stato di attuazione in termini di risultati raggiunti;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attività di comunicazione e valutazione;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Rapporto annuale di controllo a cura dell’autorità di </a:t>
            </a:r>
            <a:r>
              <a:rPr lang="it-IT" sz="1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audit.</a:t>
            </a:r>
            <a:endParaRPr lang="it-IT" sz="18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+mn-cs"/>
              </a:rPr>
              <a:t>Programmazione</a:t>
            </a:r>
            <a:r>
              <a:rPr lang="it-IT" sz="2600" dirty="0" smtClean="0"/>
              <a:t> </a:t>
            </a:r>
            <a:r>
              <a:rPr lang="it-IT" sz="26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+mn-cs"/>
              </a:rPr>
              <a:t>2007/13</a:t>
            </a:r>
          </a:p>
        </p:txBody>
      </p:sp>
      <p:pic>
        <p:nvPicPr>
          <p:cNvPr id="5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5961976"/>
            <a:ext cx="3571800" cy="71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435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2492896"/>
            <a:ext cx="7408333" cy="3450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Il Comitato ha approvato il Rapporto annuale di attuazione riferito al </a:t>
            </a: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2015, dando mandato all’Autorità di gestione di provvedere al recepimento dei marginali </a:t>
            </a:r>
            <a:r>
              <a:rPr lang="it-IT" sz="21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adattamenti concordati, </a:t>
            </a: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con i servizi della Commissione europea e </a:t>
            </a:r>
            <a:r>
              <a:rPr lang="it-IT" sz="21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dello Stato, </a:t>
            </a: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in sede di riunione tecnica.</a:t>
            </a:r>
          </a:p>
          <a:p>
            <a:pPr marL="0" indent="0" algn="just">
              <a:buNone/>
            </a:pP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Il </a:t>
            </a: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Comitato </a:t>
            </a: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ha, altresì, </a:t>
            </a: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preso atto delle informative relative 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attività di comunicazione e </a:t>
            </a: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adempimento </a:t>
            </a: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degli obblighi di </a:t>
            </a:r>
            <a:r>
              <a:rPr lang="it-IT" sz="21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e-</a:t>
            </a:r>
            <a:r>
              <a:rPr lang="it-IT" sz="2100" i="1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cohesion</a:t>
            </a: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di cui all’art. 122, comma 3 del reg. (UE) 1303/2013;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attuazione della </a:t>
            </a:r>
            <a:r>
              <a:rPr lang="it-IT" sz="21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governance</a:t>
            </a: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della Politica regionale di sviluppo 2014/20, con particolare riferimento a: organismi; attuazione integrata (progetti strategici e integrati; </a:t>
            </a: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Strategia nazionale per le aree </a:t>
            </a: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interne); Piano di rafforzamento amministrativo (PRA); comunicazione, monitoraggio e valutazione;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1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stato di avanzamento delle azioni volte a soddisfare le condizionalità </a:t>
            </a:r>
            <a:r>
              <a:rPr lang="it-IT" sz="21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ex-ante.</a:t>
            </a:r>
            <a:endParaRPr lang="it-IT" sz="21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+mn-cs"/>
              </a:rPr>
              <a:t>Programmazione</a:t>
            </a:r>
            <a:r>
              <a:rPr lang="it-IT" sz="2600" dirty="0" smtClean="0"/>
              <a:t> </a:t>
            </a:r>
            <a:r>
              <a:rPr lang="it-IT" sz="2600" b="1" dirty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+mn-cs"/>
              </a:rPr>
              <a:t>2014/20</a:t>
            </a:r>
          </a:p>
        </p:txBody>
      </p:sp>
      <p:pic>
        <p:nvPicPr>
          <p:cNvPr id="5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6021288"/>
            <a:ext cx="3571800" cy="71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405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2492896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9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0" indent="0" algn="ctr">
              <a:buNone/>
            </a:pPr>
            <a:endParaRPr lang="it-IT" sz="19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0" indent="0" algn="ctr">
              <a:buNone/>
            </a:pPr>
            <a:endParaRPr lang="it-IT" sz="19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0" indent="0" algn="ctr">
              <a:buNone/>
            </a:pPr>
            <a:endParaRPr lang="it-IT" sz="19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0" indent="0" algn="ctr">
              <a:buNone/>
            </a:pPr>
            <a:r>
              <a:rPr lang="it-IT" sz="36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Grazie per l’attenzione</a:t>
            </a:r>
            <a:endParaRPr lang="it-IT" sz="36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  <a:cs typeface="+mn-cs"/>
              </a:rPr>
              <a:t>Comitato di sorveglianza 20 maggio 2016</a:t>
            </a:r>
            <a:endParaRPr lang="it-IT" sz="2600" b="1" dirty="0">
              <a:solidFill>
                <a:schemeClr val="bg1"/>
              </a:solidFill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2" descr="C:\Users\lgullone\Desktop\Loghi_FES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6021288"/>
            <a:ext cx="3571800" cy="71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8323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</TotalTime>
  <Words>300</Words>
  <Application>Microsoft Office PowerPoint</Application>
  <PresentationFormat>Presentazione su schermo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Onde</vt:lpstr>
      <vt:lpstr>Fondo europeo di sviluppo regionale   Programma Investimenti per la crescita e l’occupazione 2014/20   Sintesi delle deliberazioni</vt:lpstr>
      <vt:lpstr>Presentazione standard di PowerPoint</vt:lpstr>
      <vt:lpstr>Programmazione 2007/13</vt:lpstr>
      <vt:lpstr>Programmazione 2014/20</vt:lpstr>
      <vt:lpstr>Comitato di sorveglianza 20 maggio 2016</vt:lpstr>
    </vt:vector>
  </TitlesOfParts>
  <Company>Regione Autonoma Valle d'Aosta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sbattan</dc:creator>
  <cp:lastModifiedBy>miframarin</cp:lastModifiedBy>
  <cp:revision>28</cp:revision>
  <dcterms:created xsi:type="dcterms:W3CDTF">2015-05-21T09:22:16Z</dcterms:created>
  <dcterms:modified xsi:type="dcterms:W3CDTF">2016-05-19T14:54:04Z</dcterms:modified>
</cp:coreProperties>
</file>