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3" r:id="rId3"/>
    <p:sldId id="314" r:id="rId4"/>
    <p:sldId id="353" r:id="rId5"/>
    <p:sldId id="359" r:id="rId6"/>
    <p:sldId id="354" r:id="rId7"/>
    <p:sldId id="355" r:id="rId8"/>
    <p:sldId id="356" r:id="rId9"/>
    <p:sldId id="358" r:id="rId10"/>
    <p:sldId id="329" r:id="rId11"/>
    <p:sldId id="343" r:id="rId12"/>
    <p:sldId id="361" r:id="rId13"/>
    <p:sldId id="360" r:id="rId14"/>
    <p:sldId id="326" r:id="rId15"/>
  </p:sldIdLst>
  <p:sldSz cx="12801600" cy="9601200" type="A3"/>
  <p:notesSz cx="6858000" cy="9144000"/>
  <p:defaultTextStyle>
    <a:defPPr>
      <a:defRPr lang="it-IT"/>
    </a:defPPr>
    <a:lvl1pPr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639763" indent="-182563"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1279525" indent="-365125"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919288" indent="-547688"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2559050" indent="-730250"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ger Tonetti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7ED"/>
    <a:srgbClr val="7AE7ED"/>
    <a:srgbClr val="2B98D2"/>
    <a:srgbClr val="2EB4D2"/>
    <a:srgbClr val="4AB4D2"/>
    <a:srgbClr val="57C7E5"/>
    <a:srgbClr val="28A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7826" autoAdjust="0"/>
  </p:normalViewPr>
  <p:slideViewPr>
    <p:cSldViewPr snapToGrid="0" snapToObjects="1">
      <p:cViewPr>
        <p:scale>
          <a:sx n="50" d="100"/>
          <a:sy n="50" d="100"/>
        </p:scale>
        <p:origin x="-2088" y="-90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notesViewPr>
    <p:cSldViewPr snapToGrid="0" snapToObject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9D701C-3451-4688-81FC-360DD2E77FA2}" type="datetimeFigureOut">
              <a:rPr lang="it-IT"/>
              <a:pPr/>
              <a:t>03/05/2013</a:t>
            </a:fld>
            <a:endParaRPr lang="it-IT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4D49E7-2C62-43D1-8629-6EA8F2DDE96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1616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400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400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5FA7B0-871B-45B7-86CC-92C078976014}" type="datetimeFigureOut">
              <a:rPr lang="it-IT"/>
              <a:pPr>
                <a:defRPr/>
              </a:pPr>
              <a:t>03/05/2013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400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400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253CA6-4356-4131-8C82-22B089B75E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967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53CA6-4356-4131-8C82-22B089B75EA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18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53CA6-4356-4131-8C82-22B089B75EA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18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53CA6-4356-4131-8C82-22B089B75EA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18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53CA6-4356-4131-8C82-22B089B75EA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18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53CA6-4356-4131-8C82-22B089B75EA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93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53CA6-4356-4131-8C82-22B089B75EA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93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53CA6-4356-4131-8C82-22B089B75EA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18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53CA6-4356-4131-8C82-22B089B75EA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18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555E-1105-A14B-AF97-B40F2C49BAE8}" type="datetime1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467E-3249-429F-AC43-27F6DC7636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9F43-1CD7-6844-8045-A0DE114F68A8}" type="datetime1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3807-F70E-4B15-AC69-0EC3EC69D0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ECB2-EF36-264A-A4EA-4F73BEFC9F19}" type="datetime1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C737-9EF7-4F63-9F89-5E9A82A663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C688-7CE9-3142-AF11-7EA7DC53703B}" type="datetime1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4534-9A17-4103-9FD7-EEB6F9A59D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F363-08AA-974F-9803-EF6F14A17A8E}" type="datetime1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492A-C3A2-4C2B-AEEE-E07E87D615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17C1-E060-FE4F-AC69-F024672F3C78}" type="datetime1">
              <a:rPr lang="it-IT" smtClean="0"/>
              <a:t>03/05/2013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E8CC-B513-4512-A8C3-D8071C8291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EC40-6C69-BF40-A352-F0174CD9CD82}" type="datetime1">
              <a:rPr lang="it-IT" smtClean="0"/>
              <a:t>03/05/2013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3B11-B9B7-441F-8175-9D52EA258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0F67-C617-E343-8AA8-BFFC131A7BDC}" type="datetime1">
              <a:rPr lang="it-IT" smtClean="0"/>
              <a:t>03/05/2013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A105-6412-467F-BBA0-6DA76C01AE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3CE5-C7A5-FF45-A3A5-421BF179CAB4}" type="datetime1">
              <a:rPr lang="it-IT" smtClean="0"/>
              <a:t>03/05/2013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D4AE-BB94-484B-A57D-A06F272F8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678E-3014-4847-88DA-2EC4A13013E8}" type="datetime1">
              <a:rPr lang="it-IT" smtClean="0"/>
              <a:t>03/05/2013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DFF9-2A35-4653-9AED-7F02F1E35E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2D47-FE6B-B445-9DA0-B3AAF8A582F5}" type="datetime1">
              <a:rPr lang="it-IT" smtClean="0"/>
              <a:t>03/05/2013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31C9-613A-4D82-A183-088C583FAB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 defTabSz="640003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84D486-C3A6-6F4D-845A-EF92CDFE6F96}" type="datetime1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 defTabSz="640003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Renerfor Valle d'Aosta - Conferenza finale 9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64EE62-2FE4-43E4-A4C3-E214296AF8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1" name="Immagin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203200"/>
            <a:ext cx="130968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magine 8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842500" y="676275"/>
            <a:ext cx="2794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defTabSz="639763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397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6397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6397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6397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63976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63976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63976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63976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8463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613" indent="-319088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984250" y="2211388"/>
            <a:ext cx="10882313" cy="650345"/>
          </a:xfrm>
        </p:spPr>
        <p:txBody>
          <a:bodyPr/>
          <a:lstStyle/>
          <a:p>
            <a:pPr eaLnBrk="1" hangingPunct="1"/>
            <a:r>
              <a:rPr lang="it-IT" sz="3200" dirty="0" smtClean="0"/>
              <a:t>Progetto strategico </a:t>
            </a:r>
            <a:r>
              <a:rPr lang="it-IT" sz="3200" dirty="0" err="1" smtClean="0"/>
              <a:t>n.III</a:t>
            </a:r>
            <a:r>
              <a:rPr lang="it-IT" sz="3200" dirty="0" smtClean="0"/>
              <a:t> </a:t>
            </a:r>
            <a:r>
              <a:rPr lang="it-IT" sz="3200" dirty="0" err="1" smtClean="0"/>
              <a:t>Renerfor</a:t>
            </a:r>
            <a:endParaRPr lang="it-IT" sz="3200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3073" y="3187702"/>
            <a:ext cx="4249208" cy="1752600"/>
          </a:xfrm>
        </p:spPr>
        <p:txBody>
          <a:bodyPr anchor="ctr" anchorCtr="0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3200" b="1" dirty="0" smtClean="0">
                <a:solidFill>
                  <a:srgbClr val="898989"/>
                </a:solidFill>
              </a:rPr>
              <a:t>Conferenza finale</a:t>
            </a:r>
          </a:p>
          <a:p>
            <a:pPr eaLnBrk="1" hangingPunct="1">
              <a:lnSpc>
                <a:spcPct val="80000"/>
              </a:lnSpc>
            </a:pPr>
            <a:r>
              <a:rPr lang="it-IT" sz="3200" b="1" dirty="0" smtClean="0">
                <a:solidFill>
                  <a:srgbClr val="898989"/>
                </a:solidFill>
              </a:rPr>
              <a:t>Aosta – 9 maggio 2013</a:t>
            </a:r>
          </a:p>
        </p:txBody>
      </p:sp>
      <p:pic>
        <p:nvPicPr>
          <p:cNvPr id="14341" name="Immagine 5" descr="vaos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697" y="3187702"/>
            <a:ext cx="33131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217076" y="25805"/>
            <a:ext cx="12584523" cy="2185583"/>
            <a:chOff x="0" y="0"/>
            <a:chExt cx="8064" cy="1491"/>
          </a:xfrm>
        </p:grpSpPr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8064" cy="1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4351" name="Group 15"/>
            <p:cNvGrpSpPr>
              <a:grpSpLocks/>
            </p:cNvGrpSpPr>
            <p:nvPr/>
          </p:nvGrpSpPr>
          <p:grpSpPr bwMode="auto">
            <a:xfrm>
              <a:off x="96" y="79"/>
              <a:ext cx="7726" cy="1412"/>
              <a:chOff x="96" y="79"/>
              <a:chExt cx="7726" cy="1412"/>
            </a:xfrm>
          </p:grpSpPr>
          <p:pic>
            <p:nvPicPr>
              <p:cNvPr id="14346" name="Immagine 8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54" y="485"/>
                <a:ext cx="1657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7" name="Immagine 16" descr="VDA COL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97" y="79"/>
                <a:ext cx="1225" cy="1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8" name="Immagine 8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" y="363"/>
                <a:ext cx="1897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9" name="Immagin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724" y="434"/>
                <a:ext cx="576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0" name="Immagine 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28" y="505"/>
                <a:ext cx="1539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Sottotitolo 2"/>
          <p:cNvSpPr>
            <a:spLocks/>
          </p:cNvSpPr>
          <p:nvPr/>
        </p:nvSpPr>
        <p:spPr bwMode="auto">
          <a:xfrm>
            <a:off x="632898" y="5717114"/>
            <a:ext cx="11649064" cy="108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01" tIns="64001" rIns="128001" bIns="64001"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3600" b="1" dirty="0">
                <a:latin typeface="Calibri" pitchFamily="34" charset="0"/>
              </a:rPr>
              <a:t>Derivazioni a scopo idroelettrico e conseguenti problematiche di tipo ambientale </a:t>
            </a:r>
            <a:endParaRPr lang="it-IT" sz="3600" b="1" dirty="0" smtClean="0">
              <a:latin typeface="Calibri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682111" y="6915149"/>
            <a:ext cx="11735315" cy="0"/>
          </a:xfrm>
          <a:prstGeom prst="line">
            <a:avLst/>
          </a:prstGeom>
          <a:ln w="57150" cmpd="sng">
            <a:solidFill>
              <a:srgbClr val="2B98D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Sottotitolo 2"/>
          <p:cNvSpPr>
            <a:spLocks/>
          </p:cNvSpPr>
          <p:nvPr/>
        </p:nvSpPr>
        <p:spPr bwMode="auto">
          <a:xfrm>
            <a:off x="682111" y="6667496"/>
            <a:ext cx="11649064" cy="242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01" tIns="64001" rIns="128001" bIns="64001"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800" b="1" dirty="0" smtClean="0">
                <a:latin typeface="Calibri" pitchFamily="34" charset="0"/>
              </a:rPr>
              <a:t>							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800" b="1" dirty="0">
              <a:latin typeface="Calibri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800" dirty="0" smtClean="0">
                <a:latin typeface="Calibri" pitchFamily="34" charset="0"/>
              </a:rPr>
              <a:t>Raffaele Rocco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it-IT" sz="2800" dirty="0" smtClean="0">
                <a:latin typeface="Calibri" pitchFamily="34" charset="0"/>
              </a:rPr>
              <a:t>		</a:t>
            </a:r>
            <a:r>
              <a:rPr lang="it-IT" sz="2800" dirty="0">
                <a:latin typeface="Calibri" pitchFamily="34" charset="0"/>
              </a:rPr>
              <a:t>Assessorato alle opere pubbliche, </a:t>
            </a:r>
            <a:r>
              <a:rPr lang="it-IT" sz="2800" dirty="0" smtClean="0">
                <a:latin typeface="Calibri" pitchFamily="34" charset="0"/>
              </a:rPr>
              <a:t>difesa del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it-IT" sz="2800" dirty="0" smtClean="0">
                <a:latin typeface="Calibri" pitchFamily="34" charset="0"/>
              </a:rPr>
              <a:t>suolo ed edilizia </a:t>
            </a:r>
            <a:r>
              <a:rPr lang="it-IT" sz="2800" dirty="0">
                <a:latin typeface="Calibri" pitchFamily="34" charset="0"/>
              </a:rPr>
              <a:t>residenziale pubblica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2800" dirty="0" smtClean="0">
              <a:latin typeface="Calibri" pitchFamily="34" charset="0"/>
            </a:endParaRPr>
          </a:p>
        </p:txBody>
      </p:sp>
      <p:pic>
        <p:nvPicPr>
          <p:cNvPr id="15" name="Immagine 14" descr="s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28" y="2887689"/>
            <a:ext cx="1671635" cy="2052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415397" y="686330"/>
            <a:ext cx="12064470" cy="8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66701" y="2862677"/>
            <a:ext cx="12105034" cy="6041863"/>
            <a:chOff x="266701" y="2900777"/>
            <a:chExt cx="12105034" cy="6041863"/>
          </a:xfrm>
        </p:grpSpPr>
        <p:pic>
          <p:nvPicPr>
            <p:cNvPr id="7" name="Picture 14" descr="pressione_diffu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1" y="2900777"/>
              <a:ext cx="5814616" cy="416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pressione_ope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436" y="4704873"/>
              <a:ext cx="5815299" cy="421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266701" y="7126758"/>
              <a:ext cx="628973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8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Pressione dalle opere (arginature, attraversamenti, opere di derivazione di acqua) presente lungo i principali corsi d’acqua valdostani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6410325" y="2900777"/>
              <a:ext cx="5281864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2800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Pressione diffusa (uso del territorio) presente lungo i principali corsi d’acqua valdostani</a:t>
              </a:r>
            </a:p>
          </p:txBody>
        </p:sp>
      </p:grpSp>
      <p:sp>
        <p:nvSpPr>
          <p:cNvPr id="11" name="Rectangle 2"/>
          <p:cNvSpPr txBox="1">
            <a:spLocks/>
          </p:cNvSpPr>
          <p:nvPr/>
        </p:nvSpPr>
        <p:spPr>
          <a:xfrm>
            <a:off x="685800" y="1654493"/>
            <a:ext cx="11449050" cy="936307"/>
          </a:xfrm>
          <a:prstGeom prst="rect">
            <a:avLst/>
          </a:prstGeom>
          <a:extLst/>
        </p:spPr>
        <p:txBody>
          <a:bodyPr anchor="ctr">
            <a:noAutofit/>
          </a:bodyPr>
          <a:lstStyle>
            <a:defPPr>
              <a:defRPr lang="it-IT"/>
            </a:defPPr>
            <a:lvl1pPr algn="ctr" defTabSz="914400" eaLnBrk="1" fontAlgn="auto" latinLnBrk="0" hangingPunct="1">
              <a:spcAft>
                <a:spcPts val="0"/>
              </a:spcAft>
              <a:buNone/>
              <a:defRPr kumimoji="0" sz="4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/>
              <a:t>PRINCIPALI FATTORI DI IMPATTO SULLE COMPONENTI DELL’ECOSISTEMA </a:t>
            </a:r>
            <a:r>
              <a:rPr lang="it-IT" sz="3600" dirty="0" smtClean="0"/>
              <a:t>FLUVIALE</a:t>
            </a:r>
            <a:endParaRPr lang="it-IT" sz="3600" dirty="0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47974" y="8899525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85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 bwMode="auto">
          <a:xfrm>
            <a:off x="641065" y="2455644"/>
            <a:ext cx="11608483" cy="43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" tIns="50400" rIns="50400" bIns="50400" anchor="ctr"/>
          <a:lstStyle>
            <a:lvl1pPr marL="400050" indent="-285750" defTabSz="45720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114300" indent="0" algn="ctr" defTabSz="914400" eaLnBrk="0" hangingPunct="0">
              <a:spcBef>
                <a:spcPct val="20000"/>
              </a:spcBef>
              <a:buClr>
                <a:srgbClr val="A2B000"/>
              </a:buClr>
              <a:defRPr/>
            </a:pPr>
            <a:r>
              <a:rPr lang="it-IT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Gli indicatori ecologici ”classici” basati sull’analisi delle comunità WFD non sono adatti al monitoraggio degli effetti “cronici” delle captazioni sui torrenti alpini</a:t>
            </a:r>
          </a:p>
          <a:p>
            <a:pPr marL="114300" indent="0" algn="ctr" defTabSz="914400" eaLnBrk="0" hangingPunct="0">
              <a:spcBef>
                <a:spcPct val="20000"/>
              </a:spcBef>
              <a:buClr>
                <a:srgbClr val="A2B000"/>
              </a:buClr>
              <a:defRPr/>
            </a:pPr>
            <a:r>
              <a:rPr lang="it-IT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Gli indicatori ambientali  basati sulle comunità biologiche sono poco sensibili alla modifica dei regimi idraulici.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0038" y="6214110"/>
            <a:ext cx="11492547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endParaRPr lang="it-IT" sz="28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15397" y="686330"/>
            <a:ext cx="12064470" cy="884151"/>
          </a:xfrm>
          <a:prstGeom prst="rect">
            <a:avLst/>
          </a:prstGeom>
        </p:spPr>
        <p:txBody>
          <a:bodyPr/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704850" y="1610951"/>
            <a:ext cx="11449050" cy="936307"/>
          </a:xfrm>
          <a:prstGeom prst="rect">
            <a:avLst/>
          </a:prstGeom>
          <a:extLst/>
        </p:spPr>
        <p:txBody>
          <a:bodyPr anchor="ctr">
            <a:noAutofit/>
          </a:bodyPr>
          <a:lstStyle>
            <a:defPPr>
              <a:defRPr lang="it-IT"/>
            </a:defPPr>
            <a:lvl1pPr algn="ctr" defTabSz="914400" eaLnBrk="1" fontAlgn="auto" latinLnBrk="0" hangingPunct="1">
              <a:spcAft>
                <a:spcPts val="0"/>
              </a:spcAft>
              <a:buNone/>
              <a:defRPr kumimoji="0" sz="4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STATO DELLE CONOSCENZE</a:t>
            </a:r>
            <a:endParaRPr lang="it-IT" sz="3600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o 4"/>
          <p:cNvGrpSpPr/>
          <p:nvPr/>
        </p:nvGrpSpPr>
        <p:grpSpPr>
          <a:xfrm>
            <a:off x="628650" y="6910691"/>
            <a:ext cx="11639948" cy="1941385"/>
            <a:chOff x="590550" y="7433195"/>
            <a:chExt cx="11639948" cy="1941385"/>
          </a:xfrm>
        </p:grpSpPr>
        <p:pic>
          <p:nvPicPr>
            <p:cNvPr id="12" name="Immagine 5" descr="stps_trota_marmorata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6816" y="7433195"/>
              <a:ext cx="2953682" cy="1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10853245" y="9045237"/>
              <a:ext cx="1129205" cy="32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Ittiofauna</a:t>
              </a:r>
            </a:p>
          </p:txBody>
        </p:sp>
        <p:pic>
          <p:nvPicPr>
            <p:cNvPr id="14" name="Immagine 10" descr="Perlodes.jpg_20071521228_Perlodes[1]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748" y="7436187"/>
              <a:ext cx="2963068" cy="193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magine 12" descr="DSCN8235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814" y="7436187"/>
              <a:ext cx="2867934" cy="193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asellaDiTesto 15"/>
            <p:cNvSpPr txBox="1"/>
            <p:nvPr/>
          </p:nvSpPr>
          <p:spPr bwMode="auto">
            <a:xfrm>
              <a:off x="5113857" y="9045238"/>
              <a:ext cx="1125018" cy="3226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Macrofite</a:t>
              </a:r>
            </a:p>
          </p:txBody>
        </p:sp>
        <p:sp>
          <p:nvSpPr>
            <p:cNvPr id="18" name="CasellaDiTesto 17"/>
            <p:cNvSpPr txBox="1"/>
            <p:nvPr/>
          </p:nvSpPr>
          <p:spPr bwMode="auto">
            <a:xfrm>
              <a:off x="7681412" y="9045237"/>
              <a:ext cx="1595404" cy="3226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Macrobenthos</a:t>
              </a: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" y="7436189"/>
              <a:ext cx="2895600" cy="193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CasellaDiTesto 16"/>
            <p:cNvSpPr txBox="1"/>
            <p:nvPr/>
          </p:nvSpPr>
          <p:spPr bwMode="auto">
            <a:xfrm>
              <a:off x="622015" y="9051925"/>
              <a:ext cx="2483135" cy="3226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Fitobenthos</a:t>
              </a:r>
              <a:r>
                <a:rPr lang="it-IT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 / diatomee</a:t>
              </a:r>
            </a:p>
          </p:txBody>
        </p:sp>
      </p:grpSp>
      <p:sp>
        <p:nvSpPr>
          <p:cNvPr id="20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33460" y="8928553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46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 bwMode="auto">
          <a:xfrm>
            <a:off x="685800" y="2762250"/>
            <a:ext cx="74295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" tIns="50400" rIns="50400" bIns="50400" anchor="ctr"/>
          <a:lstStyle>
            <a:lvl1pPr marL="400050" indent="-285750" defTabSz="45720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114300" indent="0" algn="just" eaLnBrk="0" hangingPunct="0">
              <a:spcBef>
                <a:spcPts val="600"/>
              </a:spcBef>
              <a:buClr>
                <a:srgbClr val="A2B000"/>
              </a:buClr>
            </a:pP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Gli indicatori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idromorfologici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possono essere considerati un indicatore del capitale ambientale esposto alle pressione idroelettrica. </a:t>
            </a:r>
            <a:endParaRPr lang="it-IT" sz="32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14300" indent="0" algn="just" eaLnBrk="0" hangingPunct="0">
              <a:spcBef>
                <a:spcPts val="600"/>
              </a:spcBef>
              <a:buClr>
                <a:srgbClr val="A2B000"/>
              </a:buClr>
            </a:pPr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La 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scala spaziale è variabile e si adatta a quella degli schemi idroelettrici e della pianificazione energetica.</a:t>
            </a:r>
          </a:p>
          <a:p>
            <a:pPr marL="114300" indent="0" algn="just" eaLnBrk="0" hangingPunct="0">
              <a:spcBef>
                <a:spcPts val="600"/>
              </a:spcBef>
              <a:buClr>
                <a:srgbClr val="A2B000"/>
              </a:buClr>
            </a:pP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Il valore degli indicatori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idromorfologici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è generalmente correlato positivamente con altri indicatori basati sulle comunità WFD (“indicatore ombrello</a:t>
            </a:r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”).</a:t>
            </a:r>
            <a:endParaRPr lang="it-IT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15397" y="686330"/>
            <a:ext cx="12064470" cy="884151"/>
          </a:xfrm>
          <a:prstGeom prst="rect">
            <a:avLst/>
          </a:prstGeom>
        </p:spPr>
        <p:txBody>
          <a:bodyPr/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/>
          </p:cNvSpPr>
          <p:nvPr/>
        </p:nvSpPr>
        <p:spPr>
          <a:xfrm>
            <a:off x="685800" y="1654493"/>
            <a:ext cx="11449050" cy="936307"/>
          </a:xfrm>
          <a:prstGeom prst="rect">
            <a:avLst/>
          </a:prstGeom>
          <a:extLst/>
        </p:spPr>
        <p:txBody>
          <a:bodyPr anchor="ctr">
            <a:noAutofit/>
          </a:bodyPr>
          <a:lstStyle>
            <a:defPPr>
              <a:defRPr lang="it-IT"/>
            </a:defPPr>
            <a:lvl1pPr algn="ctr" defTabSz="914400" eaLnBrk="1" fontAlgn="auto" latinLnBrk="0" hangingPunct="1">
              <a:spcAft>
                <a:spcPts val="0"/>
              </a:spcAft>
              <a:buNone/>
              <a:defRPr kumimoji="0" sz="4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VALUTAZIONE DELLA COMPATIBILITA’ AMBIENTALE DI UNA DERIVAZIONE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59" y="3053395"/>
            <a:ext cx="3802126" cy="280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60" y="6276975"/>
            <a:ext cx="3802125" cy="23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18946" y="8899525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54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415397" y="686330"/>
            <a:ext cx="12064470" cy="8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28650" y="6761266"/>
            <a:ext cx="4049165" cy="1754326"/>
          </a:xfrm>
          <a:prstGeom prst="flowChart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marL="114300" algn="ctr" defTabSz="914400" eaLnBrk="0" hangingPunct="0">
              <a:spcBef>
                <a:spcPct val="20000"/>
              </a:spcBef>
              <a:buClr>
                <a:srgbClr val="A2B000"/>
              </a:buClr>
            </a:pP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Individuare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le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misure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di </a:t>
            </a:r>
            <a:r>
              <a:rPr lang="en-US" sz="3600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mitigazione</a:t>
            </a:r>
            <a:endParaRPr lang="en-US" sz="36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685800" y="1654493"/>
            <a:ext cx="11449050" cy="936307"/>
          </a:xfrm>
          <a:prstGeom prst="rect">
            <a:avLst/>
          </a:prstGeom>
          <a:extLst/>
        </p:spPr>
        <p:txBody>
          <a:bodyPr anchor="ctr">
            <a:noAutofit/>
          </a:bodyPr>
          <a:lstStyle>
            <a:defPPr>
              <a:defRPr lang="it-IT"/>
            </a:defPPr>
            <a:lvl1pPr algn="ctr" defTabSz="914400" eaLnBrk="1" fontAlgn="auto" latinLnBrk="0" hangingPunct="1">
              <a:spcAft>
                <a:spcPts val="0"/>
              </a:spcAft>
              <a:buNone/>
              <a:defRPr kumimoji="0" sz="4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VALUTAZIONE DELLA COMPATIBILITA’ AMBIENTALE DI UNA DERIVAZIONE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8650" y="2857500"/>
            <a:ext cx="4648200" cy="23083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14300" lvl="0" algn="ctr" defTabSz="914400" eaLnBrk="0" hangingPunct="0">
              <a:spcBef>
                <a:spcPct val="20000"/>
              </a:spcBef>
              <a:buClr>
                <a:srgbClr val="A2B000"/>
              </a:buClr>
              <a:defRPr/>
            </a:pP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Procedimenti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diversificati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per le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derivazioni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esistenti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e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quelle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nuove</a:t>
            </a:r>
            <a:endParaRPr lang="en-US" sz="3600" dirty="0" smtClean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637338" y="5023568"/>
            <a:ext cx="5497512" cy="347787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114300" algn="ctr" defTabSz="914400" eaLnBrk="0" hangingPunct="0">
              <a:spcBef>
                <a:spcPct val="20000"/>
              </a:spcBef>
              <a:buClr>
                <a:srgbClr val="A2B000"/>
              </a:buClr>
            </a:pP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Valutare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le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trasformazioni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dei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luoghi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e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sul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corpo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idrico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causate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o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potrebbero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essere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causate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dalla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realizzazione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della</a:t>
            </a:r>
            <a:r>
              <a:rPr lang="en-US" sz="3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600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derivazione</a:t>
            </a:r>
            <a:endParaRPr lang="en-US" sz="36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3" name="Freccia curva 12"/>
          <p:cNvSpPr/>
          <p:nvPr/>
        </p:nvSpPr>
        <p:spPr>
          <a:xfrm rot="5400000">
            <a:off x="5581650" y="3316337"/>
            <a:ext cx="1657350" cy="139065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a destra rientrata 13"/>
          <p:cNvSpPr/>
          <p:nvPr/>
        </p:nvSpPr>
        <p:spPr>
          <a:xfrm rot="10800000">
            <a:off x="4991100" y="7277100"/>
            <a:ext cx="1238250" cy="7239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18946" y="8899525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86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01600" cy="960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415397" y="686330"/>
            <a:ext cx="12064470" cy="8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it-IT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707287" y="4366875"/>
            <a:ext cx="7400802" cy="1362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 lang="it-IT"/>
            </a:pPr>
            <a:r>
              <a:rPr dirty="0" smtClean="0">
                <a:solidFill>
                  <a:schemeClr val="bg1"/>
                </a:solidFill>
              </a:rPr>
              <a:t>Grazie per l’attenzione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Segnaposto piè di pagina 1"/>
          <p:cNvSpPr txBox="1">
            <a:spLocks/>
          </p:cNvSpPr>
          <p:nvPr/>
        </p:nvSpPr>
        <p:spPr>
          <a:xfrm>
            <a:off x="781051" y="8899525"/>
            <a:ext cx="11260138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defPPr>
              <a:defRPr lang="it-IT"/>
            </a:defPPr>
            <a:lvl1pPr algn="ctr" defTabSz="640003" rtl="0" fontAlgn="auto">
              <a:spcBef>
                <a:spcPts val="0"/>
              </a:spcBef>
              <a:spcAft>
                <a:spcPts val="0"/>
              </a:spcAft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9763" indent="-182563" algn="l" defTabSz="639763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525" indent="-365125" algn="l" defTabSz="639763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288" indent="-547688" algn="l" defTabSz="639763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050" indent="-730250" algn="l" defTabSz="639763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 smtClean="0">
                <a:solidFill>
                  <a:schemeClr val="bg1"/>
                </a:solidFill>
              </a:rPr>
              <a:t>Renerfor Valle d'Aosta - Conferenza finale 9 maggio 2013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>
          <a:xfrm>
            <a:off x="415397" y="686330"/>
            <a:ext cx="12064470" cy="88415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>
                <a:latin typeface="Calibri" pitchFamily="34" charset="0"/>
              </a:rPr>
              <a:t>Derivazioni a scopo idroelettrico e </a:t>
            </a:r>
            <a:r>
              <a:rPr lang="it-IT" sz="2400" b="1" dirty="0" smtClean="0">
                <a:latin typeface="Calibri" pitchFamily="34" charset="0"/>
              </a:rPr>
              <a:t/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</a:t>
            </a:r>
            <a:r>
              <a:rPr lang="it-IT" sz="2400" b="1" dirty="0">
                <a:latin typeface="Calibri" pitchFamily="34" charset="0"/>
              </a:rPr>
              <a:t>problematiche di tipo ambientale </a:t>
            </a:r>
            <a:r>
              <a:rPr lang="it-IT" sz="2400" b="1" dirty="0" smtClean="0">
                <a:latin typeface="Calibri" pitchFamily="34" charset="0"/>
              </a:rPr>
              <a:t/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9763" y="1605652"/>
            <a:ext cx="11522075" cy="8572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it-IT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it-IT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it-IT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496455" y="8899525"/>
            <a:ext cx="7794171" cy="511175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Renerfor</a:t>
            </a:r>
            <a:r>
              <a:rPr lang="it-IT" dirty="0" smtClean="0"/>
              <a:t> Valle d'Aosta - Conferenza finale 9 maggio 2013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1184730" y="2421007"/>
            <a:ext cx="10504488" cy="6478518"/>
            <a:chOff x="1257300" y="2421007"/>
            <a:chExt cx="10504488" cy="6478518"/>
          </a:xfrm>
        </p:grpSpPr>
        <p:sp>
          <p:nvSpPr>
            <p:cNvPr id="5" name="Rectangle 3"/>
            <p:cNvSpPr txBox="1">
              <a:spLocks/>
            </p:cNvSpPr>
            <p:nvPr/>
          </p:nvSpPr>
          <p:spPr>
            <a:xfrm>
              <a:off x="6646986" y="2421007"/>
              <a:ext cx="5114802" cy="279737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0" lang="it-IT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0" lang="it-IT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0" lang="it-IT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just"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None/>
                <a:defRPr/>
              </a:pPr>
              <a:r>
                <a:rPr sz="3200" dirty="0" smtClean="0">
                  <a:solidFill>
                    <a:schemeClr val="tx2">
                      <a:lumMod val="50000"/>
                    </a:schemeClr>
                  </a:solidFill>
                </a:rPr>
                <a:t>L’energia idroelettrica è la fonte rinnovabile più importante per la produzione di elettricità nelle regioni alpine.</a:t>
              </a:r>
              <a:r>
                <a:rPr lang="it-IT" sz="32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it-IT" sz="32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0" lvl="2" indent="0" algn="just"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None/>
                <a:defRPr/>
              </a:pPr>
              <a:endParaRPr lang="it-IT" sz="3200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Rectangle 3"/>
            <p:cNvSpPr txBox="1">
              <a:spLocks/>
            </p:cNvSpPr>
            <p:nvPr/>
          </p:nvSpPr>
          <p:spPr>
            <a:xfrm>
              <a:off x="1257300" y="5913199"/>
              <a:ext cx="10504488" cy="2986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0" lang="it-IT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0" lang="it-IT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0" lang="it-IT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0" lang="it-IT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just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it-IT" sz="3200" dirty="0">
                  <a:solidFill>
                    <a:schemeClr val="tx2">
                      <a:lumMod val="50000"/>
                    </a:schemeClr>
                  </a:solidFill>
                </a:rPr>
                <a:t>Le direttive RES-e richiedono di aumentare la produzione di elettricità da fonti rinnovabili, </a:t>
              </a:r>
              <a:r>
                <a:rPr lang="it-IT" sz="3200" dirty="0" smtClean="0">
                  <a:solidFill>
                    <a:schemeClr val="tx2">
                      <a:lumMod val="50000"/>
                    </a:schemeClr>
                  </a:solidFill>
                </a:rPr>
                <a:t>ma a</a:t>
              </a:r>
              <a:r>
                <a:rPr sz="3200" dirty="0" smtClean="0">
                  <a:solidFill>
                    <a:schemeClr val="tx2">
                      <a:lumMod val="50000"/>
                    </a:schemeClr>
                  </a:solidFill>
                </a:rPr>
                <a:t>l contempo, la direttiva quadro sulle acque (WFD) obbliga gli Stati membri a raggiungere e mantenere il “buono” stato ecologico dei corsi d’acqua e questa contrapposizione, limita intrinsecamente lo sfruttamento idroelettrico.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715" y="2436773"/>
              <a:ext cx="5111252" cy="3387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Connettore 1 6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6265" y="8899525"/>
            <a:ext cx="5728380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1403835" y="1458178"/>
            <a:ext cx="1004374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produzione idroelettrica in Valle d’Aosta</a:t>
            </a:r>
            <a:endParaRPr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84" y="2576204"/>
            <a:ext cx="9448800" cy="62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 txBox="1">
            <a:spLocks/>
          </p:cNvSpPr>
          <p:nvPr/>
        </p:nvSpPr>
        <p:spPr bwMode="auto">
          <a:xfrm>
            <a:off x="415397" y="686330"/>
            <a:ext cx="12064470" cy="8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47974" y="8899525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415397" y="686330"/>
            <a:ext cx="12064470" cy="8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6750" y="2203604"/>
            <a:ext cx="11239500" cy="3968596"/>
          </a:xfrm>
          <a:prstGeom prst="rect">
            <a:avLst/>
          </a:prstGeom>
          <a:extLst/>
        </p:spPr>
        <p:txBody>
          <a:bodyPr/>
          <a:lstStyle>
            <a:defPPr>
              <a:defRPr lang="it-IT"/>
            </a:defPPr>
            <a:lvl1pPr marL="342900" indent="-3429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sz="2800">
                <a:latin typeface="+mn-lt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sz="2400">
                <a:latin typeface="+mn-lt"/>
              </a:defRPr>
            </a:lvl2pPr>
            <a:lvl3pPr marL="0" lvl="2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kumimoji="0" sz="320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sz="1800"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sz="18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kumimoji="0"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kumimoji="0"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kumimoji="0"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kumimoji="0" sz="2000"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t-IT" sz="4000" dirty="0">
                <a:solidFill>
                  <a:schemeClr val="tx2">
                    <a:lumMod val="50000"/>
                  </a:schemeClr>
                </a:solidFill>
              </a:rPr>
              <a:t>Il corso d’acqua è un sistema complesso dove </a:t>
            </a: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</a:rPr>
              <a:t>le </a:t>
            </a:r>
            <a:r>
              <a:rPr lang="it-IT" sz="4000" dirty="0">
                <a:solidFill>
                  <a:schemeClr val="tx2">
                    <a:lumMod val="50000"/>
                  </a:schemeClr>
                </a:solidFill>
              </a:rPr>
              <a:t>molteplici </a:t>
            </a: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</a:rPr>
              <a:t>componenti ambientali interagiscono </a:t>
            </a:r>
            <a:r>
              <a:rPr lang="it-IT" sz="4000" dirty="0">
                <a:solidFill>
                  <a:schemeClr val="tx2">
                    <a:lumMod val="50000"/>
                  </a:schemeClr>
                </a:solidFill>
              </a:rPr>
              <a:t>tra di loro in modo non sempre chiaramente noto. </a:t>
            </a:r>
            <a:endParaRPr lang="it-IT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</a:rPr>
              <a:t>In modo analogo sono </a:t>
            </a:r>
            <a:r>
              <a:rPr lang="it-IT" sz="4000" dirty="0">
                <a:solidFill>
                  <a:schemeClr val="tx2">
                    <a:lumMod val="50000"/>
                  </a:schemeClr>
                </a:solidFill>
              </a:rPr>
              <a:t>determinanti i fattori di alterazione </a:t>
            </a: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</a:rPr>
              <a:t>antropica.</a:t>
            </a:r>
            <a:endParaRPr lang="it-IT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415397" y="686330"/>
            <a:ext cx="12064470" cy="8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52550" y="2965799"/>
            <a:ext cx="10115550" cy="4711351"/>
          </a:xfrm>
          <a:prstGeom prst="rect">
            <a:avLst/>
          </a:prstGeom>
          <a:extLst/>
        </p:spPr>
        <p:txBody>
          <a:bodyPr/>
          <a:lstStyle>
            <a:defPPr>
              <a:defRPr lang="it-IT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kumimoji="0" sz="40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sz="2400">
                <a:latin typeface="+mn-lt"/>
              </a:defRPr>
            </a:lvl2pPr>
            <a:lvl3pPr marL="0" lvl="2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kumimoji="0" sz="320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sz="1800"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sz="18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kumimoji="0"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kumimoji="0"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kumimoji="0"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kumimoji="0" sz="2000">
                <a:latin typeface="+mn-lt"/>
              </a:defRPr>
            </a:lvl9pPr>
          </a:lstStyle>
          <a:p>
            <a:r>
              <a:rPr lang="it-IT" dirty="0"/>
              <a:t>Le alterazioni indotte da una derivazione di acqua sono qualitativamente </a:t>
            </a:r>
            <a:r>
              <a:rPr lang="it-IT" dirty="0" smtClean="0"/>
              <a:t>definibili.</a:t>
            </a:r>
          </a:p>
          <a:p>
            <a:r>
              <a:rPr lang="it-IT" dirty="0" smtClean="0"/>
              <a:t>Difficile</a:t>
            </a:r>
            <a:r>
              <a:rPr lang="it-IT" dirty="0"/>
              <a:t>, se non impossibile, </a:t>
            </a:r>
            <a:r>
              <a:rPr lang="it-IT" dirty="0" smtClean="0"/>
              <a:t>è invece operare </a:t>
            </a:r>
            <a:r>
              <a:rPr lang="it-IT" dirty="0"/>
              <a:t>una loro valutazione quantitativa, per poter operare con finalità predittive e valutare, così, la compatibilità o meno di una nuova derivazione o la continuità di una esistente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47974" y="8899525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86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3" descr="Immagin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4" r="71329"/>
          <a:stretch/>
        </p:blipFill>
        <p:spPr bwMode="auto">
          <a:xfrm>
            <a:off x="828272" y="2491115"/>
            <a:ext cx="5329027" cy="65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uppo 18439"/>
          <p:cNvGrpSpPr/>
          <p:nvPr/>
        </p:nvGrpSpPr>
        <p:grpSpPr>
          <a:xfrm>
            <a:off x="6606540" y="2495338"/>
            <a:ext cx="5532120" cy="6466693"/>
            <a:chOff x="6385118" y="2040638"/>
            <a:chExt cx="5676668" cy="7123728"/>
          </a:xfrm>
        </p:grpSpPr>
        <p:cxnSp>
          <p:nvCxnSpPr>
            <p:cNvPr id="30" name="Connettore 1 29"/>
            <p:cNvCxnSpPr/>
            <p:nvPr/>
          </p:nvCxnSpPr>
          <p:spPr bwMode="auto">
            <a:xfrm flipH="1">
              <a:off x="6390246" y="2040638"/>
              <a:ext cx="5128" cy="71110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39" name="Gruppo 18438"/>
            <p:cNvGrpSpPr/>
            <p:nvPr/>
          </p:nvGrpSpPr>
          <p:grpSpPr>
            <a:xfrm>
              <a:off x="6385118" y="2047669"/>
              <a:ext cx="5676668" cy="7116697"/>
              <a:chOff x="6385118" y="2047669"/>
              <a:chExt cx="5676668" cy="7116697"/>
            </a:xfrm>
          </p:grpSpPr>
          <p:pic>
            <p:nvPicPr>
              <p:cNvPr id="19" name="Immagine 2" descr="Bielciuken troppo pieno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5222" y="2051368"/>
                <a:ext cx="2842465" cy="2356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magine 3" descr="Presa Grand'Eyvia (1)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8788" y="4419167"/>
                <a:ext cx="2842465" cy="2356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magine 4" descr="DSCN8768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0567" y="2051367"/>
                <a:ext cx="2842465" cy="2356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7" descr="C:\Documents and Settings\mammolitimochet\Documenti\(AAA_SHARE\SHARE_ppt iniziale\ARPA VDA\Derivazione idrolettrica su torrente alpino (Torrente Chalamy)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5118" y="4419610"/>
                <a:ext cx="2827786" cy="2355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 descr="C:\Documents and Settings\mammolitimochet\Documenti\(AAA_SHARE\SHARE_ppt iniziale\UL\P0000014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20413" y="6789464"/>
                <a:ext cx="2841373" cy="2356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Connettore 1 24"/>
              <p:cNvCxnSpPr/>
              <p:nvPr/>
            </p:nvCxnSpPr>
            <p:spPr bwMode="auto">
              <a:xfrm flipH="1">
                <a:off x="9198788" y="2047669"/>
                <a:ext cx="1661" cy="7116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 bwMode="auto">
              <a:xfrm>
                <a:off x="6395374" y="4408078"/>
                <a:ext cx="5647658" cy="115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 bwMode="auto">
              <a:xfrm>
                <a:off x="6395374" y="2051974"/>
                <a:ext cx="564765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 bwMode="auto">
              <a:xfrm flipV="1">
                <a:off x="6396314" y="6765200"/>
                <a:ext cx="5633179" cy="242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 bwMode="auto">
              <a:xfrm>
                <a:off x="12043032" y="2051974"/>
                <a:ext cx="18754" cy="709969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 bwMode="auto">
              <a:xfrm flipV="1">
                <a:off x="6396314" y="9127400"/>
                <a:ext cx="5633179" cy="242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19" descr="IMG_408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246" y="6802166"/>
              <a:ext cx="2808542" cy="2337934"/>
            </a:xfrm>
            <a:prstGeom prst="rect">
              <a:avLst/>
            </a:prstGeom>
          </p:spPr>
        </p:pic>
      </p:grpSp>
      <p:sp>
        <p:nvSpPr>
          <p:cNvPr id="44" name="Rectangle 2"/>
          <p:cNvSpPr txBox="1">
            <a:spLocks/>
          </p:cNvSpPr>
          <p:nvPr/>
        </p:nvSpPr>
        <p:spPr>
          <a:xfrm>
            <a:off x="628650" y="1521394"/>
            <a:ext cx="11529834" cy="936307"/>
          </a:xfrm>
          <a:prstGeom prst="rect">
            <a:avLst/>
          </a:prstGeom>
          <a:extLst/>
        </p:spPr>
        <p:txBody>
          <a:bodyPr anchor="ctr">
            <a:noAutofit/>
          </a:bodyPr>
          <a:lstStyle>
            <a:defPPr>
              <a:defRPr lang="it-IT"/>
            </a:defPPr>
            <a:lvl1pPr algn="ctr" defTabSz="914400" eaLnBrk="1" fontAlgn="auto" latinLnBrk="0" hangingPunct="1">
              <a:spcAft>
                <a:spcPts val="0"/>
              </a:spcAft>
              <a:buNone/>
              <a:defRPr kumimoji="0" sz="4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/>
              <a:t>PRINCIPALI FATTORI DI IMPATTO SULLE COMPONENTI DELL’ECOSISTEMA </a:t>
            </a:r>
            <a:r>
              <a:rPr lang="it-IT" sz="3600" dirty="0" smtClean="0"/>
              <a:t>FLUVIALE</a:t>
            </a:r>
            <a:endParaRPr lang="it-IT" sz="3600" dirty="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15397" y="686330"/>
            <a:ext cx="12064470" cy="884151"/>
          </a:xfrm>
          <a:prstGeom prst="rect">
            <a:avLst/>
          </a:prstGeom>
        </p:spPr>
        <p:txBody>
          <a:bodyPr/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47974" y="9073693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89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44621" y="2600544"/>
            <a:ext cx="11746564" cy="6119928"/>
            <a:chOff x="595112" y="2984500"/>
            <a:chExt cx="11746564" cy="6119928"/>
          </a:xfrm>
        </p:grpSpPr>
        <p:pic>
          <p:nvPicPr>
            <p:cNvPr id="18434" name="Immagine 3" descr="Immagine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3" b="70054"/>
            <a:stretch/>
          </p:blipFill>
          <p:spPr bwMode="auto">
            <a:xfrm>
              <a:off x="595112" y="2984500"/>
              <a:ext cx="11746564" cy="256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magine 5" descr="stps_trota_marmorata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644" y="7475898"/>
              <a:ext cx="2852615" cy="161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>
              <a:spLocks noChangeArrowheads="1"/>
            </p:cNvSpPr>
            <p:nvPr/>
          </p:nvSpPr>
          <p:spPr bwMode="auto">
            <a:xfrm>
              <a:off x="3072951" y="8669132"/>
              <a:ext cx="1426308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Ittiofauna</a:t>
              </a:r>
            </a:p>
          </p:txBody>
        </p:sp>
        <p:pic>
          <p:nvPicPr>
            <p:cNvPr id="8" name="Immagine 10" descr="Perlodes.jpg_20071521228_Perlodes[1]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12" y="5683759"/>
              <a:ext cx="2852615" cy="161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12" descr="DSCN8235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344" y="5678474"/>
              <a:ext cx="2607856" cy="162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9"/>
            <p:cNvSpPr txBox="1"/>
            <p:nvPr/>
          </p:nvSpPr>
          <p:spPr bwMode="auto">
            <a:xfrm>
              <a:off x="4795458" y="6873907"/>
              <a:ext cx="1377360" cy="381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Macrofite</a:t>
              </a:r>
            </a:p>
          </p:txBody>
        </p:sp>
        <p:sp>
          <p:nvSpPr>
            <p:cNvPr id="12" name="CasellaDiTesto 11"/>
            <p:cNvSpPr txBox="1"/>
            <p:nvPr/>
          </p:nvSpPr>
          <p:spPr bwMode="auto">
            <a:xfrm>
              <a:off x="633212" y="6832623"/>
              <a:ext cx="2206272" cy="4643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Macrobenthos</a:t>
              </a: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394" y="7475898"/>
              <a:ext cx="2598715" cy="161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10"/>
            <p:cNvSpPr txBox="1"/>
            <p:nvPr/>
          </p:nvSpPr>
          <p:spPr bwMode="auto">
            <a:xfrm>
              <a:off x="5708570" y="8669132"/>
              <a:ext cx="1519647" cy="3817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Fitobenthos</a:t>
              </a:r>
              <a:endParaRPr lang="it-IT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/>
                <a:cs typeface="+mn-cs"/>
              </a:endParaRPr>
            </a:p>
          </p:txBody>
        </p:sp>
        <p:pic>
          <p:nvPicPr>
            <p:cNvPr id="14" name="Picture 11" descr="IMG_405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974" y="5678474"/>
              <a:ext cx="2637726" cy="1616980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 bwMode="auto">
            <a:xfrm>
              <a:off x="7511855" y="6618246"/>
              <a:ext cx="1611908" cy="678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Vegetazione ripariale</a:t>
              </a:r>
              <a:endParaRPr lang="it-IT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/>
                <a:cs typeface="+mn-cs"/>
              </a:endParaRPr>
            </a:p>
          </p:txBody>
        </p:sp>
        <p:pic>
          <p:nvPicPr>
            <p:cNvPr id="19" name="Picture 3" descr="C:\Documents and Settings\mammolitimochet\Documenti\(AAA_SHARE\SHARE_ppt iniziale\ARPA VENETO\Astico_HP_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201" y="7487448"/>
              <a:ext cx="2704466" cy="161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sellaDiTesto 17"/>
            <p:cNvSpPr txBox="1"/>
            <p:nvPr/>
          </p:nvSpPr>
          <p:spPr bwMode="auto">
            <a:xfrm>
              <a:off x="8814434" y="8423153"/>
              <a:ext cx="1363239" cy="678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it-IT" sz="2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/>
                  <a:cs typeface="+mn-cs"/>
                </a:rPr>
                <a:t>Regime idrologico</a:t>
              </a:r>
              <a:endParaRPr lang="it-IT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/>
                <a:cs typeface="+mn-cs"/>
              </a:endParaRPr>
            </a:p>
          </p:txBody>
        </p:sp>
      </p:grpSp>
      <p:sp>
        <p:nvSpPr>
          <p:cNvPr id="21" name="Rectangle 2"/>
          <p:cNvSpPr txBox="1">
            <a:spLocks/>
          </p:cNvSpPr>
          <p:nvPr/>
        </p:nvSpPr>
        <p:spPr>
          <a:xfrm>
            <a:off x="628650" y="1568519"/>
            <a:ext cx="11544300" cy="936307"/>
          </a:xfrm>
          <a:prstGeom prst="rect">
            <a:avLst/>
          </a:prstGeom>
          <a:extLst/>
        </p:spPr>
        <p:txBody>
          <a:bodyPr anchor="ctr">
            <a:noAutofit/>
          </a:bodyPr>
          <a:lstStyle>
            <a:defPPr>
              <a:defRPr lang="it-IT"/>
            </a:defPPr>
            <a:lvl1pPr algn="ctr" defTabSz="914400" eaLnBrk="1" fontAlgn="auto" latinLnBrk="0" hangingPunct="1">
              <a:spcAft>
                <a:spcPts val="0"/>
              </a:spcAft>
              <a:buNone/>
              <a:defRPr kumimoji="0" sz="4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/>
              <a:t>PRINCIPALI FATTORI DI IMPATTO SULLE COMPONENTI DELL’ECOSISTEMA </a:t>
            </a:r>
            <a:r>
              <a:rPr lang="it-IT" sz="3600" dirty="0" smtClean="0"/>
              <a:t>FLUVIALE</a:t>
            </a:r>
            <a:endParaRPr lang="it-IT" sz="36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415397" y="686330"/>
            <a:ext cx="12064470" cy="884151"/>
          </a:xfrm>
          <a:prstGeom prst="rect">
            <a:avLst/>
          </a:prstGeom>
        </p:spPr>
        <p:txBody>
          <a:bodyPr/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47974" y="8899525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8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Immagine 4" descr="Immagine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7" r="31741" b="16896"/>
          <a:stretch/>
        </p:blipFill>
        <p:spPr bwMode="auto">
          <a:xfrm>
            <a:off x="36513" y="2862486"/>
            <a:ext cx="7276395" cy="465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ttotitolo 2"/>
          <p:cNvSpPr>
            <a:spLocks noGrp="1"/>
          </p:cNvSpPr>
          <p:nvPr/>
        </p:nvSpPr>
        <p:spPr>
          <a:xfrm>
            <a:off x="7258051" y="3142203"/>
            <a:ext cx="5086350" cy="5677947"/>
          </a:xfrm>
        </p:spPr>
        <p:txBody>
          <a:bodyPr/>
          <a:lstStyle/>
          <a:p>
            <a:pPr algn="dist" defTabSz="914400">
              <a:spcBef>
                <a:spcPct val="20000"/>
              </a:spcBef>
              <a:buFont typeface="Arial" pitchFamily="34" charset="0"/>
              <a:buNone/>
            </a:pP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Il grafico illustra quali sono le componenti dell’ecosistema fluviale maggiormente impattate e da quali elementi di </a:t>
            </a:r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pressione, 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assegnando un valore (0 = no impact, 1 =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small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impact, 2 =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significant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impact, 3 = high impact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 al grado di impatto di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ciascuna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pressione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sulla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componente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dell’ecosistema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considerata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it-IT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Immagine 4" descr="Immagine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4" t="38577" b="38749"/>
          <a:stretch/>
        </p:blipFill>
        <p:spPr bwMode="auto">
          <a:xfrm>
            <a:off x="415397" y="7518400"/>
            <a:ext cx="3918089" cy="18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685800" y="1654493"/>
            <a:ext cx="11449050" cy="936307"/>
          </a:xfrm>
          <a:prstGeom prst="rect">
            <a:avLst/>
          </a:prstGeom>
          <a:extLst/>
        </p:spPr>
        <p:txBody>
          <a:bodyPr anchor="ctr">
            <a:noAutofit/>
          </a:bodyPr>
          <a:lstStyle>
            <a:defPPr>
              <a:defRPr lang="it-IT"/>
            </a:defPPr>
            <a:lvl1pPr algn="ctr" defTabSz="914400" eaLnBrk="1" fontAlgn="auto" latinLnBrk="0" hangingPunct="1">
              <a:spcAft>
                <a:spcPts val="0"/>
              </a:spcAft>
              <a:buNone/>
              <a:defRPr kumimoji="0" sz="4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/>
              <a:t>PRINCIPALI FATTORI DI IMPATTO SULLE COMPONENTI DELL’ECOSISTEMA </a:t>
            </a:r>
            <a:r>
              <a:rPr lang="it-IT" sz="3600" dirty="0" smtClean="0"/>
              <a:t>FLUVIALE</a:t>
            </a:r>
            <a:endParaRPr lang="it-IT" sz="36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15397" y="686330"/>
            <a:ext cx="12064470" cy="884151"/>
          </a:xfrm>
          <a:prstGeom prst="rect">
            <a:avLst/>
          </a:prstGeom>
        </p:spPr>
        <p:txBody>
          <a:bodyPr/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smtClean="0">
                <a:latin typeface="Calibri" pitchFamily="34" charset="0"/>
              </a:rPr>
              <a:t>Derivazioni a scopo idroelettrico e </a:t>
            </a:r>
            <a:br>
              <a:rPr lang="it-IT" sz="2400" b="1" smtClean="0">
                <a:latin typeface="Calibri" pitchFamily="34" charset="0"/>
              </a:rPr>
            </a:br>
            <a:r>
              <a:rPr lang="it-IT" sz="2400" b="1" smtClean="0">
                <a:latin typeface="Calibri" pitchFamily="34" charset="0"/>
              </a:rPr>
              <a:t>conseguenti problematiche di tipo ambientale </a:t>
            </a:r>
            <a:br>
              <a:rPr lang="it-IT" sz="2400" b="1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47974" y="8899525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3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200400" y="1389185"/>
            <a:ext cx="6435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/>
        </p:nvSpPr>
        <p:spPr bwMode="auto">
          <a:xfrm>
            <a:off x="415397" y="686330"/>
            <a:ext cx="12064470" cy="8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>
            <a:lvl1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3976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39763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sz="2400" b="1" dirty="0" smtClean="0">
                <a:latin typeface="Calibri" pitchFamily="34" charset="0"/>
              </a:rPr>
              <a:t>Derivazioni a scopo idroelettrico e 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conseguenti problematiche di tipo ambientale </a:t>
            </a:r>
            <a:br>
              <a:rPr lang="it-IT" sz="2400" b="1" dirty="0" smtClean="0">
                <a:latin typeface="Calibri" pitchFamily="34" charset="0"/>
              </a:rPr>
            </a:br>
            <a:endParaRPr lang="it-IT" sz="2400" b="1" dirty="0"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1185" y="3322862"/>
            <a:ext cx="114490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it-IT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Raramente l’alterazione dei deflussi determinata da una derivazione si inserisce in un contesto ambientale integro. </a:t>
            </a: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 </a:t>
            </a:r>
            <a:r>
              <a:rPr lang="it-IT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generale il corso d’acqua è stato oggetto di modificazioni in relazione alla realizzazione di opere di difesa dalle piene e/o di pressioni di natura antropica (trasformazione dell’uso dei suoli, scarichi fognari e attività agricole</a:t>
            </a: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).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685800" y="1654493"/>
            <a:ext cx="11449050" cy="936307"/>
          </a:xfrm>
          <a:prstGeom prst="rect">
            <a:avLst/>
          </a:prstGeom>
          <a:extLst/>
        </p:spPr>
        <p:txBody>
          <a:bodyPr anchor="ctr">
            <a:noAutofit/>
          </a:bodyPr>
          <a:lstStyle>
            <a:defPPr>
              <a:defRPr lang="it-IT"/>
            </a:defPPr>
            <a:lvl1pPr algn="ctr" defTabSz="914400" eaLnBrk="1" fontAlgn="auto" latinLnBrk="0" hangingPunct="1">
              <a:spcAft>
                <a:spcPts val="0"/>
              </a:spcAft>
              <a:buNone/>
              <a:defRPr kumimoji="0" sz="4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/>
              <a:t>PRINCIPALI FATTORI DI IMPATTO SULLE COMPONENTI DELL’ECOSISTEMA </a:t>
            </a:r>
            <a:r>
              <a:rPr lang="it-IT" sz="3600" dirty="0" smtClean="0"/>
              <a:t>FLUVIALE</a:t>
            </a:r>
            <a:endParaRPr lang="it-IT" sz="3600" dirty="0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733460" y="8899525"/>
            <a:ext cx="5399315" cy="5111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Renerfor Valle d'Aosta - Conferenza finale 9 maggio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939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</TotalTime>
  <Words>723</Words>
  <Application>Microsoft Office PowerPoint</Application>
  <PresentationFormat>Formato A3 (297x420 mm)</PresentationFormat>
  <Paragraphs>82</Paragraphs>
  <Slides>14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Progetto strategico n.III Renerfor</vt:lpstr>
      <vt:lpstr>Derivazioni a scopo idroelettrico e  conseguenti problematiche di tipo ambientale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Company>Ing. Roger Tonetti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strategico n.III Renerfor</dc:title>
  <dc:creator>Roger Tonetti</dc:creator>
  <cp:lastModifiedBy>Eliana ARLETTI</cp:lastModifiedBy>
  <cp:revision>351</cp:revision>
  <dcterms:created xsi:type="dcterms:W3CDTF">2012-03-05T15:48:51Z</dcterms:created>
  <dcterms:modified xsi:type="dcterms:W3CDTF">2013-05-03T09:20:00Z</dcterms:modified>
</cp:coreProperties>
</file>