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7" r:id="rId2"/>
    <p:sldId id="308" r:id="rId3"/>
    <p:sldId id="314" r:id="rId4"/>
    <p:sldId id="319" r:id="rId5"/>
    <p:sldId id="322" r:id="rId6"/>
    <p:sldId id="323" r:id="rId7"/>
    <p:sldId id="324" r:id="rId8"/>
    <p:sldId id="318" r:id="rId9"/>
    <p:sldId id="293" r:id="rId10"/>
    <p:sldId id="310" r:id="rId11"/>
    <p:sldId id="311" r:id="rId12"/>
    <p:sldId id="312" r:id="rId13"/>
    <p:sldId id="313" r:id="rId14"/>
    <p:sldId id="294" r:id="rId15"/>
    <p:sldId id="295" r:id="rId16"/>
    <p:sldId id="307" r:id="rId17"/>
  </p:sldIdLst>
  <p:sldSz cx="9144000" cy="6858000" type="screen4x3"/>
  <p:notesSz cx="6797675" cy="98742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Mammoliti Mochet" initials="AMM" lastIdx="1" clrIdx="0">
    <p:extLst>
      <p:ext uri="{19B8F6BF-5375-455C-9EA6-DF929625EA0E}">
        <p15:presenceInfo xmlns:p15="http://schemas.microsoft.com/office/powerpoint/2012/main" userId="S-1-5-21-2764353410-2696621628-1563784225-1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746" autoAdjust="0"/>
  </p:normalViewPr>
  <p:slideViewPr>
    <p:cSldViewPr snapToGrid="0" snapToObjects="1">
      <p:cViewPr>
        <p:scale>
          <a:sx n="90" d="100"/>
          <a:sy n="90" d="100"/>
        </p:scale>
        <p:origin x="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91A291-3D13-4D18-ADAF-42708980C639}" type="datetimeFigureOut">
              <a:rPr lang="it-IT" altLang="it-IT"/>
              <a:pPr/>
              <a:t>15/12/2022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2C4CE-B392-4302-AFB4-9204DCD7B0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725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5C551D-F597-469F-8A9E-B74AF4F0C569}" type="datetimeFigureOut">
              <a:rPr lang="it-IT" altLang="it-IT"/>
              <a:pPr/>
              <a:t>15/12/2022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A92041-E298-45CC-BC46-3229C6955F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94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Dal misuratore via rete cellulare i dati sono trasmessi ad</a:t>
            </a:r>
            <a:r>
              <a:rPr lang="it-IT" baseline="0" dirty="0" smtClean="0"/>
              <a:t> un server in </a:t>
            </a:r>
            <a:r>
              <a:rPr lang="it-IT" baseline="0" dirty="0" err="1" smtClean="0"/>
              <a:t>cloud</a:t>
            </a:r>
            <a:r>
              <a:rPr lang="it-IT" baseline="0" dirty="0" smtClean="0"/>
              <a:t> messo a disposizione della ditta fornitrice (IOT24), che «espone» i dati grazie a delle API (</a:t>
            </a:r>
            <a:r>
              <a:rPr lang="it-IT" baseline="0" dirty="0" err="1" smtClean="0"/>
              <a:t>application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programming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interface</a:t>
            </a:r>
            <a:r>
              <a:rPr lang="it-IT" baseline="0" dirty="0" smtClean="0"/>
              <a:t>) che permettono di scaricare i dati in un data base gestito dalla Regione.</a:t>
            </a:r>
          </a:p>
          <a:p>
            <a:r>
              <a:rPr lang="it-IT" baseline="0" dirty="0" smtClean="0"/>
              <a:t>Grazie agli applicativi </a:t>
            </a:r>
            <a:r>
              <a:rPr lang="it-IT" baseline="0" dirty="0" err="1" smtClean="0"/>
              <a:t>Pyton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Qgis</a:t>
            </a:r>
            <a:r>
              <a:rPr lang="it-IT" baseline="0" dirty="0" smtClean="0"/>
              <a:t> i dati sono elaborati e pronti ad essere visualizzati all’interno del </a:t>
            </a:r>
            <a:r>
              <a:rPr lang="it-IT" baseline="0" dirty="0" err="1" smtClean="0"/>
              <a:t>geodatabase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Per ogni stazione di misurazione è possibile visualizzare i prelievi giornalieri e confrontarli con quelli di altri siti.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2041-E298-45CC-BC46-3229C6955F79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208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c0a3064a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2075" y="1149350"/>
            <a:ext cx="4133850" cy="3101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c0a3064a6_1_55:notes"/>
          <p:cNvSpPr txBox="1">
            <a:spLocks noGrp="1"/>
          </p:cNvSpPr>
          <p:nvPr>
            <p:ph type="body" idx="1"/>
          </p:nvPr>
        </p:nvSpPr>
        <p:spPr>
          <a:xfrm>
            <a:off x="685800" y="4423897"/>
            <a:ext cx="5486400" cy="36197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fc0a3064a6_1_55:notes"/>
          <p:cNvSpPr txBox="1">
            <a:spLocks noGrp="1"/>
          </p:cNvSpPr>
          <p:nvPr>
            <p:ph type="sldNum" idx="12"/>
          </p:nvPr>
        </p:nvSpPr>
        <p:spPr>
          <a:xfrm>
            <a:off x="3884613" y="8731292"/>
            <a:ext cx="2971800" cy="4611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64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141379" y="759826"/>
            <a:ext cx="2924783" cy="281034"/>
          </a:xfrm>
          <a:prstGeom prst="rect">
            <a:avLst/>
          </a:prstGeom>
        </p:spPr>
        <p:txBody>
          <a:bodyPr lIns="54000" anchor="ctr" anchorCtr="0"/>
          <a:lstStyle>
            <a:lvl1pPr marL="0" indent="0" algn="l">
              <a:buNone/>
              <a:defRPr sz="105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29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C4A2F7-76E6-4B6C-A2D4-2832BE77E48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ED885-261A-419D-A925-A822F471B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48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2_Diapositiva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subTitle" idx="1"/>
          </p:nvPr>
        </p:nvSpPr>
        <p:spPr>
          <a:xfrm>
            <a:off x="1141379" y="759826"/>
            <a:ext cx="2924783" cy="28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5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141413" y="760413"/>
            <a:ext cx="2924175" cy="280987"/>
          </a:xfrm>
        </p:spPr>
        <p:txBody>
          <a:bodyPr/>
          <a:lstStyle/>
          <a:p>
            <a:pPr>
              <a:defRPr/>
            </a:pPr>
            <a:r>
              <a:rPr lang="fr-FR" dirty="0"/>
              <a:t>RESERVAQUA</a:t>
            </a:r>
          </a:p>
        </p:txBody>
      </p:sp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1141412" y="1348148"/>
            <a:ext cx="69326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b="1" dirty="0" err="1"/>
              <a:t>Reservaqua</a:t>
            </a:r>
            <a:r>
              <a:rPr lang="it-IT" altLang="it-IT" b="1" dirty="0"/>
              <a:t> WP4, casi studio in Valle d'Aosta:</a:t>
            </a:r>
          </a:p>
          <a:p>
            <a:r>
              <a:rPr lang="it-IT" altLang="it-IT" b="1" dirty="0"/>
              <a:t>misurazione sperimentale dei consumi irrigui e modelli di supporto alla progettualità integrata</a:t>
            </a:r>
          </a:p>
          <a:p>
            <a:pPr algn="ctr"/>
            <a:endParaRPr lang="it-IT" altLang="it-IT" b="1" dirty="0"/>
          </a:p>
          <a:p>
            <a:pPr algn="ctr"/>
            <a:endParaRPr lang="it-IT" altLang="it-IT" i="1" dirty="0"/>
          </a:p>
          <a:p>
            <a:pPr algn="ctr"/>
            <a:endParaRPr lang="it-IT" altLang="it-IT" i="1" dirty="0"/>
          </a:p>
          <a:p>
            <a:pPr algn="ctr"/>
            <a:r>
              <a:rPr lang="it-IT" altLang="it-IT" i="1" dirty="0"/>
              <a:t>Alessandro Rota</a:t>
            </a:r>
          </a:p>
          <a:p>
            <a:pPr algn="ctr"/>
            <a:endParaRPr lang="it-IT" altLang="it-IT" i="1" dirty="0"/>
          </a:p>
          <a:p>
            <a:pPr algn="ctr"/>
            <a:r>
              <a:rPr lang="it-IT" altLang="it-IT" sz="2000" dirty="0"/>
              <a:t>Regione Autonoma Valle d’Aosta</a:t>
            </a:r>
          </a:p>
          <a:p>
            <a:pPr algn="ctr"/>
            <a:r>
              <a:rPr lang="it-IT" altLang="it-IT" sz="2000" dirty="0"/>
              <a:t>Assessorato Agricoltura e risorse naturali</a:t>
            </a:r>
          </a:p>
          <a:p>
            <a:pPr algn="ctr"/>
            <a:r>
              <a:rPr lang="it-IT" altLang="it-IT" sz="2000" dirty="0"/>
              <a:t>Politiche regionali di sviluppo rurale</a:t>
            </a:r>
          </a:p>
        </p:txBody>
      </p:sp>
      <p:sp>
        <p:nvSpPr>
          <p:cNvPr id="13317" name="CasellaDiTesto 5"/>
          <p:cNvSpPr txBox="1">
            <a:spLocks noChangeArrowheads="1"/>
          </p:cNvSpPr>
          <p:nvPr/>
        </p:nvSpPr>
        <p:spPr bwMode="auto">
          <a:xfrm>
            <a:off x="1141413" y="5902213"/>
            <a:ext cx="6932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Venerdì 16 dicembre 2022 | Sala Conferenza BCC, Aosta</a:t>
            </a:r>
            <a:endParaRPr lang="it-IT" altLang="it-IT" sz="1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074" y="0"/>
            <a:ext cx="86677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141413" y="760413"/>
            <a:ext cx="2924175" cy="280987"/>
          </a:xfrm>
        </p:spPr>
        <p:txBody>
          <a:bodyPr/>
          <a:lstStyle/>
          <a:p>
            <a:pPr>
              <a:defRPr/>
            </a:pPr>
            <a:r>
              <a:rPr lang="fr-FR" dirty="0"/>
              <a:t>RESERVAQUA</a:t>
            </a:r>
          </a:p>
        </p:txBody>
      </p:sp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984658" y="1207437"/>
            <a:ext cx="754974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000" b="1" dirty="0"/>
              <a:t>2. Modelli di supporto alla progettualità integrata:</a:t>
            </a:r>
          </a:p>
          <a:p>
            <a:r>
              <a:rPr lang="it-IT" altLang="it-IT" sz="2000" b="1" dirty="0"/>
              <a:t>l’indicatore «Effetti sull’Attività Agricola - EAA»</a:t>
            </a:r>
          </a:p>
          <a:p>
            <a:endParaRPr lang="it-IT" altLang="it-IT" sz="2000" b="1" dirty="0"/>
          </a:p>
          <a:p>
            <a:r>
              <a:rPr lang="it-IT" sz="2000" b="1" dirty="0">
                <a:solidFill>
                  <a:srgbClr val="0070C0"/>
                </a:solidFill>
              </a:rPr>
              <a:t>Cos’è?</a:t>
            </a:r>
          </a:p>
          <a:p>
            <a:r>
              <a:rPr lang="it-IT" sz="2000" dirty="0"/>
              <a:t>L’EAA </a:t>
            </a:r>
            <a:r>
              <a:rPr lang="it-IT" sz="2000" b="1" dirty="0"/>
              <a:t>misura le ricadute</a:t>
            </a:r>
            <a:r>
              <a:rPr lang="it-IT" sz="2000" dirty="0"/>
              <a:t> di diversi </a:t>
            </a:r>
            <a:r>
              <a:rPr lang="it-IT" sz="2000" u="sng" dirty="0"/>
              <a:t>schemi di prelievo </a:t>
            </a:r>
            <a:r>
              <a:rPr lang="it-IT" sz="2000" dirty="0"/>
              <a:t>e/o </a:t>
            </a:r>
            <a:r>
              <a:rPr lang="it-IT" sz="2000" u="sng" dirty="0"/>
              <a:t>alternative di progetto </a:t>
            </a:r>
            <a:r>
              <a:rPr lang="it-IT" sz="2000" b="1" dirty="0"/>
              <a:t>sull’attività agricola </a:t>
            </a:r>
            <a:r>
              <a:rPr lang="it-IT" sz="2000" dirty="0"/>
              <a:t>all’interno del comprensorio servito. Tali ricadute sono analizzate e quantificate in base alla presenza, assenza e rilevanza di un set di </a:t>
            </a:r>
            <a:r>
              <a:rPr lang="it-IT" sz="2000" b="1" dirty="0"/>
              <a:t>parametri</a:t>
            </a:r>
            <a:r>
              <a:rPr lang="it-IT" sz="2000" dirty="0"/>
              <a:t> correlati alla funzione agricola: in sintesi, quantifica gli effetti della/e derivazione/i in esame sulla resa e la prosecuzione dell’attività agricola in un dato </a:t>
            </a:r>
            <a:r>
              <a:rPr lang="it-IT" sz="2000" dirty="0" smtClean="0"/>
              <a:t>comprensorio irriguo.</a:t>
            </a:r>
            <a:endParaRPr lang="it-IT" sz="2000" dirty="0"/>
          </a:p>
          <a:p>
            <a:endParaRPr lang="it-IT" sz="2000" dirty="0"/>
          </a:p>
          <a:p>
            <a:r>
              <a:rPr lang="it-IT" sz="2000" b="1" dirty="0">
                <a:solidFill>
                  <a:srgbClr val="0070C0"/>
                </a:solidFill>
              </a:rPr>
              <a:t>Sperimentazione</a:t>
            </a:r>
            <a:r>
              <a:rPr lang="it-IT" sz="2000" dirty="0"/>
              <a:t>: definizione e test di un indicatore multi-criterio in 60 </a:t>
            </a:r>
            <a:r>
              <a:rPr lang="it-IT" sz="2000" dirty="0" smtClean="0"/>
              <a:t>consorzi di miglioramento fondiario (CMF).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233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161D03-B5BC-036F-E54E-B0EF651A8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611" y="1156139"/>
            <a:ext cx="7724503" cy="4086224"/>
          </a:xfrm>
        </p:spPr>
        <p:txBody>
          <a:bodyPr/>
          <a:lstStyle/>
          <a:p>
            <a:pPr algn="l"/>
            <a:r>
              <a:rPr lang="it-IT" sz="2000" dirty="0">
                <a:latin typeface="Calibri" panose="020F0502020204030204" pitchFamily="34" charset="0"/>
                <a:cs typeface="+mn-cs"/>
              </a:rPr>
              <a:t>L’EAA è strutturato in 2 sezioni:</a:t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dirty="0">
                <a:latin typeface="Calibri" panose="020F0502020204030204" pitchFamily="34" charset="0"/>
                <a:cs typeface="+mn-cs"/>
              </a:rPr>
              <a:t/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Descrizione del comprensorio</a:t>
            </a:r>
            <a:b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</a:br>
            <a:r>
              <a:rPr lang="it-IT" sz="2000" dirty="0">
                <a:latin typeface="Calibri" panose="020F0502020204030204" pitchFamily="34" charset="0"/>
                <a:cs typeface="+mn-cs"/>
              </a:rPr>
              <a:t>4 gruppi di parametri per caratterizzare il </a:t>
            </a:r>
            <a:r>
              <a:rPr lang="it-IT" sz="2000" dirty="0">
                <a:latin typeface="Calibri" panose="020F0502020204030204" pitchFamily="34" charset="0"/>
              </a:rPr>
              <a:t>«bene esposto» comprensorio</a:t>
            </a:r>
            <a:r>
              <a:rPr lang="it-IT" sz="2000" dirty="0">
                <a:latin typeface="Calibri" panose="020F0502020204030204" pitchFamily="34" charset="0"/>
                <a:cs typeface="+mn-cs"/>
              </a:rPr>
              <a:t>:</a:t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dirty="0">
                <a:latin typeface="Calibri" panose="020F0502020204030204" pitchFamily="34" charset="0"/>
                <a:cs typeface="+mn-cs"/>
              </a:rPr>
              <a:t>1. </a:t>
            </a:r>
            <a:r>
              <a:rPr lang="it-IT" sz="2000" b="1" dirty="0">
                <a:latin typeface="Calibri" panose="020F0502020204030204" pitchFamily="34" charset="0"/>
                <a:cs typeface="+mn-cs"/>
              </a:rPr>
              <a:t>Esigenze irrigue </a:t>
            </a:r>
            <a:r>
              <a:rPr lang="it-IT" sz="2000" dirty="0">
                <a:latin typeface="Calibri" panose="020F0502020204030204" pitchFamily="34" charset="0"/>
                <a:cs typeface="+mn-cs"/>
              </a:rPr>
              <a:t>del comprensorio</a:t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dirty="0">
                <a:latin typeface="Calibri" panose="020F0502020204030204" pitchFamily="34" charset="0"/>
                <a:cs typeface="+mn-cs"/>
              </a:rPr>
              <a:t>2. </a:t>
            </a:r>
            <a:r>
              <a:rPr lang="it-IT" sz="2000" b="1" dirty="0">
                <a:latin typeface="Calibri" panose="020F0502020204030204" pitchFamily="34" charset="0"/>
                <a:cs typeface="+mn-cs"/>
              </a:rPr>
              <a:t>Valore economico </a:t>
            </a:r>
            <a:r>
              <a:rPr lang="it-IT" sz="2000" dirty="0">
                <a:latin typeface="Calibri" panose="020F0502020204030204" pitchFamily="34" charset="0"/>
                <a:cs typeface="+mn-cs"/>
              </a:rPr>
              <a:t>del comprensorio</a:t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dirty="0">
                <a:latin typeface="Calibri" panose="020F0502020204030204" pitchFamily="34" charset="0"/>
                <a:cs typeface="+mn-cs"/>
              </a:rPr>
              <a:t>3. </a:t>
            </a:r>
            <a:r>
              <a:rPr lang="it-IT" sz="2000" b="1" dirty="0">
                <a:latin typeface="Calibri" panose="020F0502020204030204" pitchFamily="34" charset="0"/>
                <a:cs typeface="+mn-cs"/>
              </a:rPr>
              <a:t>Valore sociale </a:t>
            </a:r>
            <a:r>
              <a:rPr lang="it-IT" sz="2000" dirty="0">
                <a:latin typeface="Calibri" panose="020F0502020204030204" pitchFamily="34" charset="0"/>
                <a:cs typeface="+mn-cs"/>
              </a:rPr>
              <a:t>del comprensorio</a:t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dirty="0">
                <a:latin typeface="Calibri" panose="020F0502020204030204" pitchFamily="34" charset="0"/>
                <a:cs typeface="+mn-cs"/>
              </a:rPr>
              <a:t>4. </a:t>
            </a:r>
            <a:r>
              <a:rPr lang="it-IT" sz="2000" b="1" dirty="0">
                <a:latin typeface="Calibri" panose="020F0502020204030204" pitchFamily="34" charset="0"/>
                <a:cs typeface="+mn-cs"/>
              </a:rPr>
              <a:t>Benefici ambientali e paesaggistici </a:t>
            </a:r>
            <a:r>
              <a:rPr lang="it-IT" sz="2000" dirty="0">
                <a:latin typeface="Calibri" panose="020F0502020204030204" pitchFamily="34" charset="0"/>
                <a:cs typeface="+mn-cs"/>
              </a:rPr>
              <a:t>collegati all’uso irriguo</a:t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dirty="0">
                <a:latin typeface="Calibri" panose="020F0502020204030204" pitchFamily="34" charset="0"/>
                <a:cs typeface="+mn-cs"/>
              </a:rPr>
              <a:t/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Schemi irrigui</a:t>
            </a:r>
            <a:r>
              <a:rPr lang="it-IT" sz="2000" dirty="0">
                <a:latin typeface="Calibri" panose="020F0502020204030204" pitchFamily="34" charset="0"/>
                <a:cs typeface="+mn-cs"/>
              </a:rPr>
              <a:t/>
            </a:r>
            <a:br>
              <a:rPr lang="it-IT" sz="2000" dirty="0">
                <a:latin typeface="Calibri" panose="020F0502020204030204" pitchFamily="34" charset="0"/>
                <a:cs typeface="+mn-cs"/>
              </a:rPr>
            </a:br>
            <a:r>
              <a:rPr lang="it-IT" sz="2000" dirty="0">
                <a:latin typeface="Calibri" panose="020F0502020204030204" pitchFamily="34" charset="0"/>
                <a:cs typeface="+mn-cs"/>
              </a:rPr>
              <a:t>Per ogni CMF, riportano il fabbisogni giornalieri di acqua irrigua (ordinario e ottimale)  in funzione delle maggiori o minori richieste produttive, economiche, sociali e ambientali espresse dalla prima sezione.</a:t>
            </a:r>
          </a:p>
        </p:txBody>
      </p:sp>
    </p:spTree>
    <p:extLst>
      <p:ext uri="{BB962C8B-B14F-4D97-AF65-F5344CB8AC3E}">
        <p14:creationId xmlns:p14="http://schemas.microsoft.com/office/powerpoint/2010/main" val="8277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C7430E9-1636-0BCD-55F3-E7878EE8B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325B3A6-9126-6D17-FABA-BD58CD73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5" y="1198179"/>
            <a:ext cx="8260903" cy="50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F7592B9-98B4-7E2C-B296-3344B2D9C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1065068"/>
            <a:ext cx="8198069" cy="54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5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141413" y="760413"/>
            <a:ext cx="2924175" cy="280987"/>
          </a:xfrm>
        </p:spPr>
        <p:txBody>
          <a:bodyPr/>
          <a:lstStyle/>
          <a:p>
            <a:pPr>
              <a:defRPr/>
            </a:pPr>
            <a:r>
              <a:rPr lang="fr-FR" dirty="0"/>
              <a:t>RESERVAQUA</a:t>
            </a:r>
          </a:p>
        </p:txBody>
      </p:sp>
      <p:sp>
        <p:nvSpPr>
          <p:cNvPr id="4" name="Rettangolo 3"/>
          <p:cNvSpPr/>
          <p:nvPr/>
        </p:nvSpPr>
        <p:spPr>
          <a:xfrm>
            <a:off x="508959" y="1251816"/>
            <a:ext cx="819142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/>
              <a:t>Indicatore «Effetti sull’Attività Agricola - EAA»</a:t>
            </a:r>
          </a:p>
          <a:p>
            <a:endParaRPr lang="it-IT" sz="2000" dirty="0"/>
          </a:p>
          <a:p>
            <a:r>
              <a:rPr lang="it-IT" b="1" dirty="0">
                <a:solidFill>
                  <a:srgbClr val="0070C0"/>
                </a:solidFill>
              </a:rPr>
              <a:t>Risultati</a:t>
            </a:r>
            <a:r>
              <a:rPr lang="it-IT" dirty="0"/>
              <a:t>: l’indicatore è stato predisposto e testato su </a:t>
            </a:r>
            <a:r>
              <a:rPr lang="it-IT" b="1" dirty="0"/>
              <a:t>60 CMF </a:t>
            </a:r>
            <a:r>
              <a:rPr lang="it-IT" dirty="0"/>
              <a:t>utilizzando banche dati differenti per il Gruppo 1:</a:t>
            </a:r>
          </a:p>
          <a:p>
            <a:pPr marL="342900" indent="-342900">
              <a:buFontTx/>
              <a:buChar char="-"/>
            </a:pPr>
            <a:r>
              <a:rPr lang="it-IT" dirty="0"/>
              <a:t>la versione </a:t>
            </a:r>
            <a:r>
              <a:rPr lang="it-IT" b="1" dirty="0"/>
              <a:t>completa</a:t>
            </a:r>
            <a:r>
              <a:rPr lang="it-IT" dirty="0"/>
              <a:t> (35 CMF) ha utilizzato i dati aggiornati del Demanio idrico per il rinnovo delle concessioni: permette di quantificare le </a:t>
            </a:r>
            <a:r>
              <a:rPr lang="it-IT" u="sng" dirty="0"/>
              <a:t>ricadute</a:t>
            </a:r>
            <a:r>
              <a:rPr lang="it-IT" dirty="0"/>
              <a:t> dell’uso dell’acqua irrigua sull’attività agricola del CMF e di confrontarle con le esigenze degli altri stakeholders. I dati necessari per l’elaborazione non sono attualmente disponibili per tutti i </a:t>
            </a:r>
            <a:r>
              <a:rPr lang="it-IT" dirty="0" smtClean="0"/>
              <a:t>CMF, </a:t>
            </a:r>
            <a:r>
              <a:rPr lang="it-IT" dirty="0"/>
              <a:t>ma lo saranno </a:t>
            </a:r>
            <a:r>
              <a:rPr lang="it-IT" dirty="0" smtClean="0"/>
              <a:t>nel </a:t>
            </a:r>
            <a:r>
              <a:rPr lang="it-IT" dirty="0"/>
              <a:t>prossimo futuro;</a:t>
            </a:r>
          </a:p>
          <a:p>
            <a:pPr marL="342900" indent="-342900">
              <a:buFontTx/>
              <a:buChar char="-"/>
            </a:pPr>
            <a:r>
              <a:rPr lang="it-IT" dirty="0"/>
              <a:t>la versione </a:t>
            </a:r>
            <a:r>
              <a:rPr lang="it-IT" b="1" dirty="0"/>
              <a:t>semplificata</a:t>
            </a:r>
            <a:r>
              <a:rPr lang="it-IT" dirty="0"/>
              <a:t> (25 CMF) utilizza elaborazioni dei dati satellitari per il fabbisogno irriguo (ARPA VdA): è di più rapida elaborazione ma non permette la comparazione tra uso irriguo e altri utilizzi .</a:t>
            </a:r>
          </a:p>
          <a:p>
            <a:endParaRPr lang="it-IT" dirty="0"/>
          </a:p>
          <a:p>
            <a:r>
              <a:rPr lang="it-IT" b="1" dirty="0">
                <a:solidFill>
                  <a:srgbClr val="0070C0"/>
                </a:solidFill>
              </a:rPr>
              <a:t>Prospettive</a:t>
            </a:r>
            <a:r>
              <a:rPr lang="it-IT" dirty="0"/>
              <a:t>: una volta validata la versione completa, l’indicatore potrà essere utilizzato sia in casi di progetti di </a:t>
            </a:r>
            <a:r>
              <a:rPr lang="it-IT" b="1" dirty="0"/>
              <a:t>revisione dei diritti irrigui </a:t>
            </a:r>
            <a:r>
              <a:rPr lang="it-IT" dirty="0"/>
              <a:t>(variazione periodi, volumi richiesti, variazione superficie irrigata, riordini, ecc.), sia in caso di </a:t>
            </a:r>
            <a:r>
              <a:rPr lang="it-IT" b="1" dirty="0"/>
              <a:t>domande di co-uso irriguo-idroelettrico </a:t>
            </a:r>
            <a:r>
              <a:rPr lang="it-IT" dirty="0"/>
              <a:t>o</a:t>
            </a:r>
            <a:r>
              <a:rPr lang="it-IT" b="1" dirty="0"/>
              <a:t> irriguo-industriale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01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141413" y="760413"/>
            <a:ext cx="2924175" cy="280987"/>
          </a:xfrm>
        </p:spPr>
        <p:txBody>
          <a:bodyPr/>
          <a:lstStyle/>
          <a:p>
            <a:pPr>
              <a:defRPr/>
            </a:pPr>
            <a:r>
              <a:rPr lang="fr-FR" dirty="0"/>
              <a:t>RESERVAQUA</a:t>
            </a:r>
          </a:p>
        </p:txBody>
      </p:sp>
      <p:sp>
        <p:nvSpPr>
          <p:cNvPr id="4" name="Rettangolo 3"/>
          <p:cNvSpPr/>
          <p:nvPr/>
        </p:nvSpPr>
        <p:spPr>
          <a:xfrm>
            <a:off x="601717" y="1178035"/>
            <a:ext cx="8195442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Esperienze e sinergie </a:t>
            </a:r>
            <a:r>
              <a:rPr lang="it-IT" sz="2000" b="1" dirty="0" err="1">
                <a:solidFill>
                  <a:srgbClr val="0070C0"/>
                </a:solidFill>
              </a:rPr>
              <a:t>Pastoralp</a:t>
            </a:r>
            <a:r>
              <a:rPr lang="it-IT" sz="2000" b="1" dirty="0">
                <a:solidFill>
                  <a:srgbClr val="0070C0"/>
                </a:solidFill>
              </a:rPr>
              <a:t> + </a:t>
            </a:r>
            <a:r>
              <a:rPr lang="it-IT" sz="2000" b="1" dirty="0" err="1">
                <a:solidFill>
                  <a:srgbClr val="0070C0"/>
                </a:solidFill>
              </a:rPr>
              <a:t>Reservaqua</a:t>
            </a:r>
            <a:r>
              <a:rPr lang="it-IT" sz="2000" b="1" dirty="0">
                <a:solidFill>
                  <a:srgbClr val="0070C0"/>
                </a:solidFill>
              </a:rPr>
              <a:t>:</a:t>
            </a:r>
          </a:p>
          <a:p>
            <a:endParaRPr lang="it-IT" sz="1200" b="1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/>
              <a:t>visione d’insieme </a:t>
            </a:r>
            <a:r>
              <a:rPr lang="it-IT" dirty="0"/>
              <a:t>delle problematiche, interdisciplinarietà;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/>
              <a:t>dialogo</a:t>
            </a:r>
            <a:r>
              <a:rPr lang="it-IT" dirty="0"/>
              <a:t> fra Enti di ricerca, Università, Amministrazioni </a:t>
            </a:r>
            <a:r>
              <a:rPr lang="it-IT" dirty="0" smtClean="0"/>
              <a:t>regionali/locali;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 smtClean="0"/>
              <a:t>ricerca «applicata»</a:t>
            </a:r>
            <a:r>
              <a:rPr lang="it-IT" dirty="0" smtClean="0"/>
              <a:t>: R&amp;S -&gt; procedimenti amministrativi -&gt; </a:t>
            </a:r>
            <a:r>
              <a:rPr lang="it-IT" dirty="0" smtClean="0"/>
              <a:t>attuazione;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 smtClean="0"/>
              <a:t>finanziamenti pubblici</a:t>
            </a:r>
            <a:r>
              <a:rPr lang="it-IT" dirty="0" smtClean="0"/>
              <a:t>;</a:t>
            </a:r>
            <a:endParaRPr lang="it-IT" dirty="0"/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/>
              <a:t>valorizzare le esternalità positive </a:t>
            </a:r>
            <a:r>
              <a:rPr lang="it-IT" dirty="0"/>
              <a:t>del territorio alpino (acqua e pascoli) e il ruolo dei CMF (utilizzatori ma anche fornitori di servizi);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/>
              <a:t>rinnovare la normativa </a:t>
            </a:r>
            <a:r>
              <a:rPr lang="it-IT" b="1" dirty="0" smtClean="0"/>
              <a:t>regionale</a:t>
            </a:r>
            <a:r>
              <a:rPr lang="it-IT" dirty="0" smtClean="0"/>
              <a:t>,</a:t>
            </a:r>
            <a:r>
              <a:rPr lang="it-IT" b="1" dirty="0" smtClean="0"/>
              <a:t> </a:t>
            </a:r>
            <a:r>
              <a:rPr lang="it-IT" dirty="0"/>
              <a:t>sia </a:t>
            </a:r>
            <a:r>
              <a:rPr lang="it-IT" dirty="0" smtClean="0"/>
              <a:t>per la gestione </a:t>
            </a:r>
            <a:r>
              <a:rPr lang="it-IT" dirty="0"/>
              <a:t>dei </a:t>
            </a:r>
            <a:r>
              <a:rPr lang="it-IT" dirty="0" smtClean="0"/>
              <a:t>pascoli </a:t>
            </a:r>
            <a:r>
              <a:rPr lang="it-IT" dirty="0" smtClean="0"/>
              <a:t>(Catasto regionale, piani di pascolo, strategia </a:t>
            </a:r>
            <a:r>
              <a:rPr lang="it-IT" dirty="0" err="1" smtClean="0"/>
              <a:t>adattam</a:t>
            </a:r>
            <a:r>
              <a:rPr lang="it-IT" dirty="0" smtClean="0"/>
              <a:t>. climatico), </a:t>
            </a:r>
            <a:r>
              <a:rPr lang="it-IT" dirty="0"/>
              <a:t>sia per la gestione della risorsa acqua;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 err="1"/>
              <a:t>governance</a:t>
            </a:r>
            <a:r>
              <a:rPr lang="it-IT" dirty="0"/>
              <a:t>: </a:t>
            </a:r>
            <a:r>
              <a:rPr lang="it-IT" dirty="0" smtClean="0"/>
              <a:t>fusioni CMF, </a:t>
            </a:r>
            <a:r>
              <a:rPr lang="it-IT" dirty="0"/>
              <a:t>consorzi 2 </a:t>
            </a:r>
            <a:r>
              <a:rPr lang="it-IT" dirty="0" smtClean="0"/>
              <a:t>livello; comprensori </a:t>
            </a:r>
            <a:r>
              <a:rPr lang="it-IT" dirty="0"/>
              <a:t>d’alpeggio;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 smtClean="0"/>
              <a:t>scambio </a:t>
            </a:r>
            <a:r>
              <a:rPr lang="it-IT" b="1" dirty="0"/>
              <a:t>di esperienze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/>
              <a:t>es. </a:t>
            </a:r>
            <a:r>
              <a:rPr lang="it-IT" dirty="0" smtClean="0"/>
              <a:t>esperienze transfrontaliere dei bacini </a:t>
            </a:r>
            <a:r>
              <a:rPr lang="it-IT" dirty="0"/>
              <a:t>irrigui d’alpeggio </a:t>
            </a:r>
            <a:r>
              <a:rPr lang="it-IT" dirty="0" smtClean="0"/>
              <a:t>e degli </a:t>
            </a:r>
            <a:r>
              <a:rPr lang="it-IT" i="1" dirty="0" err="1" smtClean="0"/>
              <a:t>Alpages</a:t>
            </a:r>
            <a:r>
              <a:rPr lang="it-IT" i="1" dirty="0" smtClean="0"/>
              <a:t> </a:t>
            </a:r>
            <a:r>
              <a:rPr lang="it-IT" i="1" dirty="0" err="1" smtClean="0"/>
              <a:t>sentinelles</a:t>
            </a:r>
            <a:r>
              <a:rPr lang="it-IT" dirty="0" smtClean="0"/>
              <a:t>);</a:t>
            </a:r>
            <a:endParaRPr lang="it-IT" dirty="0"/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/>
              <a:t>informazione e sensibilizzazione</a:t>
            </a:r>
            <a:r>
              <a:rPr lang="it-IT" dirty="0"/>
              <a:t> per l’uso consapevole delle </a:t>
            </a:r>
            <a:r>
              <a:rPr lang="it-IT" dirty="0" smtClean="0"/>
              <a:t>risorse acqua e suolo;</a:t>
            </a:r>
            <a:endParaRPr lang="it-IT" dirty="0"/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it-IT" b="1" dirty="0" smtClean="0"/>
              <a:t>gestione </a:t>
            </a:r>
            <a:r>
              <a:rPr lang="it-IT" b="1" dirty="0"/>
              <a:t>dei conflitti</a:t>
            </a:r>
            <a:r>
              <a:rPr lang="it-IT" dirty="0"/>
              <a:t> </a:t>
            </a:r>
            <a:r>
              <a:rPr lang="it-IT" dirty="0" smtClean="0"/>
              <a:t>(es. indicatore EAA).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65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2720339"/>
            <a:ext cx="6858000" cy="789623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15346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141413" y="760413"/>
            <a:ext cx="2924175" cy="280987"/>
          </a:xfrm>
        </p:spPr>
        <p:txBody>
          <a:bodyPr/>
          <a:lstStyle/>
          <a:p>
            <a:pPr>
              <a:defRPr/>
            </a:pPr>
            <a:r>
              <a:rPr lang="fr-FR" dirty="0"/>
              <a:t>RESERVAQUA</a:t>
            </a:r>
          </a:p>
        </p:txBody>
      </p:sp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1141413" y="1041400"/>
            <a:ext cx="7485752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000" b="1" dirty="0"/>
              <a:t>WP4 </a:t>
            </a:r>
            <a:r>
              <a:rPr lang="it-IT" altLang="it-IT" sz="2000" b="1" dirty="0" err="1"/>
              <a:t>Reservaqua</a:t>
            </a:r>
            <a:r>
              <a:rPr lang="it-IT" altLang="it-IT" sz="2000" b="1" dirty="0"/>
              <a:t>: </a:t>
            </a:r>
            <a:r>
              <a:rPr lang="it-IT" sz="2000" i="1" dirty="0"/>
              <a:t>ottimizzazione dell'uso della risorsa idrica nel settore agricolo: gestione, misurazione e studio delle modalità di quantificazione del costo ambientale dell'acqua ad uso agricolo, casi studio</a:t>
            </a:r>
          </a:p>
          <a:p>
            <a:endParaRPr lang="it-IT" altLang="it-IT" dirty="0">
              <a:solidFill>
                <a:srgbClr val="565656"/>
              </a:solidFill>
              <a:latin typeface="Arial" panose="020B0604020202020204" pitchFamily="34" charset="0"/>
            </a:endParaRPr>
          </a:p>
          <a:p>
            <a:endParaRPr lang="it-IT" altLang="it-IT" dirty="0">
              <a:solidFill>
                <a:srgbClr val="565656"/>
              </a:solidFill>
              <a:latin typeface="Arial" panose="020B0604020202020204" pitchFamily="34" charset="0"/>
            </a:endParaRPr>
          </a:p>
          <a:p>
            <a:r>
              <a:rPr lang="it-IT" altLang="it-IT" b="1" dirty="0"/>
              <a:t>Casi studio attivati dal Dipartimento Agricoltura:</a:t>
            </a:r>
          </a:p>
          <a:p>
            <a:pPr marL="457200" indent="-457200">
              <a:buAutoNum type="arabicPeriod"/>
            </a:pPr>
            <a:r>
              <a:rPr lang="it-IT" altLang="it-IT" b="1" dirty="0"/>
              <a:t>Misurazione sperimentale dei consumi irrigui</a:t>
            </a:r>
          </a:p>
          <a:p>
            <a:pPr marL="457200" indent="-457200">
              <a:buFontTx/>
              <a:buAutoNum type="arabicPeriod"/>
            </a:pPr>
            <a:r>
              <a:rPr lang="it-IT" altLang="it-IT" b="1" dirty="0"/>
              <a:t>Modelli di supporto alla progettualità integrata</a:t>
            </a:r>
          </a:p>
        </p:txBody>
      </p:sp>
    </p:spTree>
    <p:extLst>
      <p:ext uri="{BB962C8B-B14F-4D97-AF65-F5344CB8AC3E}">
        <p14:creationId xmlns:p14="http://schemas.microsoft.com/office/powerpoint/2010/main" val="234515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141413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RESERVAQUA</a:t>
            </a:r>
          </a:p>
        </p:txBody>
      </p:sp>
      <p:sp>
        <p:nvSpPr>
          <p:cNvPr id="5124" name="CasellaDiTesto 4"/>
          <p:cNvSpPr txBox="1">
            <a:spLocks noChangeArrowheads="1"/>
          </p:cNvSpPr>
          <p:nvPr/>
        </p:nvSpPr>
        <p:spPr bwMode="auto">
          <a:xfrm>
            <a:off x="1154691" y="1086453"/>
            <a:ext cx="728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000" b="1" dirty="0"/>
              <a:t>1. Misurazione sperimentale dei consumi irrigui</a:t>
            </a:r>
          </a:p>
          <a:p>
            <a:r>
              <a:rPr lang="it-IT" sz="2000" dirty="0"/>
              <a:t>Installazione di misuratori di portata in 12 siti pilota (+2 IAR) per il confronto con la stima del fabbisogno irriguo delle colture presenti (IAR-Fondazione CIMA).</a:t>
            </a:r>
            <a:endParaRPr lang="it-IT" altLang="it-IT" sz="2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3" y="2714267"/>
            <a:ext cx="8508848" cy="362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77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271CC3CF-0EDA-2CE8-C123-F97902E42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379" y="759826"/>
            <a:ext cx="4431285" cy="281034"/>
          </a:xfrm>
        </p:spPr>
        <p:txBody>
          <a:bodyPr/>
          <a:lstStyle/>
          <a:p>
            <a:r>
              <a:rPr lang="it-IT" dirty="0"/>
              <a:t>RESERVAQUA: mappa dei misuratori installati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116548-7848-318B-9137-9E88D5464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8" y="1255487"/>
            <a:ext cx="795094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36D2D236-60C8-C8C2-A334-412779EF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379" y="759826"/>
            <a:ext cx="4181119" cy="281034"/>
          </a:xfrm>
        </p:spPr>
        <p:txBody>
          <a:bodyPr/>
          <a:lstStyle/>
          <a:p>
            <a:r>
              <a:rPr lang="it-IT" dirty="0"/>
              <a:t>RESERVAQUA: flusso dei dati dei misuratori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05DF555-D135-038C-C0DE-0B6A04CD06FA}"/>
              </a:ext>
            </a:extLst>
          </p:cNvPr>
          <p:cNvGrpSpPr/>
          <p:nvPr/>
        </p:nvGrpSpPr>
        <p:grpSpPr>
          <a:xfrm>
            <a:off x="1636588" y="1309273"/>
            <a:ext cx="5870824" cy="1942247"/>
            <a:chOff x="1636588" y="1309273"/>
            <a:chExt cx="5870824" cy="1942247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31188DF-D665-B9C3-5831-37779AD65AEF}"/>
                </a:ext>
              </a:extLst>
            </p:cNvPr>
            <p:cNvGrpSpPr/>
            <p:nvPr/>
          </p:nvGrpSpPr>
          <p:grpSpPr>
            <a:xfrm>
              <a:off x="1636588" y="1309273"/>
              <a:ext cx="1440000" cy="1942247"/>
              <a:chOff x="680634" y="2986006"/>
              <a:chExt cx="1440000" cy="1942247"/>
            </a:xfrm>
          </p:grpSpPr>
          <p:pic>
            <p:nvPicPr>
              <p:cNvPr id="6" name="Picture 5" descr="Shape&#10;&#10;Description automatically generated with low confidence">
                <a:extLst>
                  <a:ext uri="{FF2B5EF4-FFF2-40B4-BE49-F238E27FC236}">
                    <a16:creationId xmlns="" xmlns:a16="http://schemas.microsoft.com/office/drawing/2014/main" id="{50BE69C2-C056-8E05-3BA8-D58862587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634" y="2986006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0D919D9C-E27D-89FA-2D59-26F694E3F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634" y="4208253"/>
                <a:ext cx="720000" cy="720000"/>
              </a:xfrm>
              <a:prstGeom prst="rect">
                <a:avLst/>
              </a:prstGeom>
            </p:spPr>
          </p:pic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="" xmlns:a16="http://schemas.microsoft.com/office/drawing/2014/main" id="{AC2F4470-DAD4-6203-83C4-B59DB1629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1819130"/>
              <a:ext cx="914400" cy="9144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 with low confidence">
              <a:extLst>
                <a:ext uri="{FF2B5EF4-FFF2-40B4-BE49-F238E27FC236}">
                  <a16:creationId xmlns="" xmlns:a16="http://schemas.microsoft.com/office/drawing/2014/main" id="{F7EE0E79-2B7B-A7D2-6BD4-2EDF77627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7412" y="1318499"/>
              <a:ext cx="1440000" cy="1440000"/>
            </a:xfrm>
            <a:prstGeom prst="rect">
              <a:avLst/>
            </a:prstGeom>
          </p:spPr>
        </p:pic>
        <p:sp>
          <p:nvSpPr>
            <p:cNvPr id="30" name="Arrow: Right 29">
              <a:extLst>
                <a:ext uri="{FF2B5EF4-FFF2-40B4-BE49-F238E27FC236}">
                  <a16:creationId xmlns="" xmlns:a16="http://schemas.microsoft.com/office/drawing/2014/main" id="{26AA0DF6-DD42-011D-D53F-1675B5A63F2C}"/>
                </a:ext>
              </a:extLst>
            </p:cNvPr>
            <p:cNvSpPr/>
            <p:nvPr/>
          </p:nvSpPr>
          <p:spPr>
            <a:xfrm>
              <a:off x="3012197" y="2038499"/>
              <a:ext cx="914343" cy="381615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GPRS</a:t>
              </a:r>
              <a:endParaRPr lang="en-US" dirty="0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="" xmlns:a16="http://schemas.microsoft.com/office/drawing/2014/main" id="{54B73AB3-9B72-379E-2A8D-F0690DE9806B}"/>
                </a:ext>
              </a:extLst>
            </p:cNvPr>
            <p:cNvSpPr/>
            <p:nvPr/>
          </p:nvSpPr>
          <p:spPr>
            <a:xfrm>
              <a:off x="5217460" y="2038499"/>
              <a:ext cx="849952" cy="381615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iot24</a:t>
              </a:r>
              <a:endParaRPr lang="en-US" dirty="0"/>
            </a:p>
          </p:txBody>
        </p:sp>
      </p:grpSp>
      <p:sp>
        <p:nvSpPr>
          <p:cNvPr id="36" name="Arrow: Right 35">
            <a:extLst>
              <a:ext uri="{FF2B5EF4-FFF2-40B4-BE49-F238E27FC236}">
                <a16:creationId xmlns="" xmlns:a16="http://schemas.microsoft.com/office/drawing/2014/main" id="{F6CD7C29-A0EB-F998-81E2-D80007735DB4}"/>
              </a:ext>
            </a:extLst>
          </p:cNvPr>
          <p:cNvSpPr/>
          <p:nvPr/>
        </p:nvSpPr>
        <p:spPr>
          <a:xfrm rot="5400000">
            <a:off x="5997122" y="3582277"/>
            <a:ext cx="1580578" cy="3816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API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DF43BFA-1708-B1DA-FFD1-9EA3DAB3E285}"/>
              </a:ext>
            </a:extLst>
          </p:cNvPr>
          <p:cNvGrpSpPr/>
          <p:nvPr/>
        </p:nvGrpSpPr>
        <p:grpSpPr>
          <a:xfrm>
            <a:off x="1932197" y="4506641"/>
            <a:ext cx="6717902" cy="1080000"/>
            <a:chOff x="1932197" y="4506641"/>
            <a:chExt cx="6717902" cy="1080000"/>
          </a:xfrm>
        </p:grpSpPr>
        <p:pic>
          <p:nvPicPr>
            <p:cNvPr id="1030" name="Picture 6">
              <a:extLst>
                <a:ext uri="{FF2B5EF4-FFF2-40B4-BE49-F238E27FC236}">
                  <a16:creationId xmlns="" xmlns:a16="http://schemas.microsoft.com/office/drawing/2014/main" id="{9D7EA976-2FD1-4267-833E-CB185DF50F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2" t="50000" r="5842" b="15127"/>
            <a:stretch/>
          </p:blipFill>
          <p:spPr bwMode="auto">
            <a:xfrm>
              <a:off x="4924723" y="4819501"/>
              <a:ext cx="3725376" cy="7200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Arrow: Right 38">
              <a:extLst>
                <a:ext uri="{FF2B5EF4-FFF2-40B4-BE49-F238E27FC236}">
                  <a16:creationId xmlns="" xmlns:a16="http://schemas.microsoft.com/office/drawing/2014/main" id="{C12C77FA-C921-E6C3-2421-7D679050F5DD}"/>
                </a:ext>
              </a:extLst>
            </p:cNvPr>
            <p:cNvSpPr/>
            <p:nvPr/>
          </p:nvSpPr>
          <p:spPr>
            <a:xfrm rot="10800000">
              <a:off x="3303917" y="4988692"/>
              <a:ext cx="1472575" cy="381615"/>
            </a:xfrm>
            <a:prstGeom prst="rightArrow">
              <a:avLst>
                <a:gd name="adj1" fmla="val 50000"/>
                <a:gd name="adj2" fmla="val 5226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Picture 40" descr="Shape&#10;&#10;Description automatically generated with low confidence">
              <a:extLst>
                <a:ext uri="{FF2B5EF4-FFF2-40B4-BE49-F238E27FC236}">
                  <a16:creationId xmlns="" xmlns:a16="http://schemas.microsoft.com/office/drawing/2014/main" id="{3BC105A7-FB5C-29CB-5896-97D60E93F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32197" y="4506641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11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36FB16C5-396D-3FBB-8195-A26F3F273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379" y="759826"/>
            <a:ext cx="5518213" cy="281034"/>
          </a:xfrm>
        </p:spPr>
        <p:txBody>
          <a:bodyPr/>
          <a:lstStyle/>
          <a:p>
            <a:r>
              <a:rPr lang="it-IT" dirty="0"/>
              <a:t>RESERVAQUA: visualizzazione dati applicativo GIS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17224AB-DAB9-DEA8-8FC3-A70138BAB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41" y="1233442"/>
            <a:ext cx="7950944" cy="504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BB9270C-EEE1-4BA9-3FCB-67C6DF59A60C}"/>
              </a:ext>
            </a:extLst>
          </p:cNvPr>
          <p:cNvSpPr/>
          <p:nvPr/>
        </p:nvSpPr>
        <p:spPr>
          <a:xfrm>
            <a:off x="4243853" y="2799272"/>
            <a:ext cx="750498" cy="750498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ADE96D-3943-FE9D-9B29-857C0550D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92FD84-E90B-2754-E543-1DFD28C6F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1496110"/>
            <a:ext cx="6768726" cy="360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71E3D1-CCBF-0EAD-15A9-510BA424A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10" y="2084776"/>
            <a:ext cx="6751698" cy="36000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372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00" y="782520"/>
            <a:ext cx="2950720" cy="28653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5482548" y="1274832"/>
            <a:ext cx="3267752" cy="461665"/>
          </a:xfrm>
          <a:prstGeom prst="rect">
            <a:avLst/>
          </a:prstGeom>
        </p:spPr>
        <p:txBody>
          <a:bodyPr wrap="square" rIns="25200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it-IT" altLang="it-IT" sz="2400" b="1" dirty="0">
                <a:solidFill>
                  <a:srgbClr val="1C4D96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Risultati</a:t>
            </a:r>
            <a:endParaRPr lang="it-IT" sz="2400" b="1" dirty="0">
              <a:solidFill>
                <a:srgbClr val="1C4D96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-1"/>
          <a:stretch/>
        </p:blipFill>
        <p:spPr>
          <a:xfrm>
            <a:off x="338545" y="1767145"/>
            <a:ext cx="5039277" cy="35213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482548" y="1767145"/>
            <a:ext cx="3267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2022 è stato un anno caratterizzato da siccità e scarse precipitazioni, nonché da problemi di taratura degli strumenti installati: non è stato quindi possibile avere un monitoraggio completo ed efficace su tutti i siti.</a:t>
            </a:r>
          </a:p>
          <a:p>
            <a:r>
              <a:rPr lang="it-IT" dirty="0"/>
              <a:t>In quelli più significativi, il risultato più evidente è che il fabbisogno irriguo stimato è superiore al consumo registrato, fenomeno legato alla scarsità di acqua e alle alte temperature: si dovrà attendere il 2023 per avere dati più significativi. </a:t>
            </a:r>
          </a:p>
        </p:txBody>
      </p:sp>
    </p:spTree>
    <p:extLst>
      <p:ext uri="{BB962C8B-B14F-4D97-AF65-F5344CB8AC3E}">
        <p14:creationId xmlns:p14="http://schemas.microsoft.com/office/powerpoint/2010/main" val="24941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141413" y="760413"/>
            <a:ext cx="2924175" cy="280987"/>
          </a:xfrm>
        </p:spPr>
        <p:txBody>
          <a:bodyPr/>
          <a:lstStyle/>
          <a:p>
            <a:pPr>
              <a:defRPr/>
            </a:pPr>
            <a:r>
              <a:rPr lang="fr-FR" dirty="0"/>
              <a:t>RESERVAQUA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41413" y="1447610"/>
            <a:ext cx="7298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/>
              <a:t>Misurazione sperimentale dei consumi irrigui</a:t>
            </a:r>
          </a:p>
          <a:p>
            <a:endParaRPr lang="it-IT" sz="2000" dirty="0"/>
          </a:p>
          <a:p>
            <a:r>
              <a:rPr lang="it-IT" sz="2000" b="1" dirty="0">
                <a:solidFill>
                  <a:srgbClr val="0070C0"/>
                </a:solidFill>
              </a:rPr>
              <a:t>Prospettive</a:t>
            </a:r>
            <a:r>
              <a:rPr lang="it-IT" sz="2000" dirty="0"/>
              <a:t>: si dovrà valutare la diffusione dei </a:t>
            </a:r>
            <a:r>
              <a:rPr lang="it-IT" sz="2000" b="1" dirty="0"/>
              <a:t>misuratori</a:t>
            </a:r>
            <a:r>
              <a:rPr lang="it-IT" sz="2000" dirty="0"/>
              <a:t> sul territorio al fine di migliorare il monitoraggio dei consumi.</a:t>
            </a:r>
          </a:p>
          <a:p>
            <a:endParaRPr lang="it-IT" sz="2000" dirty="0"/>
          </a:p>
          <a:p>
            <a:r>
              <a:rPr lang="it-IT" sz="2000" dirty="0"/>
              <a:t>In alternativa o in complementarietà, affinare il metodo di rilevazione satellitare del </a:t>
            </a:r>
            <a:r>
              <a:rPr lang="it-IT" sz="2000" b="1" dirty="0"/>
              <a:t>fabbisogno irriguo</a:t>
            </a:r>
            <a:r>
              <a:rPr lang="it-IT" sz="2000" dirty="0"/>
              <a:t> quale approssimazione più immediata, misurabile da subito a scala regionale e in continuo grazie ai dati satellitari, pedologici e meteo.</a:t>
            </a:r>
          </a:p>
        </p:txBody>
      </p:sp>
    </p:spTree>
    <p:extLst>
      <p:ext uri="{BB962C8B-B14F-4D97-AF65-F5344CB8AC3E}">
        <p14:creationId xmlns:p14="http://schemas.microsoft.com/office/powerpoint/2010/main" val="38443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839</Words>
  <Application>Microsoft Office PowerPoint</Application>
  <PresentationFormat>Presentazione su schermo (4:3)</PresentationFormat>
  <Paragraphs>75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Calibri Light</vt:lpstr>
      <vt:lpstr>Montserrat</vt:lpstr>
      <vt:lpstr>Open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L’EAA è strutturato in 2 sezioni:  Descrizione del comprensorio 4 gruppi di parametri per caratterizzare il «bene esposto» comprensorio: 1. Esigenze irrigue del comprensorio 2. Valore economico del comprensorio 3. Valore sociale del comprensorio 4. Benefici ambientali e paesaggistici collegati all’uso irriguo  Schemi irrigui Per ogni CMF, riportano il fabbisogni giornalieri di acqua irrigua (ordinario e ottimale)  in funzione delle maggiori o minori richieste produttive, economiche, sociali e ambientali espresse dalla prima sezione.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Alessandro ROTA</cp:lastModifiedBy>
  <cp:revision>575</cp:revision>
  <cp:lastPrinted>2020-02-10T14:14:14Z</cp:lastPrinted>
  <dcterms:created xsi:type="dcterms:W3CDTF">2019-04-30T11:09:29Z</dcterms:created>
  <dcterms:modified xsi:type="dcterms:W3CDTF">2022-12-15T14:21:34Z</dcterms:modified>
</cp:coreProperties>
</file>