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1"/>
  </p:notesMasterIdLst>
  <p:sldIdLst>
    <p:sldId id="270" r:id="rId2"/>
    <p:sldId id="4190" r:id="rId3"/>
    <p:sldId id="4204" r:id="rId4"/>
    <p:sldId id="4205" r:id="rId5"/>
    <p:sldId id="389" r:id="rId6"/>
    <p:sldId id="4203" r:id="rId7"/>
    <p:sldId id="393" r:id="rId8"/>
    <p:sldId id="395" r:id="rId9"/>
    <p:sldId id="396" r:id="rId10"/>
    <p:sldId id="4206" r:id="rId11"/>
    <p:sldId id="397" r:id="rId12"/>
    <p:sldId id="4198" r:id="rId13"/>
    <p:sldId id="4188" r:id="rId14"/>
    <p:sldId id="4184" r:id="rId15"/>
    <p:sldId id="4191" r:id="rId16"/>
    <p:sldId id="4196" r:id="rId17"/>
    <p:sldId id="4197" r:id="rId18"/>
    <p:sldId id="4194" r:id="rId19"/>
    <p:sldId id="4207" r:id="rId20"/>
    <p:sldId id="4172" r:id="rId21"/>
    <p:sldId id="4173" r:id="rId22"/>
    <p:sldId id="4178" r:id="rId23"/>
    <p:sldId id="4179" r:id="rId24"/>
    <p:sldId id="4181" r:id="rId25"/>
    <p:sldId id="4182" r:id="rId26"/>
    <p:sldId id="4189" r:id="rId27"/>
    <p:sldId id="4208" r:id="rId28"/>
    <p:sldId id="4202" r:id="rId29"/>
    <p:sldId id="4183" r:id="rId30"/>
  </p:sldIdLst>
  <p:sldSz cx="9144000" cy="5143500" type="screen16x9"/>
  <p:notesSz cx="6858000" cy="9144000"/>
  <p:embeddedFontLst>
    <p:embeddedFont>
      <p:font typeface="Abadi" panose="020B0604020104020204" pitchFamily="34" charset="0"/>
      <p:regular r:id="rId32"/>
    </p:embeddedFont>
    <p:embeddedFont>
      <p:font typeface="Apple SD Gothic Neo Regular" panose="020B0604020202020204" charset="0"/>
      <p:bold r:id="rId33"/>
    </p:embeddedFont>
    <p:embeddedFont>
      <p:font typeface="Bebas Neue" panose="020B0606020202050201" pitchFamily="34" charset="0"/>
      <p:regular r:id="rId34"/>
    </p:embeddedFont>
    <p:embeddedFont>
      <p:font typeface="Calibri" panose="020F0502020204030204" pitchFamily="34" charset="0"/>
      <p:regular r:id="rId35"/>
      <p:bold r:id="rId36"/>
      <p:italic r:id="rId37"/>
      <p:boldItalic r:id="rId38"/>
    </p:embeddedFont>
    <p:embeddedFont>
      <p:font typeface="Francois One" panose="020B0604020202020204" charset="0"/>
      <p:regular r:id="rId39"/>
    </p:embeddedFont>
    <p:embeddedFont>
      <p:font typeface="Montserrat" panose="00000500000000000000" pitchFamily="2" charset="0"/>
      <p:regular r:id="rId40"/>
      <p:bold r:id="rId41"/>
      <p:italic r:id="rId42"/>
      <p:boldItalic r:id="rId43"/>
    </p:embeddedFont>
    <p:embeddedFont>
      <p:font typeface="Poppins" panose="000005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200"/>
    <a:srgbClr val="F7800E"/>
    <a:srgbClr val="EBEBEB"/>
    <a:srgbClr val="F1D24A"/>
    <a:srgbClr val="942093"/>
    <a:srgbClr val="F50003"/>
    <a:srgbClr val="EECF49"/>
    <a:srgbClr val="374D87"/>
    <a:srgbClr val="527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A4AF17-20B5-4D32-96B3-11795541EB5F}">
  <a:tblStyle styleId="{94A4AF17-20B5-4D32-96B3-11795541EB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30" autoAdjust="0"/>
    <p:restoredTop sz="93350" autoAdjust="0"/>
  </p:normalViewPr>
  <p:slideViewPr>
    <p:cSldViewPr snapToGrid="0">
      <p:cViewPr varScale="1">
        <p:scale>
          <a:sx n="102" d="100"/>
          <a:sy n="102" d="100"/>
        </p:scale>
        <p:origin x="624" y="67"/>
      </p:cViewPr>
      <p:guideLst/>
    </p:cSldViewPr>
  </p:slideViewPr>
  <p:outlineViewPr>
    <p:cViewPr>
      <p:scale>
        <a:sx n="33" d="100"/>
        <a:sy n="33" d="100"/>
      </p:scale>
      <p:origin x="0" y="-569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olla" userId="ea42973062b3b600" providerId="LiveId" clId="{BC47C220-8C3F-42D8-826A-437C43BFA8C1}"/>
    <pc:docChg chg="modSld">
      <pc:chgData name="Laura Molla" userId="ea42973062b3b600" providerId="LiveId" clId="{BC47C220-8C3F-42D8-826A-437C43BFA8C1}" dt="2023-09-26T17:55:16.551" v="4" actId="20577"/>
      <pc:docMkLst>
        <pc:docMk/>
      </pc:docMkLst>
      <pc:sldChg chg="modSp mod">
        <pc:chgData name="Laura Molla" userId="ea42973062b3b600" providerId="LiveId" clId="{BC47C220-8C3F-42D8-826A-437C43BFA8C1}" dt="2023-09-26T17:55:16.551" v="4" actId="20577"/>
        <pc:sldMkLst>
          <pc:docMk/>
          <pc:sldMk cId="3510503690" sldId="4206"/>
        </pc:sldMkLst>
        <pc:spChg chg="mod">
          <ac:chgData name="Laura Molla" userId="ea42973062b3b600" providerId="LiveId" clId="{BC47C220-8C3F-42D8-826A-437C43BFA8C1}" dt="2023-09-26T17:55:16.551" v="4" actId="20577"/>
          <ac:spMkLst>
            <pc:docMk/>
            <pc:sldMk cId="3510503690" sldId="4206"/>
            <ac:spMk id="45" creationId="{F70EF970-7473-1254-54E6-BED78D75120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 Palazzo della </a:t>
            </a:r>
          </a:p>
        </p:txBody>
      </p:sp>
    </p:spTree>
    <p:extLst>
      <p:ext uri="{BB962C8B-B14F-4D97-AF65-F5344CB8AC3E}">
        <p14:creationId xmlns:p14="http://schemas.microsoft.com/office/powerpoint/2010/main" val="311128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918665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140105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17976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516"/>
        <p:cNvGrpSpPr/>
        <p:nvPr/>
      </p:nvGrpSpPr>
      <p:grpSpPr>
        <a:xfrm>
          <a:off x="0" y="0"/>
          <a:ext cx="0" cy="0"/>
          <a:chOff x="0" y="0"/>
          <a:chExt cx="0" cy="0"/>
        </a:xfrm>
      </p:grpSpPr>
      <p:sp>
        <p:nvSpPr>
          <p:cNvPr id="517" name="Google Shape;517;p34"/>
          <p:cNvSpPr/>
          <p:nvPr/>
        </p:nvSpPr>
        <p:spPr>
          <a:xfrm flipH="1">
            <a:off x="5592113" y="0"/>
            <a:ext cx="3551886" cy="2687733"/>
          </a:xfrm>
          <a:custGeom>
            <a:avLst/>
            <a:gdLst/>
            <a:ahLst/>
            <a:cxnLst/>
            <a:rect l="l" t="t" r="r" b="b"/>
            <a:pathLst>
              <a:path w="62221" h="47083" extrusionOk="0">
                <a:moveTo>
                  <a:pt x="0" y="0"/>
                </a:moveTo>
                <a:lnTo>
                  <a:pt x="0" y="47083"/>
                </a:lnTo>
                <a:cubicBezTo>
                  <a:pt x="9180" y="44165"/>
                  <a:pt x="17387" y="37934"/>
                  <a:pt x="22341" y="29605"/>
                </a:cubicBezTo>
                <a:cubicBezTo>
                  <a:pt x="25290" y="24651"/>
                  <a:pt x="27539" y="18663"/>
                  <a:pt x="32737" y="16110"/>
                </a:cubicBezTo>
                <a:cubicBezTo>
                  <a:pt x="34819" y="15105"/>
                  <a:pt x="37068" y="14805"/>
                  <a:pt x="39375" y="14805"/>
                </a:cubicBezTo>
                <a:cubicBezTo>
                  <a:pt x="41884" y="14805"/>
                  <a:pt x="44460" y="15160"/>
                  <a:pt x="46962" y="15350"/>
                </a:cubicBezTo>
                <a:cubicBezTo>
                  <a:pt x="47720" y="15413"/>
                  <a:pt x="48500" y="15449"/>
                  <a:pt x="49285" y="15449"/>
                </a:cubicBezTo>
                <a:cubicBezTo>
                  <a:pt x="53439" y="15449"/>
                  <a:pt x="57757" y="14443"/>
                  <a:pt x="60032" y="11095"/>
                </a:cubicBezTo>
                <a:cubicBezTo>
                  <a:pt x="62220" y="7842"/>
                  <a:pt x="61491" y="3374"/>
                  <a:pt x="59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4"/>
          <p:cNvSpPr/>
          <p:nvPr/>
        </p:nvSpPr>
        <p:spPr>
          <a:xfrm flipH="1">
            <a:off x="-6" y="2017404"/>
            <a:ext cx="3739175" cy="3126096"/>
          </a:xfrm>
          <a:custGeom>
            <a:avLst/>
            <a:gdLst/>
            <a:ahLst/>
            <a:cxnLst/>
            <a:rect l="l" t="t" r="r" b="b"/>
            <a:pathLst>
              <a:path w="50823" h="42490" extrusionOk="0">
                <a:moveTo>
                  <a:pt x="44933" y="0"/>
                </a:moveTo>
                <a:cubicBezTo>
                  <a:pt x="43015" y="0"/>
                  <a:pt x="41094" y="349"/>
                  <a:pt x="39302" y="1030"/>
                </a:cubicBezTo>
                <a:cubicBezTo>
                  <a:pt x="35108" y="2641"/>
                  <a:pt x="31703" y="5985"/>
                  <a:pt x="29728" y="9967"/>
                </a:cubicBezTo>
                <a:cubicBezTo>
                  <a:pt x="27813" y="13827"/>
                  <a:pt x="27053" y="18569"/>
                  <a:pt x="23801" y="21395"/>
                </a:cubicBezTo>
                <a:cubicBezTo>
                  <a:pt x="20609" y="24222"/>
                  <a:pt x="15898" y="24405"/>
                  <a:pt x="12159" y="26472"/>
                </a:cubicBezTo>
                <a:cubicBezTo>
                  <a:pt x="8025" y="28751"/>
                  <a:pt x="5442" y="33037"/>
                  <a:pt x="3101" y="37140"/>
                </a:cubicBezTo>
                <a:lnTo>
                  <a:pt x="1" y="42490"/>
                </a:lnTo>
                <a:lnTo>
                  <a:pt x="50822" y="42490"/>
                </a:lnTo>
                <a:lnTo>
                  <a:pt x="50822" y="1182"/>
                </a:lnTo>
                <a:cubicBezTo>
                  <a:pt x="48967" y="387"/>
                  <a:pt x="46952" y="0"/>
                  <a:pt x="44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 name="Google Shape;519;p34"/>
          <p:cNvGrpSpPr/>
          <p:nvPr/>
        </p:nvGrpSpPr>
        <p:grpSpPr>
          <a:xfrm rot="10800000" flipH="1">
            <a:off x="-609600" y="3490925"/>
            <a:ext cx="2475510" cy="2262186"/>
            <a:chOff x="7355300" y="3662050"/>
            <a:chExt cx="2475510" cy="2262186"/>
          </a:xfrm>
        </p:grpSpPr>
        <p:sp>
          <p:nvSpPr>
            <p:cNvPr id="520" name="Google Shape;520;p34"/>
            <p:cNvSpPr/>
            <p:nvPr/>
          </p:nvSpPr>
          <p:spPr>
            <a:xfrm>
              <a:off x="8284492" y="4386693"/>
              <a:ext cx="1546317" cy="1537543"/>
            </a:xfrm>
            <a:custGeom>
              <a:avLst/>
              <a:gdLst/>
              <a:ahLst/>
              <a:cxnLst/>
              <a:rect l="l" t="t" r="r" b="b"/>
              <a:pathLst>
                <a:path w="30314" h="30142" extrusionOk="0">
                  <a:moveTo>
                    <a:pt x="14935" y="9279"/>
                  </a:moveTo>
                  <a:cubicBezTo>
                    <a:pt x="15274" y="9279"/>
                    <a:pt x="15619" y="9308"/>
                    <a:pt x="15969" y="9368"/>
                  </a:cubicBezTo>
                  <a:cubicBezTo>
                    <a:pt x="18423" y="9817"/>
                    <a:pt x="20394" y="11787"/>
                    <a:pt x="20808" y="14207"/>
                  </a:cubicBezTo>
                  <a:cubicBezTo>
                    <a:pt x="21377" y="17933"/>
                    <a:pt x="18542" y="21139"/>
                    <a:pt x="14990" y="21139"/>
                  </a:cubicBezTo>
                  <a:cubicBezTo>
                    <a:pt x="14654" y="21139"/>
                    <a:pt x="14311" y="21110"/>
                    <a:pt x="13965" y="21051"/>
                  </a:cubicBezTo>
                  <a:cubicBezTo>
                    <a:pt x="11510" y="20636"/>
                    <a:pt x="9506" y="18666"/>
                    <a:pt x="9125" y="16211"/>
                  </a:cubicBezTo>
                  <a:cubicBezTo>
                    <a:pt x="8525" y="12486"/>
                    <a:pt x="11358" y="9279"/>
                    <a:pt x="14935" y="9279"/>
                  </a:cubicBezTo>
                  <a:close/>
                  <a:moveTo>
                    <a:pt x="14172" y="0"/>
                  </a:moveTo>
                  <a:cubicBezTo>
                    <a:pt x="13584" y="0"/>
                    <a:pt x="12997" y="346"/>
                    <a:pt x="12755" y="899"/>
                  </a:cubicBezTo>
                  <a:lnTo>
                    <a:pt x="11856" y="2904"/>
                  </a:lnTo>
                  <a:cubicBezTo>
                    <a:pt x="11752" y="2939"/>
                    <a:pt x="11718" y="2939"/>
                    <a:pt x="11649" y="2939"/>
                  </a:cubicBezTo>
                  <a:lnTo>
                    <a:pt x="9920" y="1694"/>
                  </a:lnTo>
                  <a:cubicBezTo>
                    <a:pt x="9616" y="1485"/>
                    <a:pt x="9291" y="1380"/>
                    <a:pt x="8974" y="1380"/>
                  </a:cubicBezTo>
                  <a:cubicBezTo>
                    <a:pt x="8714" y="1380"/>
                    <a:pt x="8460" y="1450"/>
                    <a:pt x="8227" y="1590"/>
                  </a:cubicBezTo>
                  <a:lnTo>
                    <a:pt x="7466" y="2040"/>
                  </a:lnTo>
                  <a:lnTo>
                    <a:pt x="6740" y="2455"/>
                  </a:lnTo>
                  <a:cubicBezTo>
                    <a:pt x="6222" y="2766"/>
                    <a:pt x="5911" y="3353"/>
                    <a:pt x="5980" y="3975"/>
                  </a:cubicBezTo>
                  <a:lnTo>
                    <a:pt x="6187" y="6049"/>
                  </a:lnTo>
                  <a:lnTo>
                    <a:pt x="5980" y="6257"/>
                  </a:lnTo>
                  <a:lnTo>
                    <a:pt x="3941" y="6049"/>
                  </a:lnTo>
                  <a:cubicBezTo>
                    <a:pt x="3906" y="6047"/>
                    <a:pt x="3871" y="6046"/>
                    <a:pt x="3837" y="6046"/>
                  </a:cubicBezTo>
                  <a:cubicBezTo>
                    <a:pt x="3254" y="6046"/>
                    <a:pt x="2713" y="6320"/>
                    <a:pt x="2420" y="6810"/>
                  </a:cubicBezTo>
                  <a:lnTo>
                    <a:pt x="2005" y="7570"/>
                  </a:lnTo>
                  <a:lnTo>
                    <a:pt x="1556" y="8296"/>
                  </a:lnTo>
                  <a:cubicBezTo>
                    <a:pt x="1245" y="8815"/>
                    <a:pt x="1314" y="9506"/>
                    <a:pt x="1659" y="9990"/>
                  </a:cubicBezTo>
                  <a:lnTo>
                    <a:pt x="2835" y="11580"/>
                  </a:lnTo>
                  <a:cubicBezTo>
                    <a:pt x="2765" y="11753"/>
                    <a:pt x="2731" y="11822"/>
                    <a:pt x="2696" y="12064"/>
                  </a:cubicBezTo>
                  <a:lnTo>
                    <a:pt x="933" y="12824"/>
                  </a:lnTo>
                  <a:cubicBezTo>
                    <a:pt x="346" y="13101"/>
                    <a:pt x="0" y="13654"/>
                    <a:pt x="0" y="14241"/>
                  </a:cubicBezTo>
                  <a:lnTo>
                    <a:pt x="0" y="15105"/>
                  </a:lnTo>
                  <a:lnTo>
                    <a:pt x="0" y="15970"/>
                  </a:lnTo>
                  <a:cubicBezTo>
                    <a:pt x="0" y="16592"/>
                    <a:pt x="346" y="17145"/>
                    <a:pt x="933" y="17421"/>
                  </a:cubicBezTo>
                  <a:lnTo>
                    <a:pt x="2662" y="18182"/>
                  </a:lnTo>
                  <a:cubicBezTo>
                    <a:pt x="2696" y="18389"/>
                    <a:pt x="2731" y="18527"/>
                    <a:pt x="2835" y="18735"/>
                  </a:cubicBezTo>
                  <a:lnTo>
                    <a:pt x="1728" y="20221"/>
                  </a:lnTo>
                  <a:cubicBezTo>
                    <a:pt x="1383" y="20739"/>
                    <a:pt x="1348" y="21396"/>
                    <a:pt x="1659" y="21915"/>
                  </a:cubicBezTo>
                  <a:lnTo>
                    <a:pt x="2074" y="22641"/>
                  </a:lnTo>
                  <a:lnTo>
                    <a:pt x="2523" y="23366"/>
                  </a:lnTo>
                  <a:cubicBezTo>
                    <a:pt x="2819" y="23859"/>
                    <a:pt x="3364" y="24164"/>
                    <a:pt x="3921" y="24164"/>
                  </a:cubicBezTo>
                  <a:cubicBezTo>
                    <a:pt x="3950" y="24164"/>
                    <a:pt x="3980" y="24163"/>
                    <a:pt x="4010" y="24161"/>
                  </a:cubicBezTo>
                  <a:lnTo>
                    <a:pt x="5842" y="23989"/>
                  </a:lnTo>
                  <a:cubicBezTo>
                    <a:pt x="6015" y="24161"/>
                    <a:pt x="6153" y="24334"/>
                    <a:pt x="6326" y="24438"/>
                  </a:cubicBezTo>
                  <a:lnTo>
                    <a:pt x="6153" y="26235"/>
                  </a:lnTo>
                  <a:cubicBezTo>
                    <a:pt x="6118" y="26823"/>
                    <a:pt x="6395" y="27445"/>
                    <a:pt x="6913" y="27722"/>
                  </a:cubicBezTo>
                  <a:lnTo>
                    <a:pt x="7674" y="28171"/>
                  </a:lnTo>
                  <a:lnTo>
                    <a:pt x="8400" y="28586"/>
                  </a:lnTo>
                  <a:cubicBezTo>
                    <a:pt x="8638" y="28729"/>
                    <a:pt x="8914" y="28799"/>
                    <a:pt x="9189" y="28799"/>
                  </a:cubicBezTo>
                  <a:cubicBezTo>
                    <a:pt x="9511" y="28799"/>
                    <a:pt x="9832" y="28703"/>
                    <a:pt x="10093" y="28517"/>
                  </a:cubicBezTo>
                  <a:lnTo>
                    <a:pt x="11545" y="27480"/>
                  </a:lnTo>
                  <a:cubicBezTo>
                    <a:pt x="11752" y="27514"/>
                    <a:pt x="11994" y="27618"/>
                    <a:pt x="12236" y="27652"/>
                  </a:cubicBezTo>
                  <a:lnTo>
                    <a:pt x="12962" y="29242"/>
                  </a:lnTo>
                  <a:cubicBezTo>
                    <a:pt x="13239" y="29796"/>
                    <a:pt x="13792" y="30141"/>
                    <a:pt x="14414" y="30141"/>
                  </a:cubicBezTo>
                  <a:lnTo>
                    <a:pt x="16142" y="30141"/>
                  </a:lnTo>
                  <a:cubicBezTo>
                    <a:pt x="16730" y="30141"/>
                    <a:pt x="17283" y="29796"/>
                    <a:pt x="17559" y="29242"/>
                  </a:cubicBezTo>
                  <a:lnTo>
                    <a:pt x="18320" y="27549"/>
                  </a:lnTo>
                  <a:cubicBezTo>
                    <a:pt x="18562" y="27514"/>
                    <a:pt x="18700" y="27445"/>
                    <a:pt x="18942" y="27376"/>
                  </a:cubicBezTo>
                  <a:lnTo>
                    <a:pt x="20394" y="28413"/>
                  </a:lnTo>
                  <a:cubicBezTo>
                    <a:pt x="20687" y="28608"/>
                    <a:pt x="21024" y="28715"/>
                    <a:pt x="21355" y="28715"/>
                  </a:cubicBezTo>
                  <a:cubicBezTo>
                    <a:pt x="21610" y="28715"/>
                    <a:pt x="21862" y="28652"/>
                    <a:pt x="22087" y="28517"/>
                  </a:cubicBezTo>
                  <a:lnTo>
                    <a:pt x="22813" y="28067"/>
                  </a:lnTo>
                  <a:lnTo>
                    <a:pt x="23574" y="27652"/>
                  </a:lnTo>
                  <a:cubicBezTo>
                    <a:pt x="24092" y="27341"/>
                    <a:pt x="24369" y="26754"/>
                    <a:pt x="24334" y="26132"/>
                  </a:cubicBezTo>
                  <a:lnTo>
                    <a:pt x="24161" y="24196"/>
                  </a:lnTo>
                  <a:lnTo>
                    <a:pt x="24507" y="23850"/>
                  </a:lnTo>
                  <a:lnTo>
                    <a:pt x="26408" y="24023"/>
                  </a:lnTo>
                  <a:cubicBezTo>
                    <a:pt x="26438" y="24025"/>
                    <a:pt x="26467" y="24026"/>
                    <a:pt x="26497" y="24026"/>
                  </a:cubicBezTo>
                  <a:cubicBezTo>
                    <a:pt x="27058" y="24026"/>
                    <a:pt x="27633" y="23720"/>
                    <a:pt x="27929" y="23228"/>
                  </a:cubicBezTo>
                  <a:lnTo>
                    <a:pt x="28344" y="22502"/>
                  </a:lnTo>
                  <a:lnTo>
                    <a:pt x="28793" y="21776"/>
                  </a:lnTo>
                  <a:cubicBezTo>
                    <a:pt x="29070" y="21258"/>
                    <a:pt x="29035" y="20567"/>
                    <a:pt x="28689" y="20083"/>
                  </a:cubicBezTo>
                  <a:lnTo>
                    <a:pt x="27480" y="18389"/>
                  </a:lnTo>
                  <a:cubicBezTo>
                    <a:pt x="27514" y="18285"/>
                    <a:pt x="27514" y="18182"/>
                    <a:pt x="27583" y="18043"/>
                  </a:cubicBezTo>
                  <a:lnTo>
                    <a:pt x="29381" y="17248"/>
                  </a:lnTo>
                  <a:cubicBezTo>
                    <a:pt x="29934" y="16972"/>
                    <a:pt x="30314" y="16419"/>
                    <a:pt x="30314" y="15797"/>
                  </a:cubicBezTo>
                  <a:lnTo>
                    <a:pt x="30314" y="14933"/>
                  </a:lnTo>
                  <a:lnTo>
                    <a:pt x="30314" y="14068"/>
                  </a:lnTo>
                  <a:cubicBezTo>
                    <a:pt x="30314" y="13481"/>
                    <a:pt x="29968" y="12928"/>
                    <a:pt x="29381" y="12651"/>
                  </a:cubicBezTo>
                  <a:lnTo>
                    <a:pt x="27307" y="11822"/>
                  </a:lnTo>
                  <a:cubicBezTo>
                    <a:pt x="27272" y="11753"/>
                    <a:pt x="27272" y="11718"/>
                    <a:pt x="27272" y="11614"/>
                  </a:cubicBezTo>
                  <a:lnTo>
                    <a:pt x="28516" y="9886"/>
                  </a:lnTo>
                  <a:cubicBezTo>
                    <a:pt x="28862" y="9368"/>
                    <a:pt x="28931" y="8711"/>
                    <a:pt x="28620" y="8192"/>
                  </a:cubicBezTo>
                  <a:lnTo>
                    <a:pt x="28171" y="7467"/>
                  </a:lnTo>
                  <a:lnTo>
                    <a:pt x="27756" y="6741"/>
                  </a:lnTo>
                  <a:cubicBezTo>
                    <a:pt x="27461" y="6248"/>
                    <a:pt x="26916" y="5943"/>
                    <a:pt x="26329" y="5943"/>
                  </a:cubicBezTo>
                  <a:cubicBezTo>
                    <a:pt x="26298" y="5943"/>
                    <a:pt x="26267" y="5944"/>
                    <a:pt x="26235" y="5946"/>
                  </a:cubicBezTo>
                  <a:lnTo>
                    <a:pt x="23988" y="6188"/>
                  </a:lnTo>
                  <a:lnTo>
                    <a:pt x="23885" y="6084"/>
                  </a:lnTo>
                  <a:lnTo>
                    <a:pt x="24127" y="3941"/>
                  </a:lnTo>
                  <a:cubicBezTo>
                    <a:pt x="24161" y="3319"/>
                    <a:pt x="23850" y="2731"/>
                    <a:pt x="23332" y="2420"/>
                  </a:cubicBezTo>
                  <a:lnTo>
                    <a:pt x="22606" y="1971"/>
                  </a:lnTo>
                  <a:lnTo>
                    <a:pt x="21880" y="1556"/>
                  </a:lnTo>
                  <a:cubicBezTo>
                    <a:pt x="21641" y="1413"/>
                    <a:pt x="21366" y="1343"/>
                    <a:pt x="21091" y="1343"/>
                  </a:cubicBezTo>
                  <a:cubicBezTo>
                    <a:pt x="20769" y="1343"/>
                    <a:pt x="20447" y="1439"/>
                    <a:pt x="20186" y="1625"/>
                  </a:cubicBezTo>
                  <a:lnTo>
                    <a:pt x="18354" y="2939"/>
                  </a:lnTo>
                  <a:cubicBezTo>
                    <a:pt x="18320" y="2939"/>
                    <a:pt x="18285" y="2904"/>
                    <a:pt x="18251" y="2904"/>
                  </a:cubicBezTo>
                  <a:lnTo>
                    <a:pt x="17317" y="899"/>
                  </a:lnTo>
                  <a:cubicBezTo>
                    <a:pt x="17075" y="346"/>
                    <a:pt x="16522" y="0"/>
                    <a:pt x="15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4"/>
            <p:cNvSpPr/>
            <p:nvPr/>
          </p:nvSpPr>
          <p:spPr>
            <a:xfrm>
              <a:off x="8534848" y="4647658"/>
              <a:ext cx="1026219" cy="1027954"/>
            </a:xfrm>
            <a:custGeom>
              <a:avLst/>
              <a:gdLst/>
              <a:ahLst/>
              <a:cxnLst/>
              <a:rect l="l" t="t" r="r" b="b"/>
              <a:pathLst>
                <a:path w="20118" h="20152" extrusionOk="0">
                  <a:moveTo>
                    <a:pt x="10059" y="1141"/>
                  </a:moveTo>
                  <a:cubicBezTo>
                    <a:pt x="15036" y="1141"/>
                    <a:pt x="19046" y="5150"/>
                    <a:pt x="19046" y="10128"/>
                  </a:cubicBezTo>
                  <a:cubicBezTo>
                    <a:pt x="19046" y="15105"/>
                    <a:pt x="15036" y="19115"/>
                    <a:pt x="10059" y="19115"/>
                  </a:cubicBezTo>
                  <a:cubicBezTo>
                    <a:pt x="5082" y="19115"/>
                    <a:pt x="1072" y="15105"/>
                    <a:pt x="1072" y="10128"/>
                  </a:cubicBezTo>
                  <a:cubicBezTo>
                    <a:pt x="1072" y="5150"/>
                    <a:pt x="5082" y="1141"/>
                    <a:pt x="10059" y="1141"/>
                  </a:cubicBezTo>
                  <a:close/>
                  <a:moveTo>
                    <a:pt x="10059" y="0"/>
                  </a:moveTo>
                  <a:cubicBezTo>
                    <a:pt x="4494" y="0"/>
                    <a:pt x="0" y="4563"/>
                    <a:pt x="0" y="10093"/>
                  </a:cubicBezTo>
                  <a:cubicBezTo>
                    <a:pt x="0" y="15658"/>
                    <a:pt x="4528" y="20152"/>
                    <a:pt x="10059" y="20152"/>
                  </a:cubicBezTo>
                  <a:cubicBezTo>
                    <a:pt x="15624" y="20152"/>
                    <a:pt x="20117" y="15658"/>
                    <a:pt x="20117" y="10093"/>
                  </a:cubicBezTo>
                  <a:cubicBezTo>
                    <a:pt x="20117" y="4494"/>
                    <a:pt x="15589" y="0"/>
                    <a:pt x="10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4"/>
            <p:cNvSpPr/>
            <p:nvPr/>
          </p:nvSpPr>
          <p:spPr>
            <a:xfrm>
              <a:off x="7355300" y="3662050"/>
              <a:ext cx="1179606" cy="1183126"/>
            </a:xfrm>
            <a:custGeom>
              <a:avLst/>
              <a:gdLst/>
              <a:ahLst/>
              <a:cxnLst/>
              <a:rect l="l" t="t" r="r" b="b"/>
              <a:pathLst>
                <a:path w="23125" h="23194" extrusionOk="0">
                  <a:moveTo>
                    <a:pt x="11528" y="7193"/>
                  </a:moveTo>
                  <a:cubicBezTo>
                    <a:pt x="11782" y="7193"/>
                    <a:pt x="12042" y="7215"/>
                    <a:pt x="12306" y="7259"/>
                  </a:cubicBezTo>
                  <a:cubicBezTo>
                    <a:pt x="14172" y="7535"/>
                    <a:pt x="15693" y="9056"/>
                    <a:pt x="15969" y="10923"/>
                  </a:cubicBezTo>
                  <a:cubicBezTo>
                    <a:pt x="16444" y="13707"/>
                    <a:pt x="14283" y="16173"/>
                    <a:pt x="11555" y="16173"/>
                  </a:cubicBezTo>
                  <a:cubicBezTo>
                    <a:pt x="11302" y="16173"/>
                    <a:pt x="11045" y="16151"/>
                    <a:pt x="10785" y="16108"/>
                  </a:cubicBezTo>
                  <a:cubicBezTo>
                    <a:pt x="8953" y="15796"/>
                    <a:pt x="7432" y="14276"/>
                    <a:pt x="7121" y="12444"/>
                  </a:cubicBezTo>
                  <a:cubicBezTo>
                    <a:pt x="6647" y="9631"/>
                    <a:pt x="8803" y="7193"/>
                    <a:pt x="11528" y="7193"/>
                  </a:cubicBezTo>
                  <a:close/>
                  <a:moveTo>
                    <a:pt x="10888" y="0"/>
                  </a:moveTo>
                  <a:cubicBezTo>
                    <a:pt x="10404" y="0"/>
                    <a:pt x="9990" y="242"/>
                    <a:pt x="9817" y="692"/>
                  </a:cubicBezTo>
                  <a:lnTo>
                    <a:pt x="9126" y="2178"/>
                  </a:lnTo>
                  <a:cubicBezTo>
                    <a:pt x="9056" y="2178"/>
                    <a:pt x="9022" y="2212"/>
                    <a:pt x="8953" y="2212"/>
                  </a:cubicBezTo>
                  <a:lnTo>
                    <a:pt x="7639" y="1383"/>
                  </a:lnTo>
                  <a:cubicBezTo>
                    <a:pt x="7430" y="1231"/>
                    <a:pt x="7179" y="1152"/>
                    <a:pt x="6933" y="1152"/>
                  </a:cubicBezTo>
                  <a:cubicBezTo>
                    <a:pt x="6731" y="1152"/>
                    <a:pt x="6532" y="1205"/>
                    <a:pt x="6360" y="1314"/>
                  </a:cubicBezTo>
                  <a:lnTo>
                    <a:pt x="5773" y="1659"/>
                  </a:lnTo>
                  <a:lnTo>
                    <a:pt x="5220" y="2005"/>
                  </a:lnTo>
                  <a:cubicBezTo>
                    <a:pt x="4840" y="2247"/>
                    <a:pt x="4563" y="2696"/>
                    <a:pt x="4632" y="3180"/>
                  </a:cubicBezTo>
                  <a:lnTo>
                    <a:pt x="4805" y="4770"/>
                  </a:lnTo>
                  <a:lnTo>
                    <a:pt x="4632" y="4943"/>
                  </a:lnTo>
                  <a:lnTo>
                    <a:pt x="3077" y="4770"/>
                  </a:lnTo>
                  <a:cubicBezTo>
                    <a:pt x="3042" y="4768"/>
                    <a:pt x="3008" y="4767"/>
                    <a:pt x="2974" y="4767"/>
                  </a:cubicBezTo>
                  <a:cubicBezTo>
                    <a:pt x="2530" y="4767"/>
                    <a:pt x="2126" y="4975"/>
                    <a:pt x="1901" y="5392"/>
                  </a:cubicBezTo>
                  <a:lnTo>
                    <a:pt x="1556" y="5945"/>
                  </a:lnTo>
                  <a:lnTo>
                    <a:pt x="1210" y="6498"/>
                  </a:lnTo>
                  <a:cubicBezTo>
                    <a:pt x="1003" y="6913"/>
                    <a:pt x="1003" y="7432"/>
                    <a:pt x="1245" y="7812"/>
                  </a:cubicBezTo>
                  <a:lnTo>
                    <a:pt x="2109" y="9022"/>
                  </a:lnTo>
                  <a:cubicBezTo>
                    <a:pt x="2074" y="9160"/>
                    <a:pt x="2074" y="9229"/>
                    <a:pt x="2040" y="9367"/>
                  </a:cubicBezTo>
                  <a:lnTo>
                    <a:pt x="692" y="9955"/>
                  </a:lnTo>
                  <a:cubicBezTo>
                    <a:pt x="242" y="10128"/>
                    <a:pt x="0" y="10577"/>
                    <a:pt x="0" y="11061"/>
                  </a:cubicBezTo>
                  <a:lnTo>
                    <a:pt x="0" y="11683"/>
                  </a:lnTo>
                  <a:lnTo>
                    <a:pt x="0" y="12340"/>
                  </a:lnTo>
                  <a:cubicBezTo>
                    <a:pt x="0" y="12824"/>
                    <a:pt x="242" y="13239"/>
                    <a:pt x="692" y="13411"/>
                  </a:cubicBezTo>
                  <a:lnTo>
                    <a:pt x="1971" y="14034"/>
                  </a:lnTo>
                  <a:cubicBezTo>
                    <a:pt x="2040" y="14206"/>
                    <a:pt x="2074" y="14276"/>
                    <a:pt x="2109" y="14448"/>
                  </a:cubicBezTo>
                  <a:lnTo>
                    <a:pt x="1279" y="15589"/>
                  </a:lnTo>
                  <a:cubicBezTo>
                    <a:pt x="1037" y="15969"/>
                    <a:pt x="1003" y="16488"/>
                    <a:pt x="1245" y="16868"/>
                  </a:cubicBezTo>
                  <a:lnTo>
                    <a:pt x="1590" y="17456"/>
                  </a:lnTo>
                  <a:lnTo>
                    <a:pt x="1901" y="18009"/>
                  </a:lnTo>
                  <a:cubicBezTo>
                    <a:pt x="2087" y="18349"/>
                    <a:pt x="2495" y="18607"/>
                    <a:pt x="2926" y="18607"/>
                  </a:cubicBezTo>
                  <a:cubicBezTo>
                    <a:pt x="2976" y="18607"/>
                    <a:pt x="3026" y="18603"/>
                    <a:pt x="3077" y="18596"/>
                  </a:cubicBezTo>
                  <a:lnTo>
                    <a:pt x="4459" y="18493"/>
                  </a:lnTo>
                  <a:lnTo>
                    <a:pt x="4805" y="18838"/>
                  </a:lnTo>
                  <a:lnTo>
                    <a:pt x="4667" y="20152"/>
                  </a:lnTo>
                  <a:cubicBezTo>
                    <a:pt x="4632" y="20636"/>
                    <a:pt x="4840" y="21085"/>
                    <a:pt x="5254" y="21327"/>
                  </a:cubicBezTo>
                  <a:lnTo>
                    <a:pt x="5842" y="21673"/>
                  </a:lnTo>
                  <a:lnTo>
                    <a:pt x="6395" y="22018"/>
                  </a:lnTo>
                  <a:cubicBezTo>
                    <a:pt x="6578" y="22118"/>
                    <a:pt x="6792" y="22170"/>
                    <a:pt x="7008" y="22170"/>
                  </a:cubicBezTo>
                  <a:cubicBezTo>
                    <a:pt x="7242" y="22170"/>
                    <a:pt x="7476" y="22109"/>
                    <a:pt x="7674" y="21984"/>
                  </a:cubicBezTo>
                  <a:lnTo>
                    <a:pt x="8814" y="21154"/>
                  </a:lnTo>
                  <a:lnTo>
                    <a:pt x="9333" y="21292"/>
                  </a:lnTo>
                  <a:lnTo>
                    <a:pt x="9886" y="22502"/>
                  </a:lnTo>
                  <a:cubicBezTo>
                    <a:pt x="10059" y="22917"/>
                    <a:pt x="10508" y="23193"/>
                    <a:pt x="10958" y="23193"/>
                  </a:cubicBezTo>
                  <a:lnTo>
                    <a:pt x="12271" y="23193"/>
                  </a:lnTo>
                  <a:cubicBezTo>
                    <a:pt x="12755" y="23193"/>
                    <a:pt x="13170" y="22917"/>
                    <a:pt x="13343" y="22502"/>
                  </a:cubicBezTo>
                  <a:lnTo>
                    <a:pt x="13896" y="21189"/>
                  </a:lnTo>
                  <a:cubicBezTo>
                    <a:pt x="14068" y="21154"/>
                    <a:pt x="14207" y="21119"/>
                    <a:pt x="14379" y="21085"/>
                  </a:cubicBezTo>
                  <a:lnTo>
                    <a:pt x="15520" y="21880"/>
                  </a:lnTo>
                  <a:cubicBezTo>
                    <a:pt x="15729" y="22032"/>
                    <a:pt x="15980" y="22111"/>
                    <a:pt x="16227" y="22111"/>
                  </a:cubicBezTo>
                  <a:cubicBezTo>
                    <a:pt x="16429" y="22111"/>
                    <a:pt x="16628" y="22058"/>
                    <a:pt x="16799" y="21949"/>
                  </a:cubicBezTo>
                  <a:lnTo>
                    <a:pt x="17352" y="21603"/>
                  </a:lnTo>
                  <a:lnTo>
                    <a:pt x="17905" y="21258"/>
                  </a:lnTo>
                  <a:cubicBezTo>
                    <a:pt x="18320" y="21016"/>
                    <a:pt x="18562" y="20566"/>
                    <a:pt x="18527" y="20083"/>
                  </a:cubicBezTo>
                  <a:lnTo>
                    <a:pt x="18389" y="18596"/>
                  </a:lnTo>
                  <a:lnTo>
                    <a:pt x="18666" y="18354"/>
                  </a:lnTo>
                  <a:lnTo>
                    <a:pt x="20083" y="18493"/>
                  </a:lnTo>
                  <a:cubicBezTo>
                    <a:pt x="20117" y="18495"/>
                    <a:pt x="20152" y="18496"/>
                    <a:pt x="20185" y="18496"/>
                  </a:cubicBezTo>
                  <a:cubicBezTo>
                    <a:pt x="20625" y="18496"/>
                    <a:pt x="21001" y="18288"/>
                    <a:pt x="21258" y="17870"/>
                  </a:cubicBezTo>
                  <a:lnTo>
                    <a:pt x="21604" y="17317"/>
                  </a:lnTo>
                  <a:lnTo>
                    <a:pt x="21915" y="16764"/>
                  </a:lnTo>
                  <a:cubicBezTo>
                    <a:pt x="22122" y="16350"/>
                    <a:pt x="22122" y="15831"/>
                    <a:pt x="21846" y="15451"/>
                  </a:cubicBezTo>
                  <a:lnTo>
                    <a:pt x="20947" y="14206"/>
                  </a:lnTo>
                  <a:cubicBezTo>
                    <a:pt x="20981" y="14068"/>
                    <a:pt x="20981" y="14034"/>
                    <a:pt x="21051" y="13930"/>
                  </a:cubicBezTo>
                  <a:lnTo>
                    <a:pt x="22433" y="13308"/>
                  </a:lnTo>
                  <a:cubicBezTo>
                    <a:pt x="22848" y="13135"/>
                    <a:pt x="23124" y="12686"/>
                    <a:pt x="23124" y="12202"/>
                  </a:cubicBezTo>
                  <a:lnTo>
                    <a:pt x="23124" y="11580"/>
                  </a:lnTo>
                  <a:lnTo>
                    <a:pt x="23124" y="10888"/>
                  </a:lnTo>
                  <a:cubicBezTo>
                    <a:pt x="23124" y="10404"/>
                    <a:pt x="22848" y="9955"/>
                    <a:pt x="22433" y="9782"/>
                  </a:cubicBezTo>
                  <a:lnTo>
                    <a:pt x="20912" y="9091"/>
                  </a:lnTo>
                  <a:cubicBezTo>
                    <a:pt x="20912" y="9022"/>
                    <a:pt x="20878" y="9022"/>
                    <a:pt x="20878" y="8918"/>
                  </a:cubicBezTo>
                  <a:lnTo>
                    <a:pt x="21811" y="7639"/>
                  </a:lnTo>
                  <a:cubicBezTo>
                    <a:pt x="22088" y="7259"/>
                    <a:pt x="22122" y="6740"/>
                    <a:pt x="21846" y="6326"/>
                  </a:cubicBezTo>
                  <a:lnTo>
                    <a:pt x="21500" y="5773"/>
                  </a:lnTo>
                  <a:lnTo>
                    <a:pt x="21154" y="5220"/>
                  </a:lnTo>
                  <a:cubicBezTo>
                    <a:pt x="20960" y="4831"/>
                    <a:pt x="20523" y="4594"/>
                    <a:pt x="20099" y="4594"/>
                  </a:cubicBezTo>
                  <a:cubicBezTo>
                    <a:pt x="20071" y="4594"/>
                    <a:pt x="20042" y="4595"/>
                    <a:pt x="20014" y="4597"/>
                  </a:cubicBezTo>
                  <a:lnTo>
                    <a:pt x="18320" y="4770"/>
                  </a:lnTo>
                  <a:lnTo>
                    <a:pt x="18216" y="4701"/>
                  </a:lnTo>
                  <a:lnTo>
                    <a:pt x="18389" y="3042"/>
                  </a:lnTo>
                  <a:cubicBezTo>
                    <a:pt x="18458" y="2593"/>
                    <a:pt x="18216" y="2143"/>
                    <a:pt x="17801" y="1867"/>
                  </a:cubicBezTo>
                  <a:lnTo>
                    <a:pt x="17248" y="1556"/>
                  </a:lnTo>
                  <a:lnTo>
                    <a:pt x="16661" y="1210"/>
                  </a:lnTo>
                  <a:cubicBezTo>
                    <a:pt x="16477" y="1093"/>
                    <a:pt x="16261" y="1033"/>
                    <a:pt x="16044" y="1033"/>
                  </a:cubicBezTo>
                  <a:cubicBezTo>
                    <a:pt x="15812" y="1033"/>
                    <a:pt x="15578" y="1102"/>
                    <a:pt x="15382" y="1245"/>
                  </a:cubicBezTo>
                  <a:lnTo>
                    <a:pt x="13999" y="2212"/>
                  </a:lnTo>
                  <a:cubicBezTo>
                    <a:pt x="13965" y="2212"/>
                    <a:pt x="13965" y="2212"/>
                    <a:pt x="13896" y="2178"/>
                  </a:cubicBezTo>
                  <a:lnTo>
                    <a:pt x="13204" y="692"/>
                  </a:lnTo>
                  <a:cubicBezTo>
                    <a:pt x="13031" y="242"/>
                    <a:pt x="12617" y="0"/>
                    <a:pt x="12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4"/>
            <p:cNvSpPr/>
            <p:nvPr/>
          </p:nvSpPr>
          <p:spPr>
            <a:xfrm>
              <a:off x="7552758" y="3868333"/>
              <a:ext cx="781167" cy="781116"/>
            </a:xfrm>
            <a:custGeom>
              <a:avLst/>
              <a:gdLst/>
              <a:ahLst/>
              <a:cxnLst/>
              <a:rect l="l" t="t" r="r" b="b"/>
              <a:pathLst>
                <a:path w="15314" h="15313" extrusionOk="0">
                  <a:moveTo>
                    <a:pt x="7674" y="830"/>
                  </a:moveTo>
                  <a:cubicBezTo>
                    <a:pt x="11407" y="830"/>
                    <a:pt x="14483" y="3872"/>
                    <a:pt x="14483" y="7639"/>
                  </a:cubicBezTo>
                  <a:cubicBezTo>
                    <a:pt x="14483" y="11407"/>
                    <a:pt x="11407" y="14483"/>
                    <a:pt x="7674" y="14483"/>
                  </a:cubicBezTo>
                  <a:cubicBezTo>
                    <a:pt x="3907" y="14483"/>
                    <a:pt x="830" y="11407"/>
                    <a:pt x="830" y="7639"/>
                  </a:cubicBezTo>
                  <a:cubicBezTo>
                    <a:pt x="830" y="3872"/>
                    <a:pt x="3907" y="830"/>
                    <a:pt x="7674" y="830"/>
                  </a:cubicBezTo>
                  <a:close/>
                  <a:moveTo>
                    <a:pt x="7674" y="0"/>
                  </a:moveTo>
                  <a:cubicBezTo>
                    <a:pt x="3423" y="0"/>
                    <a:pt x="1" y="3422"/>
                    <a:pt x="1" y="7639"/>
                  </a:cubicBezTo>
                  <a:cubicBezTo>
                    <a:pt x="1" y="11891"/>
                    <a:pt x="3423" y="15313"/>
                    <a:pt x="7674" y="15313"/>
                  </a:cubicBezTo>
                  <a:cubicBezTo>
                    <a:pt x="11891" y="15313"/>
                    <a:pt x="15313" y="11856"/>
                    <a:pt x="15313" y="7639"/>
                  </a:cubicBezTo>
                  <a:cubicBezTo>
                    <a:pt x="15313" y="3422"/>
                    <a:pt x="11891" y="0"/>
                    <a:pt x="7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34"/>
          <p:cNvGrpSpPr/>
          <p:nvPr/>
        </p:nvGrpSpPr>
        <p:grpSpPr>
          <a:xfrm>
            <a:off x="7201896" y="-457200"/>
            <a:ext cx="2475510" cy="2262186"/>
            <a:chOff x="7355300" y="3662050"/>
            <a:chExt cx="2475510" cy="2262186"/>
          </a:xfrm>
        </p:grpSpPr>
        <p:sp>
          <p:nvSpPr>
            <p:cNvPr id="525" name="Google Shape;525;p34"/>
            <p:cNvSpPr/>
            <p:nvPr/>
          </p:nvSpPr>
          <p:spPr>
            <a:xfrm>
              <a:off x="8284492" y="4386693"/>
              <a:ext cx="1546317" cy="1537543"/>
            </a:xfrm>
            <a:custGeom>
              <a:avLst/>
              <a:gdLst/>
              <a:ahLst/>
              <a:cxnLst/>
              <a:rect l="l" t="t" r="r" b="b"/>
              <a:pathLst>
                <a:path w="30314" h="30142" extrusionOk="0">
                  <a:moveTo>
                    <a:pt x="14935" y="9279"/>
                  </a:moveTo>
                  <a:cubicBezTo>
                    <a:pt x="15274" y="9279"/>
                    <a:pt x="15619" y="9308"/>
                    <a:pt x="15969" y="9368"/>
                  </a:cubicBezTo>
                  <a:cubicBezTo>
                    <a:pt x="18423" y="9817"/>
                    <a:pt x="20394" y="11787"/>
                    <a:pt x="20808" y="14207"/>
                  </a:cubicBezTo>
                  <a:cubicBezTo>
                    <a:pt x="21377" y="17933"/>
                    <a:pt x="18542" y="21139"/>
                    <a:pt x="14990" y="21139"/>
                  </a:cubicBezTo>
                  <a:cubicBezTo>
                    <a:pt x="14654" y="21139"/>
                    <a:pt x="14311" y="21110"/>
                    <a:pt x="13965" y="21051"/>
                  </a:cubicBezTo>
                  <a:cubicBezTo>
                    <a:pt x="11510" y="20636"/>
                    <a:pt x="9506" y="18666"/>
                    <a:pt x="9125" y="16211"/>
                  </a:cubicBezTo>
                  <a:cubicBezTo>
                    <a:pt x="8525" y="12486"/>
                    <a:pt x="11358" y="9279"/>
                    <a:pt x="14935" y="9279"/>
                  </a:cubicBezTo>
                  <a:close/>
                  <a:moveTo>
                    <a:pt x="14172" y="0"/>
                  </a:moveTo>
                  <a:cubicBezTo>
                    <a:pt x="13584" y="0"/>
                    <a:pt x="12997" y="346"/>
                    <a:pt x="12755" y="899"/>
                  </a:cubicBezTo>
                  <a:lnTo>
                    <a:pt x="11856" y="2904"/>
                  </a:lnTo>
                  <a:cubicBezTo>
                    <a:pt x="11752" y="2939"/>
                    <a:pt x="11718" y="2939"/>
                    <a:pt x="11649" y="2939"/>
                  </a:cubicBezTo>
                  <a:lnTo>
                    <a:pt x="9920" y="1694"/>
                  </a:lnTo>
                  <a:cubicBezTo>
                    <a:pt x="9616" y="1485"/>
                    <a:pt x="9291" y="1380"/>
                    <a:pt x="8974" y="1380"/>
                  </a:cubicBezTo>
                  <a:cubicBezTo>
                    <a:pt x="8714" y="1380"/>
                    <a:pt x="8460" y="1450"/>
                    <a:pt x="8227" y="1590"/>
                  </a:cubicBezTo>
                  <a:lnTo>
                    <a:pt x="7466" y="2040"/>
                  </a:lnTo>
                  <a:lnTo>
                    <a:pt x="6740" y="2455"/>
                  </a:lnTo>
                  <a:cubicBezTo>
                    <a:pt x="6222" y="2766"/>
                    <a:pt x="5911" y="3353"/>
                    <a:pt x="5980" y="3975"/>
                  </a:cubicBezTo>
                  <a:lnTo>
                    <a:pt x="6187" y="6049"/>
                  </a:lnTo>
                  <a:lnTo>
                    <a:pt x="5980" y="6257"/>
                  </a:lnTo>
                  <a:lnTo>
                    <a:pt x="3941" y="6049"/>
                  </a:lnTo>
                  <a:cubicBezTo>
                    <a:pt x="3906" y="6047"/>
                    <a:pt x="3871" y="6046"/>
                    <a:pt x="3837" y="6046"/>
                  </a:cubicBezTo>
                  <a:cubicBezTo>
                    <a:pt x="3254" y="6046"/>
                    <a:pt x="2713" y="6320"/>
                    <a:pt x="2420" y="6810"/>
                  </a:cubicBezTo>
                  <a:lnTo>
                    <a:pt x="2005" y="7570"/>
                  </a:lnTo>
                  <a:lnTo>
                    <a:pt x="1556" y="8296"/>
                  </a:lnTo>
                  <a:cubicBezTo>
                    <a:pt x="1245" y="8815"/>
                    <a:pt x="1314" y="9506"/>
                    <a:pt x="1659" y="9990"/>
                  </a:cubicBezTo>
                  <a:lnTo>
                    <a:pt x="2835" y="11580"/>
                  </a:lnTo>
                  <a:cubicBezTo>
                    <a:pt x="2765" y="11753"/>
                    <a:pt x="2731" y="11822"/>
                    <a:pt x="2696" y="12064"/>
                  </a:cubicBezTo>
                  <a:lnTo>
                    <a:pt x="933" y="12824"/>
                  </a:lnTo>
                  <a:cubicBezTo>
                    <a:pt x="346" y="13101"/>
                    <a:pt x="0" y="13654"/>
                    <a:pt x="0" y="14241"/>
                  </a:cubicBezTo>
                  <a:lnTo>
                    <a:pt x="0" y="15105"/>
                  </a:lnTo>
                  <a:lnTo>
                    <a:pt x="0" y="15970"/>
                  </a:lnTo>
                  <a:cubicBezTo>
                    <a:pt x="0" y="16592"/>
                    <a:pt x="346" y="17145"/>
                    <a:pt x="933" y="17421"/>
                  </a:cubicBezTo>
                  <a:lnTo>
                    <a:pt x="2662" y="18182"/>
                  </a:lnTo>
                  <a:cubicBezTo>
                    <a:pt x="2696" y="18389"/>
                    <a:pt x="2731" y="18527"/>
                    <a:pt x="2835" y="18735"/>
                  </a:cubicBezTo>
                  <a:lnTo>
                    <a:pt x="1728" y="20221"/>
                  </a:lnTo>
                  <a:cubicBezTo>
                    <a:pt x="1383" y="20739"/>
                    <a:pt x="1348" y="21396"/>
                    <a:pt x="1659" y="21915"/>
                  </a:cubicBezTo>
                  <a:lnTo>
                    <a:pt x="2074" y="22641"/>
                  </a:lnTo>
                  <a:lnTo>
                    <a:pt x="2523" y="23366"/>
                  </a:lnTo>
                  <a:cubicBezTo>
                    <a:pt x="2819" y="23859"/>
                    <a:pt x="3364" y="24164"/>
                    <a:pt x="3921" y="24164"/>
                  </a:cubicBezTo>
                  <a:cubicBezTo>
                    <a:pt x="3950" y="24164"/>
                    <a:pt x="3980" y="24163"/>
                    <a:pt x="4010" y="24161"/>
                  </a:cubicBezTo>
                  <a:lnTo>
                    <a:pt x="5842" y="23989"/>
                  </a:lnTo>
                  <a:cubicBezTo>
                    <a:pt x="6015" y="24161"/>
                    <a:pt x="6153" y="24334"/>
                    <a:pt x="6326" y="24438"/>
                  </a:cubicBezTo>
                  <a:lnTo>
                    <a:pt x="6153" y="26235"/>
                  </a:lnTo>
                  <a:cubicBezTo>
                    <a:pt x="6118" y="26823"/>
                    <a:pt x="6395" y="27445"/>
                    <a:pt x="6913" y="27722"/>
                  </a:cubicBezTo>
                  <a:lnTo>
                    <a:pt x="7674" y="28171"/>
                  </a:lnTo>
                  <a:lnTo>
                    <a:pt x="8400" y="28586"/>
                  </a:lnTo>
                  <a:cubicBezTo>
                    <a:pt x="8638" y="28729"/>
                    <a:pt x="8914" y="28799"/>
                    <a:pt x="9189" y="28799"/>
                  </a:cubicBezTo>
                  <a:cubicBezTo>
                    <a:pt x="9511" y="28799"/>
                    <a:pt x="9832" y="28703"/>
                    <a:pt x="10093" y="28517"/>
                  </a:cubicBezTo>
                  <a:lnTo>
                    <a:pt x="11545" y="27480"/>
                  </a:lnTo>
                  <a:cubicBezTo>
                    <a:pt x="11752" y="27514"/>
                    <a:pt x="11994" y="27618"/>
                    <a:pt x="12236" y="27652"/>
                  </a:cubicBezTo>
                  <a:lnTo>
                    <a:pt x="12962" y="29242"/>
                  </a:lnTo>
                  <a:cubicBezTo>
                    <a:pt x="13239" y="29796"/>
                    <a:pt x="13792" y="30141"/>
                    <a:pt x="14414" y="30141"/>
                  </a:cubicBezTo>
                  <a:lnTo>
                    <a:pt x="16142" y="30141"/>
                  </a:lnTo>
                  <a:cubicBezTo>
                    <a:pt x="16730" y="30141"/>
                    <a:pt x="17283" y="29796"/>
                    <a:pt x="17559" y="29242"/>
                  </a:cubicBezTo>
                  <a:lnTo>
                    <a:pt x="18320" y="27549"/>
                  </a:lnTo>
                  <a:cubicBezTo>
                    <a:pt x="18562" y="27514"/>
                    <a:pt x="18700" y="27445"/>
                    <a:pt x="18942" y="27376"/>
                  </a:cubicBezTo>
                  <a:lnTo>
                    <a:pt x="20394" y="28413"/>
                  </a:lnTo>
                  <a:cubicBezTo>
                    <a:pt x="20687" y="28608"/>
                    <a:pt x="21024" y="28715"/>
                    <a:pt x="21355" y="28715"/>
                  </a:cubicBezTo>
                  <a:cubicBezTo>
                    <a:pt x="21610" y="28715"/>
                    <a:pt x="21862" y="28652"/>
                    <a:pt x="22087" y="28517"/>
                  </a:cubicBezTo>
                  <a:lnTo>
                    <a:pt x="22813" y="28067"/>
                  </a:lnTo>
                  <a:lnTo>
                    <a:pt x="23574" y="27652"/>
                  </a:lnTo>
                  <a:cubicBezTo>
                    <a:pt x="24092" y="27341"/>
                    <a:pt x="24369" y="26754"/>
                    <a:pt x="24334" y="26132"/>
                  </a:cubicBezTo>
                  <a:lnTo>
                    <a:pt x="24161" y="24196"/>
                  </a:lnTo>
                  <a:lnTo>
                    <a:pt x="24507" y="23850"/>
                  </a:lnTo>
                  <a:lnTo>
                    <a:pt x="26408" y="24023"/>
                  </a:lnTo>
                  <a:cubicBezTo>
                    <a:pt x="26438" y="24025"/>
                    <a:pt x="26467" y="24026"/>
                    <a:pt x="26497" y="24026"/>
                  </a:cubicBezTo>
                  <a:cubicBezTo>
                    <a:pt x="27058" y="24026"/>
                    <a:pt x="27633" y="23720"/>
                    <a:pt x="27929" y="23228"/>
                  </a:cubicBezTo>
                  <a:lnTo>
                    <a:pt x="28344" y="22502"/>
                  </a:lnTo>
                  <a:lnTo>
                    <a:pt x="28793" y="21776"/>
                  </a:lnTo>
                  <a:cubicBezTo>
                    <a:pt x="29070" y="21258"/>
                    <a:pt x="29035" y="20567"/>
                    <a:pt x="28689" y="20083"/>
                  </a:cubicBezTo>
                  <a:lnTo>
                    <a:pt x="27480" y="18389"/>
                  </a:lnTo>
                  <a:cubicBezTo>
                    <a:pt x="27514" y="18285"/>
                    <a:pt x="27514" y="18182"/>
                    <a:pt x="27583" y="18043"/>
                  </a:cubicBezTo>
                  <a:lnTo>
                    <a:pt x="29381" y="17248"/>
                  </a:lnTo>
                  <a:cubicBezTo>
                    <a:pt x="29934" y="16972"/>
                    <a:pt x="30314" y="16419"/>
                    <a:pt x="30314" y="15797"/>
                  </a:cubicBezTo>
                  <a:lnTo>
                    <a:pt x="30314" y="14933"/>
                  </a:lnTo>
                  <a:lnTo>
                    <a:pt x="30314" y="14068"/>
                  </a:lnTo>
                  <a:cubicBezTo>
                    <a:pt x="30314" y="13481"/>
                    <a:pt x="29968" y="12928"/>
                    <a:pt x="29381" y="12651"/>
                  </a:cubicBezTo>
                  <a:lnTo>
                    <a:pt x="27307" y="11822"/>
                  </a:lnTo>
                  <a:cubicBezTo>
                    <a:pt x="27272" y="11753"/>
                    <a:pt x="27272" y="11718"/>
                    <a:pt x="27272" y="11614"/>
                  </a:cubicBezTo>
                  <a:lnTo>
                    <a:pt x="28516" y="9886"/>
                  </a:lnTo>
                  <a:cubicBezTo>
                    <a:pt x="28862" y="9368"/>
                    <a:pt x="28931" y="8711"/>
                    <a:pt x="28620" y="8192"/>
                  </a:cubicBezTo>
                  <a:lnTo>
                    <a:pt x="28171" y="7467"/>
                  </a:lnTo>
                  <a:lnTo>
                    <a:pt x="27756" y="6741"/>
                  </a:lnTo>
                  <a:cubicBezTo>
                    <a:pt x="27461" y="6248"/>
                    <a:pt x="26916" y="5943"/>
                    <a:pt x="26329" y="5943"/>
                  </a:cubicBezTo>
                  <a:cubicBezTo>
                    <a:pt x="26298" y="5943"/>
                    <a:pt x="26267" y="5944"/>
                    <a:pt x="26235" y="5946"/>
                  </a:cubicBezTo>
                  <a:lnTo>
                    <a:pt x="23988" y="6188"/>
                  </a:lnTo>
                  <a:lnTo>
                    <a:pt x="23885" y="6084"/>
                  </a:lnTo>
                  <a:lnTo>
                    <a:pt x="24127" y="3941"/>
                  </a:lnTo>
                  <a:cubicBezTo>
                    <a:pt x="24161" y="3319"/>
                    <a:pt x="23850" y="2731"/>
                    <a:pt x="23332" y="2420"/>
                  </a:cubicBezTo>
                  <a:lnTo>
                    <a:pt x="22606" y="1971"/>
                  </a:lnTo>
                  <a:lnTo>
                    <a:pt x="21880" y="1556"/>
                  </a:lnTo>
                  <a:cubicBezTo>
                    <a:pt x="21641" y="1413"/>
                    <a:pt x="21366" y="1343"/>
                    <a:pt x="21091" y="1343"/>
                  </a:cubicBezTo>
                  <a:cubicBezTo>
                    <a:pt x="20769" y="1343"/>
                    <a:pt x="20447" y="1439"/>
                    <a:pt x="20186" y="1625"/>
                  </a:cubicBezTo>
                  <a:lnTo>
                    <a:pt x="18354" y="2939"/>
                  </a:lnTo>
                  <a:cubicBezTo>
                    <a:pt x="18320" y="2939"/>
                    <a:pt x="18285" y="2904"/>
                    <a:pt x="18251" y="2904"/>
                  </a:cubicBezTo>
                  <a:lnTo>
                    <a:pt x="17317" y="899"/>
                  </a:lnTo>
                  <a:cubicBezTo>
                    <a:pt x="17075" y="346"/>
                    <a:pt x="16522" y="0"/>
                    <a:pt x="15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4"/>
            <p:cNvSpPr/>
            <p:nvPr/>
          </p:nvSpPr>
          <p:spPr>
            <a:xfrm>
              <a:off x="8534848" y="4647658"/>
              <a:ext cx="1026219" cy="1027954"/>
            </a:xfrm>
            <a:custGeom>
              <a:avLst/>
              <a:gdLst/>
              <a:ahLst/>
              <a:cxnLst/>
              <a:rect l="l" t="t" r="r" b="b"/>
              <a:pathLst>
                <a:path w="20118" h="20152" extrusionOk="0">
                  <a:moveTo>
                    <a:pt x="10059" y="1141"/>
                  </a:moveTo>
                  <a:cubicBezTo>
                    <a:pt x="15036" y="1141"/>
                    <a:pt x="19046" y="5150"/>
                    <a:pt x="19046" y="10128"/>
                  </a:cubicBezTo>
                  <a:cubicBezTo>
                    <a:pt x="19046" y="15105"/>
                    <a:pt x="15036" y="19115"/>
                    <a:pt x="10059" y="19115"/>
                  </a:cubicBezTo>
                  <a:cubicBezTo>
                    <a:pt x="5082" y="19115"/>
                    <a:pt x="1072" y="15105"/>
                    <a:pt x="1072" y="10128"/>
                  </a:cubicBezTo>
                  <a:cubicBezTo>
                    <a:pt x="1072" y="5150"/>
                    <a:pt x="5082" y="1141"/>
                    <a:pt x="10059" y="1141"/>
                  </a:cubicBezTo>
                  <a:close/>
                  <a:moveTo>
                    <a:pt x="10059" y="0"/>
                  </a:moveTo>
                  <a:cubicBezTo>
                    <a:pt x="4494" y="0"/>
                    <a:pt x="0" y="4563"/>
                    <a:pt x="0" y="10093"/>
                  </a:cubicBezTo>
                  <a:cubicBezTo>
                    <a:pt x="0" y="15658"/>
                    <a:pt x="4528" y="20152"/>
                    <a:pt x="10059" y="20152"/>
                  </a:cubicBezTo>
                  <a:cubicBezTo>
                    <a:pt x="15624" y="20152"/>
                    <a:pt x="20117" y="15658"/>
                    <a:pt x="20117" y="10093"/>
                  </a:cubicBezTo>
                  <a:cubicBezTo>
                    <a:pt x="20117" y="4494"/>
                    <a:pt x="15589" y="0"/>
                    <a:pt x="10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4"/>
            <p:cNvSpPr/>
            <p:nvPr/>
          </p:nvSpPr>
          <p:spPr>
            <a:xfrm>
              <a:off x="7355300" y="3662050"/>
              <a:ext cx="1179606" cy="1183126"/>
            </a:xfrm>
            <a:custGeom>
              <a:avLst/>
              <a:gdLst/>
              <a:ahLst/>
              <a:cxnLst/>
              <a:rect l="l" t="t" r="r" b="b"/>
              <a:pathLst>
                <a:path w="23125" h="23194" extrusionOk="0">
                  <a:moveTo>
                    <a:pt x="11528" y="7193"/>
                  </a:moveTo>
                  <a:cubicBezTo>
                    <a:pt x="11782" y="7193"/>
                    <a:pt x="12042" y="7215"/>
                    <a:pt x="12306" y="7259"/>
                  </a:cubicBezTo>
                  <a:cubicBezTo>
                    <a:pt x="14172" y="7535"/>
                    <a:pt x="15693" y="9056"/>
                    <a:pt x="15969" y="10923"/>
                  </a:cubicBezTo>
                  <a:cubicBezTo>
                    <a:pt x="16444" y="13707"/>
                    <a:pt x="14283" y="16173"/>
                    <a:pt x="11555" y="16173"/>
                  </a:cubicBezTo>
                  <a:cubicBezTo>
                    <a:pt x="11302" y="16173"/>
                    <a:pt x="11045" y="16151"/>
                    <a:pt x="10785" y="16108"/>
                  </a:cubicBezTo>
                  <a:cubicBezTo>
                    <a:pt x="8953" y="15796"/>
                    <a:pt x="7432" y="14276"/>
                    <a:pt x="7121" y="12444"/>
                  </a:cubicBezTo>
                  <a:cubicBezTo>
                    <a:pt x="6647" y="9631"/>
                    <a:pt x="8803" y="7193"/>
                    <a:pt x="11528" y="7193"/>
                  </a:cubicBezTo>
                  <a:close/>
                  <a:moveTo>
                    <a:pt x="10888" y="0"/>
                  </a:moveTo>
                  <a:cubicBezTo>
                    <a:pt x="10404" y="0"/>
                    <a:pt x="9990" y="242"/>
                    <a:pt x="9817" y="692"/>
                  </a:cubicBezTo>
                  <a:lnTo>
                    <a:pt x="9126" y="2178"/>
                  </a:lnTo>
                  <a:cubicBezTo>
                    <a:pt x="9056" y="2178"/>
                    <a:pt x="9022" y="2212"/>
                    <a:pt x="8953" y="2212"/>
                  </a:cubicBezTo>
                  <a:lnTo>
                    <a:pt x="7639" y="1383"/>
                  </a:lnTo>
                  <a:cubicBezTo>
                    <a:pt x="7430" y="1231"/>
                    <a:pt x="7179" y="1152"/>
                    <a:pt x="6933" y="1152"/>
                  </a:cubicBezTo>
                  <a:cubicBezTo>
                    <a:pt x="6731" y="1152"/>
                    <a:pt x="6532" y="1205"/>
                    <a:pt x="6360" y="1314"/>
                  </a:cubicBezTo>
                  <a:lnTo>
                    <a:pt x="5773" y="1659"/>
                  </a:lnTo>
                  <a:lnTo>
                    <a:pt x="5220" y="2005"/>
                  </a:lnTo>
                  <a:cubicBezTo>
                    <a:pt x="4840" y="2247"/>
                    <a:pt x="4563" y="2696"/>
                    <a:pt x="4632" y="3180"/>
                  </a:cubicBezTo>
                  <a:lnTo>
                    <a:pt x="4805" y="4770"/>
                  </a:lnTo>
                  <a:lnTo>
                    <a:pt x="4632" y="4943"/>
                  </a:lnTo>
                  <a:lnTo>
                    <a:pt x="3077" y="4770"/>
                  </a:lnTo>
                  <a:cubicBezTo>
                    <a:pt x="3042" y="4768"/>
                    <a:pt x="3008" y="4767"/>
                    <a:pt x="2974" y="4767"/>
                  </a:cubicBezTo>
                  <a:cubicBezTo>
                    <a:pt x="2530" y="4767"/>
                    <a:pt x="2126" y="4975"/>
                    <a:pt x="1901" y="5392"/>
                  </a:cubicBezTo>
                  <a:lnTo>
                    <a:pt x="1556" y="5945"/>
                  </a:lnTo>
                  <a:lnTo>
                    <a:pt x="1210" y="6498"/>
                  </a:lnTo>
                  <a:cubicBezTo>
                    <a:pt x="1003" y="6913"/>
                    <a:pt x="1003" y="7432"/>
                    <a:pt x="1245" y="7812"/>
                  </a:cubicBezTo>
                  <a:lnTo>
                    <a:pt x="2109" y="9022"/>
                  </a:lnTo>
                  <a:cubicBezTo>
                    <a:pt x="2074" y="9160"/>
                    <a:pt x="2074" y="9229"/>
                    <a:pt x="2040" y="9367"/>
                  </a:cubicBezTo>
                  <a:lnTo>
                    <a:pt x="692" y="9955"/>
                  </a:lnTo>
                  <a:cubicBezTo>
                    <a:pt x="242" y="10128"/>
                    <a:pt x="0" y="10577"/>
                    <a:pt x="0" y="11061"/>
                  </a:cubicBezTo>
                  <a:lnTo>
                    <a:pt x="0" y="11683"/>
                  </a:lnTo>
                  <a:lnTo>
                    <a:pt x="0" y="12340"/>
                  </a:lnTo>
                  <a:cubicBezTo>
                    <a:pt x="0" y="12824"/>
                    <a:pt x="242" y="13239"/>
                    <a:pt x="692" y="13411"/>
                  </a:cubicBezTo>
                  <a:lnTo>
                    <a:pt x="1971" y="14034"/>
                  </a:lnTo>
                  <a:cubicBezTo>
                    <a:pt x="2040" y="14206"/>
                    <a:pt x="2074" y="14276"/>
                    <a:pt x="2109" y="14448"/>
                  </a:cubicBezTo>
                  <a:lnTo>
                    <a:pt x="1279" y="15589"/>
                  </a:lnTo>
                  <a:cubicBezTo>
                    <a:pt x="1037" y="15969"/>
                    <a:pt x="1003" y="16488"/>
                    <a:pt x="1245" y="16868"/>
                  </a:cubicBezTo>
                  <a:lnTo>
                    <a:pt x="1590" y="17456"/>
                  </a:lnTo>
                  <a:lnTo>
                    <a:pt x="1901" y="18009"/>
                  </a:lnTo>
                  <a:cubicBezTo>
                    <a:pt x="2087" y="18349"/>
                    <a:pt x="2495" y="18607"/>
                    <a:pt x="2926" y="18607"/>
                  </a:cubicBezTo>
                  <a:cubicBezTo>
                    <a:pt x="2976" y="18607"/>
                    <a:pt x="3026" y="18603"/>
                    <a:pt x="3077" y="18596"/>
                  </a:cubicBezTo>
                  <a:lnTo>
                    <a:pt x="4459" y="18493"/>
                  </a:lnTo>
                  <a:lnTo>
                    <a:pt x="4805" y="18838"/>
                  </a:lnTo>
                  <a:lnTo>
                    <a:pt x="4667" y="20152"/>
                  </a:lnTo>
                  <a:cubicBezTo>
                    <a:pt x="4632" y="20636"/>
                    <a:pt x="4840" y="21085"/>
                    <a:pt x="5254" y="21327"/>
                  </a:cubicBezTo>
                  <a:lnTo>
                    <a:pt x="5842" y="21673"/>
                  </a:lnTo>
                  <a:lnTo>
                    <a:pt x="6395" y="22018"/>
                  </a:lnTo>
                  <a:cubicBezTo>
                    <a:pt x="6578" y="22118"/>
                    <a:pt x="6792" y="22170"/>
                    <a:pt x="7008" y="22170"/>
                  </a:cubicBezTo>
                  <a:cubicBezTo>
                    <a:pt x="7242" y="22170"/>
                    <a:pt x="7476" y="22109"/>
                    <a:pt x="7674" y="21984"/>
                  </a:cubicBezTo>
                  <a:lnTo>
                    <a:pt x="8814" y="21154"/>
                  </a:lnTo>
                  <a:lnTo>
                    <a:pt x="9333" y="21292"/>
                  </a:lnTo>
                  <a:lnTo>
                    <a:pt x="9886" y="22502"/>
                  </a:lnTo>
                  <a:cubicBezTo>
                    <a:pt x="10059" y="22917"/>
                    <a:pt x="10508" y="23193"/>
                    <a:pt x="10958" y="23193"/>
                  </a:cubicBezTo>
                  <a:lnTo>
                    <a:pt x="12271" y="23193"/>
                  </a:lnTo>
                  <a:cubicBezTo>
                    <a:pt x="12755" y="23193"/>
                    <a:pt x="13170" y="22917"/>
                    <a:pt x="13343" y="22502"/>
                  </a:cubicBezTo>
                  <a:lnTo>
                    <a:pt x="13896" y="21189"/>
                  </a:lnTo>
                  <a:cubicBezTo>
                    <a:pt x="14068" y="21154"/>
                    <a:pt x="14207" y="21119"/>
                    <a:pt x="14379" y="21085"/>
                  </a:cubicBezTo>
                  <a:lnTo>
                    <a:pt x="15520" y="21880"/>
                  </a:lnTo>
                  <a:cubicBezTo>
                    <a:pt x="15729" y="22032"/>
                    <a:pt x="15980" y="22111"/>
                    <a:pt x="16227" y="22111"/>
                  </a:cubicBezTo>
                  <a:cubicBezTo>
                    <a:pt x="16429" y="22111"/>
                    <a:pt x="16628" y="22058"/>
                    <a:pt x="16799" y="21949"/>
                  </a:cubicBezTo>
                  <a:lnTo>
                    <a:pt x="17352" y="21603"/>
                  </a:lnTo>
                  <a:lnTo>
                    <a:pt x="17905" y="21258"/>
                  </a:lnTo>
                  <a:cubicBezTo>
                    <a:pt x="18320" y="21016"/>
                    <a:pt x="18562" y="20566"/>
                    <a:pt x="18527" y="20083"/>
                  </a:cubicBezTo>
                  <a:lnTo>
                    <a:pt x="18389" y="18596"/>
                  </a:lnTo>
                  <a:lnTo>
                    <a:pt x="18666" y="18354"/>
                  </a:lnTo>
                  <a:lnTo>
                    <a:pt x="20083" y="18493"/>
                  </a:lnTo>
                  <a:cubicBezTo>
                    <a:pt x="20117" y="18495"/>
                    <a:pt x="20152" y="18496"/>
                    <a:pt x="20185" y="18496"/>
                  </a:cubicBezTo>
                  <a:cubicBezTo>
                    <a:pt x="20625" y="18496"/>
                    <a:pt x="21001" y="18288"/>
                    <a:pt x="21258" y="17870"/>
                  </a:cubicBezTo>
                  <a:lnTo>
                    <a:pt x="21604" y="17317"/>
                  </a:lnTo>
                  <a:lnTo>
                    <a:pt x="21915" y="16764"/>
                  </a:lnTo>
                  <a:cubicBezTo>
                    <a:pt x="22122" y="16350"/>
                    <a:pt x="22122" y="15831"/>
                    <a:pt x="21846" y="15451"/>
                  </a:cubicBezTo>
                  <a:lnTo>
                    <a:pt x="20947" y="14206"/>
                  </a:lnTo>
                  <a:cubicBezTo>
                    <a:pt x="20981" y="14068"/>
                    <a:pt x="20981" y="14034"/>
                    <a:pt x="21051" y="13930"/>
                  </a:cubicBezTo>
                  <a:lnTo>
                    <a:pt x="22433" y="13308"/>
                  </a:lnTo>
                  <a:cubicBezTo>
                    <a:pt x="22848" y="13135"/>
                    <a:pt x="23124" y="12686"/>
                    <a:pt x="23124" y="12202"/>
                  </a:cubicBezTo>
                  <a:lnTo>
                    <a:pt x="23124" y="11580"/>
                  </a:lnTo>
                  <a:lnTo>
                    <a:pt x="23124" y="10888"/>
                  </a:lnTo>
                  <a:cubicBezTo>
                    <a:pt x="23124" y="10404"/>
                    <a:pt x="22848" y="9955"/>
                    <a:pt x="22433" y="9782"/>
                  </a:cubicBezTo>
                  <a:lnTo>
                    <a:pt x="20912" y="9091"/>
                  </a:lnTo>
                  <a:cubicBezTo>
                    <a:pt x="20912" y="9022"/>
                    <a:pt x="20878" y="9022"/>
                    <a:pt x="20878" y="8918"/>
                  </a:cubicBezTo>
                  <a:lnTo>
                    <a:pt x="21811" y="7639"/>
                  </a:lnTo>
                  <a:cubicBezTo>
                    <a:pt x="22088" y="7259"/>
                    <a:pt x="22122" y="6740"/>
                    <a:pt x="21846" y="6326"/>
                  </a:cubicBezTo>
                  <a:lnTo>
                    <a:pt x="21500" y="5773"/>
                  </a:lnTo>
                  <a:lnTo>
                    <a:pt x="21154" y="5220"/>
                  </a:lnTo>
                  <a:cubicBezTo>
                    <a:pt x="20960" y="4831"/>
                    <a:pt x="20523" y="4594"/>
                    <a:pt x="20099" y="4594"/>
                  </a:cubicBezTo>
                  <a:cubicBezTo>
                    <a:pt x="20071" y="4594"/>
                    <a:pt x="20042" y="4595"/>
                    <a:pt x="20014" y="4597"/>
                  </a:cubicBezTo>
                  <a:lnTo>
                    <a:pt x="18320" y="4770"/>
                  </a:lnTo>
                  <a:lnTo>
                    <a:pt x="18216" y="4701"/>
                  </a:lnTo>
                  <a:lnTo>
                    <a:pt x="18389" y="3042"/>
                  </a:lnTo>
                  <a:cubicBezTo>
                    <a:pt x="18458" y="2593"/>
                    <a:pt x="18216" y="2143"/>
                    <a:pt x="17801" y="1867"/>
                  </a:cubicBezTo>
                  <a:lnTo>
                    <a:pt x="17248" y="1556"/>
                  </a:lnTo>
                  <a:lnTo>
                    <a:pt x="16661" y="1210"/>
                  </a:lnTo>
                  <a:cubicBezTo>
                    <a:pt x="16477" y="1093"/>
                    <a:pt x="16261" y="1033"/>
                    <a:pt x="16044" y="1033"/>
                  </a:cubicBezTo>
                  <a:cubicBezTo>
                    <a:pt x="15812" y="1033"/>
                    <a:pt x="15578" y="1102"/>
                    <a:pt x="15382" y="1245"/>
                  </a:cubicBezTo>
                  <a:lnTo>
                    <a:pt x="13999" y="2212"/>
                  </a:lnTo>
                  <a:cubicBezTo>
                    <a:pt x="13965" y="2212"/>
                    <a:pt x="13965" y="2212"/>
                    <a:pt x="13896" y="2178"/>
                  </a:cubicBezTo>
                  <a:lnTo>
                    <a:pt x="13204" y="692"/>
                  </a:lnTo>
                  <a:cubicBezTo>
                    <a:pt x="13031" y="242"/>
                    <a:pt x="12617" y="0"/>
                    <a:pt x="12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4"/>
            <p:cNvSpPr/>
            <p:nvPr/>
          </p:nvSpPr>
          <p:spPr>
            <a:xfrm>
              <a:off x="7552758" y="3868333"/>
              <a:ext cx="781167" cy="781116"/>
            </a:xfrm>
            <a:custGeom>
              <a:avLst/>
              <a:gdLst/>
              <a:ahLst/>
              <a:cxnLst/>
              <a:rect l="l" t="t" r="r" b="b"/>
              <a:pathLst>
                <a:path w="15314" h="15313" extrusionOk="0">
                  <a:moveTo>
                    <a:pt x="7674" y="830"/>
                  </a:moveTo>
                  <a:cubicBezTo>
                    <a:pt x="11407" y="830"/>
                    <a:pt x="14483" y="3872"/>
                    <a:pt x="14483" y="7639"/>
                  </a:cubicBezTo>
                  <a:cubicBezTo>
                    <a:pt x="14483" y="11407"/>
                    <a:pt x="11407" y="14483"/>
                    <a:pt x="7674" y="14483"/>
                  </a:cubicBezTo>
                  <a:cubicBezTo>
                    <a:pt x="3907" y="14483"/>
                    <a:pt x="830" y="11407"/>
                    <a:pt x="830" y="7639"/>
                  </a:cubicBezTo>
                  <a:cubicBezTo>
                    <a:pt x="830" y="3872"/>
                    <a:pt x="3907" y="830"/>
                    <a:pt x="7674" y="830"/>
                  </a:cubicBezTo>
                  <a:close/>
                  <a:moveTo>
                    <a:pt x="7674" y="0"/>
                  </a:moveTo>
                  <a:cubicBezTo>
                    <a:pt x="3423" y="0"/>
                    <a:pt x="1" y="3422"/>
                    <a:pt x="1" y="7639"/>
                  </a:cubicBezTo>
                  <a:cubicBezTo>
                    <a:pt x="1" y="11891"/>
                    <a:pt x="3423" y="15313"/>
                    <a:pt x="7674" y="15313"/>
                  </a:cubicBezTo>
                  <a:cubicBezTo>
                    <a:pt x="11891" y="15313"/>
                    <a:pt x="15313" y="11856"/>
                    <a:pt x="15313" y="7639"/>
                  </a:cubicBezTo>
                  <a:cubicBezTo>
                    <a:pt x="15313" y="3422"/>
                    <a:pt x="11891" y="0"/>
                    <a:pt x="7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529"/>
        <p:cNvGrpSpPr/>
        <p:nvPr/>
      </p:nvGrpSpPr>
      <p:grpSpPr>
        <a:xfrm>
          <a:off x="0" y="0"/>
          <a:ext cx="0" cy="0"/>
          <a:chOff x="0" y="0"/>
          <a:chExt cx="0" cy="0"/>
        </a:xfrm>
      </p:grpSpPr>
      <p:sp>
        <p:nvSpPr>
          <p:cNvPr id="530" name="Google Shape;530;p35"/>
          <p:cNvSpPr/>
          <p:nvPr/>
        </p:nvSpPr>
        <p:spPr>
          <a:xfrm>
            <a:off x="0" y="0"/>
            <a:ext cx="4399424" cy="2341655"/>
          </a:xfrm>
          <a:custGeom>
            <a:avLst/>
            <a:gdLst/>
            <a:ahLst/>
            <a:cxnLst/>
            <a:rect l="l" t="t" r="r" b="b"/>
            <a:pathLst>
              <a:path w="59850" h="31856" extrusionOk="0">
                <a:moveTo>
                  <a:pt x="1" y="1"/>
                </a:moveTo>
                <a:lnTo>
                  <a:pt x="1" y="61"/>
                </a:lnTo>
                <a:lnTo>
                  <a:pt x="1" y="31855"/>
                </a:lnTo>
                <a:cubicBezTo>
                  <a:pt x="183" y="31855"/>
                  <a:pt x="335" y="31825"/>
                  <a:pt x="517" y="31825"/>
                </a:cubicBezTo>
                <a:cubicBezTo>
                  <a:pt x="10700" y="30852"/>
                  <a:pt x="21035" y="26688"/>
                  <a:pt x="27114" y="18481"/>
                </a:cubicBezTo>
                <a:cubicBezTo>
                  <a:pt x="30184" y="14286"/>
                  <a:pt x="32494" y="8937"/>
                  <a:pt x="37357" y="7113"/>
                </a:cubicBezTo>
                <a:cubicBezTo>
                  <a:pt x="38893" y="6542"/>
                  <a:pt x="40508" y="6409"/>
                  <a:pt x="42151" y="6409"/>
                </a:cubicBezTo>
                <a:cubicBezTo>
                  <a:pt x="43588" y="6409"/>
                  <a:pt x="45046" y="6511"/>
                  <a:pt x="46490" y="6511"/>
                </a:cubicBezTo>
                <a:cubicBezTo>
                  <a:pt x="47086" y="6511"/>
                  <a:pt x="47680" y="6494"/>
                  <a:pt x="48269" y="6444"/>
                </a:cubicBezTo>
                <a:cubicBezTo>
                  <a:pt x="52798" y="6049"/>
                  <a:pt x="57054" y="3587"/>
                  <a:pt x="59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a:off x="5772293" y="2243243"/>
            <a:ext cx="3371716" cy="2900238"/>
          </a:xfrm>
          <a:custGeom>
            <a:avLst/>
            <a:gdLst/>
            <a:ahLst/>
            <a:cxnLst/>
            <a:rect l="l" t="t" r="r" b="b"/>
            <a:pathLst>
              <a:path w="45869" h="39455" extrusionOk="0">
                <a:moveTo>
                  <a:pt x="45868" y="1"/>
                </a:moveTo>
                <a:cubicBezTo>
                  <a:pt x="44865" y="1"/>
                  <a:pt x="43832" y="61"/>
                  <a:pt x="42829" y="244"/>
                </a:cubicBezTo>
                <a:cubicBezTo>
                  <a:pt x="35868" y="1217"/>
                  <a:pt x="29546" y="5107"/>
                  <a:pt x="24895" y="10366"/>
                </a:cubicBezTo>
                <a:cubicBezTo>
                  <a:pt x="21825" y="13922"/>
                  <a:pt x="19089" y="18329"/>
                  <a:pt x="14530" y="19575"/>
                </a:cubicBezTo>
                <a:cubicBezTo>
                  <a:pt x="12038" y="20244"/>
                  <a:pt x="9241" y="19819"/>
                  <a:pt x="6962" y="21004"/>
                </a:cubicBezTo>
                <a:cubicBezTo>
                  <a:pt x="4104" y="22463"/>
                  <a:pt x="2858" y="25867"/>
                  <a:pt x="2372" y="29059"/>
                </a:cubicBezTo>
                <a:cubicBezTo>
                  <a:pt x="1916" y="32250"/>
                  <a:pt x="1946" y="35594"/>
                  <a:pt x="548" y="38481"/>
                </a:cubicBezTo>
                <a:cubicBezTo>
                  <a:pt x="396" y="38846"/>
                  <a:pt x="214" y="39120"/>
                  <a:pt x="1" y="39454"/>
                </a:cubicBezTo>
                <a:lnTo>
                  <a:pt x="45868" y="39454"/>
                </a:lnTo>
                <a:lnTo>
                  <a:pt x="45868" y="39363"/>
                </a:lnTo>
                <a:lnTo>
                  <a:pt x="45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 name="Google Shape;532;p35"/>
          <p:cNvGrpSpPr/>
          <p:nvPr/>
        </p:nvGrpSpPr>
        <p:grpSpPr>
          <a:xfrm rot="10800000" flipH="1">
            <a:off x="-457200" y="-533400"/>
            <a:ext cx="2475510" cy="2262186"/>
            <a:chOff x="7355300" y="3662050"/>
            <a:chExt cx="2475510" cy="2262186"/>
          </a:xfrm>
        </p:grpSpPr>
        <p:sp>
          <p:nvSpPr>
            <p:cNvPr id="533" name="Google Shape;533;p35"/>
            <p:cNvSpPr/>
            <p:nvPr/>
          </p:nvSpPr>
          <p:spPr>
            <a:xfrm>
              <a:off x="8284492" y="4386693"/>
              <a:ext cx="1546317" cy="1537543"/>
            </a:xfrm>
            <a:custGeom>
              <a:avLst/>
              <a:gdLst/>
              <a:ahLst/>
              <a:cxnLst/>
              <a:rect l="l" t="t" r="r" b="b"/>
              <a:pathLst>
                <a:path w="30314" h="30142" extrusionOk="0">
                  <a:moveTo>
                    <a:pt x="14935" y="9279"/>
                  </a:moveTo>
                  <a:cubicBezTo>
                    <a:pt x="15274" y="9279"/>
                    <a:pt x="15619" y="9308"/>
                    <a:pt x="15969" y="9368"/>
                  </a:cubicBezTo>
                  <a:cubicBezTo>
                    <a:pt x="18423" y="9817"/>
                    <a:pt x="20394" y="11787"/>
                    <a:pt x="20808" y="14207"/>
                  </a:cubicBezTo>
                  <a:cubicBezTo>
                    <a:pt x="21377" y="17933"/>
                    <a:pt x="18542" y="21139"/>
                    <a:pt x="14990" y="21139"/>
                  </a:cubicBezTo>
                  <a:cubicBezTo>
                    <a:pt x="14654" y="21139"/>
                    <a:pt x="14311" y="21110"/>
                    <a:pt x="13965" y="21051"/>
                  </a:cubicBezTo>
                  <a:cubicBezTo>
                    <a:pt x="11510" y="20636"/>
                    <a:pt x="9506" y="18666"/>
                    <a:pt x="9125" y="16211"/>
                  </a:cubicBezTo>
                  <a:cubicBezTo>
                    <a:pt x="8525" y="12486"/>
                    <a:pt x="11358" y="9279"/>
                    <a:pt x="14935" y="9279"/>
                  </a:cubicBezTo>
                  <a:close/>
                  <a:moveTo>
                    <a:pt x="14172" y="0"/>
                  </a:moveTo>
                  <a:cubicBezTo>
                    <a:pt x="13584" y="0"/>
                    <a:pt x="12997" y="346"/>
                    <a:pt x="12755" y="899"/>
                  </a:cubicBezTo>
                  <a:lnTo>
                    <a:pt x="11856" y="2904"/>
                  </a:lnTo>
                  <a:cubicBezTo>
                    <a:pt x="11752" y="2939"/>
                    <a:pt x="11718" y="2939"/>
                    <a:pt x="11649" y="2939"/>
                  </a:cubicBezTo>
                  <a:lnTo>
                    <a:pt x="9920" y="1694"/>
                  </a:lnTo>
                  <a:cubicBezTo>
                    <a:pt x="9616" y="1485"/>
                    <a:pt x="9291" y="1380"/>
                    <a:pt x="8974" y="1380"/>
                  </a:cubicBezTo>
                  <a:cubicBezTo>
                    <a:pt x="8714" y="1380"/>
                    <a:pt x="8460" y="1450"/>
                    <a:pt x="8227" y="1590"/>
                  </a:cubicBezTo>
                  <a:lnTo>
                    <a:pt x="7466" y="2040"/>
                  </a:lnTo>
                  <a:lnTo>
                    <a:pt x="6740" y="2455"/>
                  </a:lnTo>
                  <a:cubicBezTo>
                    <a:pt x="6222" y="2766"/>
                    <a:pt x="5911" y="3353"/>
                    <a:pt x="5980" y="3975"/>
                  </a:cubicBezTo>
                  <a:lnTo>
                    <a:pt x="6187" y="6049"/>
                  </a:lnTo>
                  <a:lnTo>
                    <a:pt x="5980" y="6257"/>
                  </a:lnTo>
                  <a:lnTo>
                    <a:pt x="3941" y="6049"/>
                  </a:lnTo>
                  <a:cubicBezTo>
                    <a:pt x="3906" y="6047"/>
                    <a:pt x="3871" y="6046"/>
                    <a:pt x="3837" y="6046"/>
                  </a:cubicBezTo>
                  <a:cubicBezTo>
                    <a:pt x="3254" y="6046"/>
                    <a:pt x="2713" y="6320"/>
                    <a:pt x="2420" y="6810"/>
                  </a:cubicBezTo>
                  <a:lnTo>
                    <a:pt x="2005" y="7570"/>
                  </a:lnTo>
                  <a:lnTo>
                    <a:pt x="1556" y="8296"/>
                  </a:lnTo>
                  <a:cubicBezTo>
                    <a:pt x="1245" y="8815"/>
                    <a:pt x="1314" y="9506"/>
                    <a:pt x="1659" y="9990"/>
                  </a:cubicBezTo>
                  <a:lnTo>
                    <a:pt x="2835" y="11580"/>
                  </a:lnTo>
                  <a:cubicBezTo>
                    <a:pt x="2765" y="11753"/>
                    <a:pt x="2731" y="11822"/>
                    <a:pt x="2696" y="12064"/>
                  </a:cubicBezTo>
                  <a:lnTo>
                    <a:pt x="933" y="12824"/>
                  </a:lnTo>
                  <a:cubicBezTo>
                    <a:pt x="346" y="13101"/>
                    <a:pt x="0" y="13654"/>
                    <a:pt x="0" y="14241"/>
                  </a:cubicBezTo>
                  <a:lnTo>
                    <a:pt x="0" y="15105"/>
                  </a:lnTo>
                  <a:lnTo>
                    <a:pt x="0" y="15970"/>
                  </a:lnTo>
                  <a:cubicBezTo>
                    <a:pt x="0" y="16592"/>
                    <a:pt x="346" y="17145"/>
                    <a:pt x="933" y="17421"/>
                  </a:cubicBezTo>
                  <a:lnTo>
                    <a:pt x="2662" y="18182"/>
                  </a:lnTo>
                  <a:cubicBezTo>
                    <a:pt x="2696" y="18389"/>
                    <a:pt x="2731" y="18527"/>
                    <a:pt x="2835" y="18735"/>
                  </a:cubicBezTo>
                  <a:lnTo>
                    <a:pt x="1728" y="20221"/>
                  </a:lnTo>
                  <a:cubicBezTo>
                    <a:pt x="1383" y="20739"/>
                    <a:pt x="1348" y="21396"/>
                    <a:pt x="1659" y="21915"/>
                  </a:cubicBezTo>
                  <a:lnTo>
                    <a:pt x="2074" y="22641"/>
                  </a:lnTo>
                  <a:lnTo>
                    <a:pt x="2523" y="23366"/>
                  </a:lnTo>
                  <a:cubicBezTo>
                    <a:pt x="2819" y="23859"/>
                    <a:pt x="3364" y="24164"/>
                    <a:pt x="3921" y="24164"/>
                  </a:cubicBezTo>
                  <a:cubicBezTo>
                    <a:pt x="3950" y="24164"/>
                    <a:pt x="3980" y="24163"/>
                    <a:pt x="4010" y="24161"/>
                  </a:cubicBezTo>
                  <a:lnTo>
                    <a:pt x="5842" y="23989"/>
                  </a:lnTo>
                  <a:cubicBezTo>
                    <a:pt x="6015" y="24161"/>
                    <a:pt x="6153" y="24334"/>
                    <a:pt x="6326" y="24438"/>
                  </a:cubicBezTo>
                  <a:lnTo>
                    <a:pt x="6153" y="26235"/>
                  </a:lnTo>
                  <a:cubicBezTo>
                    <a:pt x="6118" y="26823"/>
                    <a:pt x="6395" y="27445"/>
                    <a:pt x="6913" y="27722"/>
                  </a:cubicBezTo>
                  <a:lnTo>
                    <a:pt x="7674" y="28171"/>
                  </a:lnTo>
                  <a:lnTo>
                    <a:pt x="8400" y="28586"/>
                  </a:lnTo>
                  <a:cubicBezTo>
                    <a:pt x="8638" y="28729"/>
                    <a:pt x="8914" y="28799"/>
                    <a:pt x="9189" y="28799"/>
                  </a:cubicBezTo>
                  <a:cubicBezTo>
                    <a:pt x="9511" y="28799"/>
                    <a:pt x="9832" y="28703"/>
                    <a:pt x="10093" y="28517"/>
                  </a:cubicBezTo>
                  <a:lnTo>
                    <a:pt x="11545" y="27480"/>
                  </a:lnTo>
                  <a:cubicBezTo>
                    <a:pt x="11752" y="27514"/>
                    <a:pt x="11994" y="27618"/>
                    <a:pt x="12236" y="27652"/>
                  </a:cubicBezTo>
                  <a:lnTo>
                    <a:pt x="12962" y="29242"/>
                  </a:lnTo>
                  <a:cubicBezTo>
                    <a:pt x="13239" y="29796"/>
                    <a:pt x="13792" y="30141"/>
                    <a:pt x="14414" y="30141"/>
                  </a:cubicBezTo>
                  <a:lnTo>
                    <a:pt x="16142" y="30141"/>
                  </a:lnTo>
                  <a:cubicBezTo>
                    <a:pt x="16730" y="30141"/>
                    <a:pt x="17283" y="29796"/>
                    <a:pt x="17559" y="29242"/>
                  </a:cubicBezTo>
                  <a:lnTo>
                    <a:pt x="18320" y="27549"/>
                  </a:lnTo>
                  <a:cubicBezTo>
                    <a:pt x="18562" y="27514"/>
                    <a:pt x="18700" y="27445"/>
                    <a:pt x="18942" y="27376"/>
                  </a:cubicBezTo>
                  <a:lnTo>
                    <a:pt x="20394" y="28413"/>
                  </a:lnTo>
                  <a:cubicBezTo>
                    <a:pt x="20687" y="28608"/>
                    <a:pt x="21024" y="28715"/>
                    <a:pt x="21355" y="28715"/>
                  </a:cubicBezTo>
                  <a:cubicBezTo>
                    <a:pt x="21610" y="28715"/>
                    <a:pt x="21862" y="28652"/>
                    <a:pt x="22087" y="28517"/>
                  </a:cubicBezTo>
                  <a:lnTo>
                    <a:pt x="22813" y="28067"/>
                  </a:lnTo>
                  <a:lnTo>
                    <a:pt x="23574" y="27652"/>
                  </a:lnTo>
                  <a:cubicBezTo>
                    <a:pt x="24092" y="27341"/>
                    <a:pt x="24369" y="26754"/>
                    <a:pt x="24334" y="26132"/>
                  </a:cubicBezTo>
                  <a:lnTo>
                    <a:pt x="24161" y="24196"/>
                  </a:lnTo>
                  <a:lnTo>
                    <a:pt x="24507" y="23850"/>
                  </a:lnTo>
                  <a:lnTo>
                    <a:pt x="26408" y="24023"/>
                  </a:lnTo>
                  <a:cubicBezTo>
                    <a:pt x="26438" y="24025"/>
                    <a:pt x="26467" y="24026"/>
                    <a:pt x="26497" y="24026"/>
                  </a:cubicBezTo>
                  <a:cubicBezTo>
                    <a:pt x="27058" y="24026"/>
                    <a:pt x="27633" y="23720"/>
                    <a:pt x="27929" y="23228"/>
                  </a:cubicBezTo>
                  <a:lnTo>
                    <a:pt x="28344" y="22502"/>
                  </a:lnTo>
                  <a:lnTo>
                    <a:pt x="28793" y="21776"/>
                  </a:lnTo>
                  <a:cubicBezTo>
                    <a:pt x="29070" y="21258"/>
                    <a:pt x="29035" y="20567"/>
                    <a:pt x="28689" y="20083"/>
                  </a:cubicBezTo>
                  <a:lnTo>
                    <a:pt x="27480" y="18389"/>
                  </a:lnTo>
                  <a:cubicBezTo>
                    <a:pt x="27514" y="18285"/>
                    <a:pt x="27514" y="18182"/>
                    <a:pt x="27583" y="18043"/>
                  </a:cubicBezTo>
                  <a:lnTo>
                    <a:pt x="29381" y="17248"/>
                  </a:lnTo>
                  <a:cubicBezTo>
                    <a:pt x="29934" y="16972"/>
                    <a:pt x="30314" y="16419"/>
                    <a:pt x="30314" y="15797"/>
                  </a:cubicBezTo>
                  <a:lnTo>
                    <a:pt x="30314" y="14933"/>
                  </a:lnTo>
                  <a:lnTo>
                    <a:pt x="30314" y="14068"/>
                  </a:lnTo>
                  <a:cubicBezTo>
                    <a:pt x="30314" y="13481"/>
                    <a:pt x="29968" y="12928"/>
                    <a:pt x="29381" y="12651"/>
                  </a:cubicBezTo>
                  <a:lnTo>
                    <a:pt x="27307" y="11822"/>
                  </a:lnTo>
                  <a:cubicBezTo>
                    <a:pt x="27272" y="11753"/>
                    <a:pt x="27272" y="11718"/>
                    <a:pt x="27272" y="11614"/>
                  </a:cubicBezTo>
                  <a:lnTo>
                    <a:pt x="28516" y="9886"/>
                  </a:lnTo>
                  <a:cubicBezTo>
                    <a:pt x="28862" y="9368"/>
                    <a:pt x="28931" y="8711"/>
                    <a:pt x="28620" y="8192"/>
                  </a:cubicBezTo>
                  <a:lnTo>
                    <a:pt x="28171" y="7467"/>
                  </a:lnTo>
                  <a:lnTo>
                    <a:pt x="27756" y="6741"/>
                  </a:lnTo>
                  <a:cubicBezTo>
                    <a:pt x="27461" y="6248"/>
                    <a:pt x="26916" y="5943"/>
                    <a:pt x="26329" y="5943"/>
                  </a:cubicBezTo>
                  <a:cubicBezTo>
                    <a:pt x="26298" y="5943"/>
                    <a:pt x="26267" y="5944"/>
                    <a:pt x="26235" y="5946"/>
                  </a:cubicBezTo>
                  <a:lnTo>
                    <a:pt x="23988" y="6188"/>
                  </a:lnTo>
                  <a:lnTo>
                    <a:pt x="23885" y="6084"/>
                  </a:lnTo>
                  <a:lnTo>
                    <a:pt x="24127" y="3941"/>
                  </a:lnTo>
                  <a:cubicBezTo>
                    <a:pt x="24161" y="3319"/>
                    <a:pt x="23850" y="2731"/>
                    <a:pt x="23332" y="2420"/>
                  </a:cubicBezTo>
                  <a:lnTo>
                    <a:pt x="22606" y="1971"/>
                  </a:lnTo>
                  <a:lnTo>
                    <a:pt x="21880" y="1556"/>
                  </a:lnTo>
                  <a:cubicBezTo>
                    <a:pt x="21641" y="1413"/>
                    <a:pt x="21366" y="1343"/>
                    <a:pt x="21091" y="1343"/>
                  </a:cubicBezTo>
                  <a:cubicBezTo>
                    <a:pt x="20769" y="1343"/>
                    <a:pt x="20447" y="1439"/>
                    <a:pt x="20186" y="1625"/>
                  </a:cubicBezTo>
                  <a:lnTo>
                    <a:pt x="18354" y="2939"/>
                  </a:lnTo>
                  <a:cubicBezTo>
                    <a:pt x="18320" y="2939"/>
                    <a:pt x="18285" y="2904"/>
                    <a:pt x="18251" y="2904"/>
                  </a:cubicBezTo>
                  <a:lnTo>
                    <a:pt x="17317" y="899"/>
                  </a:lnTo>
                  <a:cubicBezTo>
                    <a:pt x="17075" y="346"/>
                    <a:pt x="16522" y="0"/>
                    <a:pt x="15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a:off x="8534848" y="4647658"/>
              <a:ext cx="1026219" cy="1027954"/>
            </a:xfrm>
            <a:custGeom>
              <a:avLst/>
              <a:gdLst/>
              <a:ahLst/>
              <a:cxnLst/>
              <a:rect l="l" t="t" r="r" b="b"/>
              <a:pathLst>
                <a:path w="20118" h="20152" extrusionOk="0">
                  <a:moveTo>
                    <a:pt x="10059" y="1141"/>
                  </a:moveTo>
                  <a:cubicBezTo>
                    <a:pt x="15036" y="1141"/>
                    <a:pt x="19046" y="5150"/>
                    <a:pt x="19046" y="10128"/>
                  </a:cubicBezTo>
                  <a:cubicBezTo>
                    <a:pt x="19046" y="15105"/>
                    <a:pt x="15036" y="19115"/>
                    <a:pt x="10059" y="19115"/>
                  </a:cubicBezTo>
                  <a:cubicBezTo>
                    <a:pt x="5082" y="19115"/>
                    <a:pt x="1072" y="15105"/>
                    <a:pt x="1072" y="10128"/>
                  </a:cubicBezTo>
                  <a:cubicBezTo>
                    <a:pt x="1072" y="5150"/>
                    <a:pt x="5082" y="1141"/>
                    <a:pt x="10059" y="1141"/>
                  </a:cubicBezTo>
                  <a:close/>
                  <a:moveTo>
                    <a:pt x="10059" y="0"/>
                  </a:moveTo>
                  <a:cubicBezTo>
                    <a:pt x="4494" y="0"/>
                    <a:pt x="0" y="4563"/>
                    <a:pt x="0" y="10093"/>
                  </a:cubicBezTo>
                  <a:cubicBezTo>
                    <a:pt x="0" y="15658"/>
                    <a:pt x="4528" y="20152"/>
                    <a:pt x="10059" y="20152"/>
                  </a:cubicBezTo>
                  <a:cubicBezTo>
                    <a:pt x="15624" y="20152"/>
                    <a:pt x="20117" y="15658"/>
                    <a:pt x="20117" y="10093"/>
                  </a:cubicBezTo>
                  <a:cubicBezTo>
                    <a:pt x="20117" y="4494"/>
                    <a:pt x="15589" y="0"/>
                    <a:pt x="10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5"/>
            <p:cNvSpPr/>
            <p:nvPr/>
          </p:nvSpPr>
          <p:spPr>
            <a:xfrm>
              <a:off x="7355300" y="3662050"/>
              <a:ext cx="1179606" cy="1183126"/>
            </a:xfrm>
            <a:custGeom>
              <a:avLst/>
              <a:gdLst/>
              <a:ahLst/>
              <a:cxnLst/>
              <a:rect l="l" t="t" r="r" b="b"/>
              <a:pathLst>
                <a:path w="23125" h="23194" extrusionOk="0">
                  <a:moveTo>
                    <a:pt x="11528" y="7193"/>
                  </a:moveTo>
                  <a:cubicBezTo>
                    <a:pt x="11782" y="7193"/>
                    <a:pt x="12042" y="7215"/>
                    <a:pt x="12306" y="7259"/>
                  </a:cubicBezTo>
                  <a:cubicBezTo>
                    <a:pt x="14172" y="7535"/>
                    <a:pt x="15693" y="9056"/>
                    <a:pt x="15969" y="10923"/>
                  </a:cubicBezTo>
                  <a:cubicBezTo>
                    <a:pt x="16444" y="13707"/>
                    <a:pt x="14283" y="16173"/>
                    <a:pt x="11555" y="16173"/>
                  </a:cubicBezTo>
                  <a:cubicBezTo>
                    <a:pt x="11302" y="16173"/>
                    <a:pt x="11045" y="16151"/>
                    <a:pt x="10785" y="16108"/>
                  </a:cubicBezTo>
                  <a:cubicBezTo>
                    <a:pt x="8953" y="15796"/>
                    <a:pt x="7432" y="14276"/>
                    <a:pt x="7121" y="12444"/>
                  </a:cubicBezTo>
                  <a:cubicBezTo>
                    <a:pt x="6647" y="9631"/>
                    <a:pt x="8803" y="7193"/>
                    <a:pt x="11528" y="7193"/>
                  </a:cubicBezTo>
                  <a:close/>
                  <a:moveTo>
                    <a:pt x="10888" y="0"/>
                  </a:moveTo>
                  <a:cubicBezTo>
                    <a:pt x="10404" y="0"/>
                    <a:pt x="9990" y="242"/>
                    <a:pt x="9817" y="692"/>
                  </a:cubicBezTo>
                  <a:lnTo>
                    <a:pt x="9126" y="2178"/>
                  </a:lnTo>
                  <a:cubicBezTo>
                    <a:pt x="9056" y="2178"/>
                    <a:pt x="9022" y="2212"/>
                    <a:pt x="8953" y="2212"/>
                  </a:cubicBezTo>
                  <a:lnTo>
                    <a:pt x="7639" y="1383"/>
                  </a:lnTo>
                  <a:cubicBezTo>
                    <a:pt x="7430" y="1231"/>
                    <a:pt x="7179" y="1152"/>
                    <a:pt x="6933" y="1152"/>
                  </a:cubicBezTo>
                  <a:cubicBezTo>
                    <a:pt x="6731" y="1152"/>
                    <a:pt x="6532" y="1205"/>
                    <a:pt x="6360" y="1314"/>
                  </a:cubicBezTo>
                  <a:lnTo>
                    <a:pt x="5773" y="1659"/>
                  </a:lnTo>
                  <a:lnTo>
                    <a:pt x="5220" y="2005"/>
                  </a:lnTo>
                  <a:cubicBezTo>
                    <a:pt x="4840" y="2247"/>
                    <a:pt x="4563" y="2696"/>
                    <a:pt x="4632" y="3180"/>
                  </a:cubicBezTo>
                  <a:lnTo>
                    <a:pt x="4805" y="4770"/>
                  </a:lnTo>
                  <a:lnTo>
                    <a:pt x="4632" y="4943"/>
                  </a:lnTo>
                  <a:lnTo>
                    <a:pt x="3077" y="4770"/>
                  </a:lnTo>
                  <a:cubicBezTo>
                    <a:pt x="3042" y="4768"/>
                    <a:pt x="3008" y="4767"/>
                    <a:pt x="2974" y="4767"/>
                  </a:cubicBezTo>
                  <a:cubicBezTo>
                    <a:pt x="2530" y="4767"/>
                    <a:pt x="2126" y="4975"/>
                    <a:pt x="1901" y="5392"/>
                  </a:cubicBezTo>
                  <a:lnTo>
                    <a:pt x="1556" y="5945"/>
                  </a:lnTo>
                  <a:lnTo>
                    <a:pt x="1210" y="6498"/>
                  </a:lnTo>
                  <a:cubicBezTo>
                    <a:pt x="1003" y="6913"/>
                    <a:pt x="1003" y="7432"/>
                    <a:pt x="1245" y="7812"/>
                  </a:cubicBezTo>
                  <a:lnTo>
                    <a:pt x="2109" y="9022"/>
                  </a:lnTo>
                  <a:cubicBezTo>
                    <a:pt x="2074" y="9160"/>
                    <a:pt x="2074" y="9229"/>
                    <a:pt x="2040" y="9367"/>
                  </a:cubicBezTo>
                  <a:lnTo>
                    <a:pt x="692" y="9955"/>
                  </a:lnTo>
                  <a:cubicBezTo>
                    <a:pt x="242" y="10128"/>
                    <a:pt x="0" y="10577"/>
                    <a:pt x="0" y="11061"/>
                  </a:cubicBezTo>
                  <a:lnTo>
                    <a:pt x="0" y="11683"/>
                  </a:lnTo>
                  <a:lnTo>
                    <a:pt x="0" y="12340"/>
                  </a:lnTo>
                  <a:cubicBezTo>
                    <a:pt x="0" y="12824"/>
                    <a:pt x="242" y="13239"/>
                    <a:pt x="692" y="13411"/>
                  </a:cubicBezTo>
                  <a:lnTo>
                    <a:pt x="1971" y="14034"/>
                  </a:lnTo>
                  <a:cubicBezTo>
                    <a:pt x="2040" y="14206"/>
                    <a:pt x="2074" y="14276"/>
                    <a:pt x="2109" y="14448"/>
                  </a:cubicBezTo>
                  <a:lnTo>
                    <a:pt x="1279" y="15589"/>
                  </a:lnTo>
                  <a:cubicBezTo>
                    <a:pt x="1037" y="15969"/>
                    <a:pt x="1003" y="16488"/>
                    <a:pt x="1245" y="16868"/>
                  </a:cubicBezTo>
                  <a:lnTo>
                    <a:pt x="1590" y="17456"/>
                  </a:lnTo>
                  <a:lnTo>
                    <a:pt x="1901" y="18009"/>
                  </a:lnTo>
                  <a:cubicBezTo>
                    <a:pt x="2087" y="18349"/>
                    <a:pt x="2495" y="18607"/>
                    <a:pt x="2926" y="18607"/>
                  </a:cubicBezTo>
                  <a:cubicBezTo>
                    <a:pt x="2976" y="18607"/>
                    <a:pt x="3026" y="18603"/>
                    <a:pt x="3077" y="18596"/>
                  </a:cubicBezTo>
                  <a:lnTo>
                    <a:pt x="4459" y="18493"/>
                  </a:lnTo>
                  <a:lnTo>
                    <a:pt x="4805" y="18838"/>
                  </a:lnTo>
                  <a:lnTo>
                    <a:pt x="4667" y="20152"/>
                  </a:lnTo>
                  <a:cubicBezTo>
                    <a:pt x="4632" y="20636"/>
                    <a:pt x="4840" y="21085"/>
                    <a:pt x="5254" y="21327"/>
                  </a:cubicBezTo>
                  <a:lnTo>
                    <a:pt x="5842" y="21673"/>
                  </a:lnTo>
                  <a:lnTo>
                    <a:pt x="6395" y="22018"/>
                  </a:lnTo>
                  <a:cubicBezTo>
                    <a:pt x="6578" y="22118"/>
                    <a:pt x="6792" y="22170"/>
                    <a:pt x="7008" y="22170"/>
                  </a:cubicBezTo>
                  <a:cubicBezTo>
                    <a:pt x="7242" y="22170"/>
                    <a:pt x="7476" y="22109"/>
                    <a:pt x="7674" y="21984"/>
                  </a:cubicBezTo>
                  <a:lnTo>
                    <a:pt x="8814" y="21154"/>
                  </a:lnTo>
                  <a:lnTo>
                    <a:pt x="9333" y="21292"/>
                  </a:lnTo>
                  <a:lnTo>
                    <a:pt x="9886" y="22502"/>
                  </a:lnTo>
                  <a:cubicBezTo>
                    <a:pt x="10059" y="22917"/>
                    <a:pt x="10508" y="23193"/>
                    <a:pt x="10958" y="23193"/>
                  </a:cubicBezTo>
                  <a:lnTo>
                    <a:pt x="12271" y="23193"/>
                  </a:lnTo>
                  <a:cubicBezTo>
                    <a:pt x="12755" y="23193"/>
                    <a:pt x="13170" y="22917"/>
                    <a:pt x="13343" y="22502"/>
                  </a:cubicBezTo>
                  <a:lnTo>
                    <a:pt x="13896" y="21189"/>
                  </a:lnTo>
                  <a:cubicBezTo>
                    <a:pt x="14068" y="21154"/>
                    <a:pt x="14207" y="21119"/>
                    <a:pt x="14379" y="21085"/>
                  </a:cubicBezTo>
                  <a:lnTo>
                    <a:pt x="15520" y="21880"/>
                  </a:lnTo>
                  <a:cubicBezTo>
                    <a:pt x="15729" y="22032"/>
                    <a:pt x="15980" y="22111"/>
                    <a:pt x="16227" y="22111"/>
                  </a:cubicBezTo>
                  <a:cubicBezTo>
                    <a:pt x="16429" y="22111"/>
                    <a:pt x="16628" y="22058"/>
                    <a:pt x="16799" y="21949"/>
                  </a:cubicBezTo>
                  <a:lnTo>
                    <a:pt x="17352" y="21603"/>
                  </a:lnTo>
                  <a:lnTo>
                    <a:pt x="17905" y="21258"/>
                  </a:lnTo>
                  <a:cubicBezTo>
                    <a:pt x="18320" y="21016"/>
                    <a:pt x="18562" y="20566"/>
                    <a:pt x="18527" y="20083"/>
                  </a:cubicBezTo>
                  <a:lnTo>
                    <a:pt x="18389" y="18596"/>
                  </a:lnTo>
                  <a:lnTo>
                    <a:pt x="18666" y="18354"/>
                  </a:lnTo>
                  <a:lnTo>
                    <a:pt x="20083" y="18493"/>
                  </a:lnTo>
                  <a:cubicBezTo>
                    <a:pt x="20117" y="18495"/>
                    <a:pt x="20152" y="18496"/>
                    <a:pt x="20185" y="18496"/>
                  </a:cubicBezTo>
                  <a:cubicBezTo>
                    <a:pt x="20625" y="18496"/>
                    <a:pt x="21001" y="18288"/>
                    <a:pt x="21258" y="17870"/>
                  </a:cubicBezTo>
                  <a:lnTo>
                    <a:pt x="21604" y="17317"/>
                  </a:lnTo>
                  <a:lnTo>
                    <a:pt x="21915" y="16764"/>
                  </a:lnTo>
                  <a:cubicBezTo>
                    <a:pt x="22122" y="16350"/>
                    <a:pt x="22122" y="15831"/>
                    <a:pt x="21846" y="15451"/>
                  </a:cubicBezTo>
                  <a:lnTo>
                    <a:pt x="20947" y="14206"/>
                  </a:lnTo>
                  <a:cubicBezTo>
                    <a:pt x="20981" y="14068"/>
                    <a:pt x="20981" y="14034"/>
                    <a:pt x="21051" y="13930"/>
                  </a:cubicBezTo>
                  <a:lnTo>
                    <a:pt x="22433" y="13308"/>
                  </a:lnTo>
                  <a:cubicBezTo>
                    <a:pt x="22848" y="13135"/>
                    <a:pt x="23124" y="12686"/>
                    <a:pt x="23124" y="12202"/>
                  </a:cubicBezTo>
                  <a:lnTo>
                    <a:pt x="23124" y="11580"/>
                  </a:lnTo>
                  <a:lnTo>
                    <a:pt x="23124" y="10888"/>
                  </a:lnTo>
                  <a:cubicBezTo>
                    <a:pt x="23124" y="10404"/>
                    <a:pt x="22848" y="9955"/>
                    <a:pt x="22433" y="9782"/>
                  </a:cubicBezTo>
                  <a:lnTo>
                    <a:pt x="20912" y="9091"/>
                  </a:lnTo>
                  <a:cubicBezTo>
                    <a:pt x="20912" y="9022"/>
                    <a:pt x="20878" y="9022"/>
                    <a:pt x="20878" y="8918"/>
                  </a:cubicBezTo>
                  <a:lnTo>
                    <a:pt x="21811" y="7639"/>
                  </a:lnTo>
                  <a:cubicBezTo>
                    <a:pt x="22088" y="7259"/>
                    <a:pt x="22122" y="6740"/>
                    <a:pt x="21846" y="6326"/>
                  </a:cubicBezTo>
                  <a:lnTo>
                    <a:pt x="21500" y="5773"/>
                  </a:lnTo>
                  <a:lnTo>
                    <a:pt x="21154" y="5220"/>
                  </a:lnTo>
                  <a:cubicBezTo>
                    <a:pt x="20960" y="4831"/>
                    <a:pt x="20523" y="4594"/>
                    <a:pt x="20099" y="4594"/>
                  </a:cubicBezTo>
                  <a:cubicBezTo>
                    <a:pt x="20071" y="4594"/>
                    <a:pt x="20042" y="4595"/>
                    <a:pt x="20014" y="4597"/>
                  </a:cubicBezTo>
                  <a:lnTo>
                    <a:pt x="18320" y="4770"/>
                  </a:lnTo>
                  <a:lnTo>
                    <a:pt x="18216" y="4701"/>
                  </a:lnTo>
                  <a:lnTo>
                    <a:pt x="18389" y="3042"/>
                  </a:lnTo>
                  <a:cubicBezTo>
                    <a:pt x="18458" y="2593"/>
                    <a:pt x="18216" y="2143"/>
                    <a:pt x="17801" y="1867"/>
                  </a:cubicBezTo>
                  <a:lnTo>
                    <a:pt x="17248" y="1556"/>
                  </a:lnTo>
                  <a:lnTo>
                    <a:pt x="16661" y="1210"/>
                  </a:lnTo>
                  <a:cubicBezTo>
                    <a:pt x="16477" y="1093"/>
                    <a:pt x="16261" y="1033"/>
                    <a:pt x="16044" y="1033"/>
                  </a:cubicBezTo>
                  <a:cubicBezTo>
                    <a:pt x="15812" y="1033"/>
                    <a:pt x="15578" y="1102"/>
                    <a:pt x="15382" y="1245"/>
                  </a:cubicBezTo>
                  <a:lnTo>
                    <a:pt x="13999" y="2212"/>
                  </a:lnTo>
                  <a:cubicBezTo>
                    <a:pt x="13965" y="2212"/>
                    <a:pt x="13965" y="2212"/>
                    <a:pt x="13896" y="2178"/>
                  </a:cubicBezTo>
                  <a:lnTo>
                    <a:pt x="13204" y="692"/>
                  </a:lnTo>
                  <a:cubicBezTo>
                    <a:pt x="13031" y="242"/>
                    <a:pt x="12617" y="0"/>
                    <a:pt x="12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a:off x="7552758" y="3868333"/>
              <a:ext cx="781167" cy="781116"/>
            </a:xfrm>
            <a:custGeom>
              <a:avLst/>
              <a:gdLst/>
              <a:ahLst/>
              <a:cxnLst/>
              <a:rect l="l" t="t" r="r" b="b"/>
              <a:pathLst>
                <a:path w="15314" h="15313" extrusionOk="0">
                  <a:moveTo>
                    <a:pt x="7674" y="830"/>
                  </a:moveTo>
                  <a:cubicBezTo>
                    <a:pt x="11407" y="830"/>
                    <a:pt x="14483" y="3872"/>
                    <a:pt x="14483" y="7639"/>
                  </a:cubicBezTo>
                  <a:cubicBezTo>
                    <a:pt x="14483" y="11407"/>
                    <a:pt x="11407" y="14483"/>
                    <a:pt x="7674" y="14483"/>
                  </a:cubicBezTo>
                  <a:cubicBezTo>
                    <a:pt x="3907" y="14483"/>
                    <a:pt x="830" y="11407"/>
                    <a:pt x="830" y="7639"/>
                  </a:cubicBezTo>
                  <a:cubicBezTo>
                    <a:pt x="830" y="3872"/>
                    <a:pt x="3907" y="830"/>
                    <a:pt x="7674" y="830"/>
                  </a:cubicBezTo>
                  <a:close/>
                  <a:moveTo>
                    <a:pt x="7674" y="0"/>
                  </a:moveTo>
                  <a:cubicBezTo>
                    <a:pt x="3423" y="0"/>
                    <a:pt x="1" y="3422"/>
                    <a:pt x="1" y="7639"/>
                  </a:cubicBezTo>
                  <a:cubicBezTo>
                    <a:pt x="1" y="11891"/>
                    <a:pt x="3423" y="15313"/>
                    <a:pt x="7674" y="15313"/>
                  </a:cubicBezTo>
                  <a:cubicBezTo>
                    <a:pt x="11891" y="15313"/>
                    <a:pt x="15313" y="11856"/>
                    <a:pt x="15313" y="7639"/>
                  </a:cubicBezTo>
                  <a:cubicBezTo>
                    <a:pt x="15313" y="3422"/>
                    <a:pt x="11891" y="0"/>
                    <a:pt x="7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35"/>
          <p:cNvGrpSpPr/>
          <p:nvPr/>
        </p:nvGrpSpPr>
        <p:grpSpPr>
          <a:xfrm flipH="1">
            <a:off x="7125696" y="3414725"/>
            <a:ext cx="2475510" cy="2262186"/>
            <a:chOff x="7355300" y="3662050"/>
            <a:chExt cx="2475510" cy="2262186"/>
          </a:xfrm>
        </p:grpSpPr>
        <p:sp>
          <p:nvSpPr>
            <p:cNvPr id="538" name="Google Shape;538;p35"/>
            <p:cNvSpPr/>
            <p:nvPr/>
          </p:nvSpPr>
          <p:spPr>
            <a:xfrm>
              <a:off x="8284492" y="4386693"/>
              <a:ext cx="1546317" cy="1537543"/>
            </a:xfrm>
            <a:custGeom>
              <a:avLst/>
              <a:gdLst/>
              <a:ahLst/>
              <a:cxnLst/>
              <a:rect l="l" t="t" r="r" b="b"/>
              <a:pathLst>
                <a:path w="30314" h="30142" extrusionOk="0">
                  <a:moveTo>
                    <a:pt x="14935" y="9279"/>
                  </a:moveTo>
                  <a:cubicBezTo>
                    <a:pt x="15274" y="9279"/>
                    <a:pt x="15619" y="9308"/>
                    <a:pt x="15969" y="9368"/>
                  </a:cubicBezTo>
                  <a:cubicBezTo>
                    <a:pt x="18423" y="9817"/>
                    <a:pt x="20394" y="11787"/>
                    <a:pt x="20808" y="14207"/>
                  </a:cubicBezTo>
                  <a:cubicBezTo>
                    <a:pt x="21377" y="17933"/>
                    <a:pt x="18542" y="21139"/>
                    <a:pt x="14990" y="21139"/>
                  </a:cubicBezTo>
                  <a:cubicBezTo>
                    <a:pt x="14654" y="21139"/>
                    <a:pt x="14311" y="21110"/>
                    <a:pt x="13965" y="21051"/>
                  </a:cubicBezTo>
                  <a:cubicBezTo>
                    <a:pt x="11510" y="20636"/>
                    <a:pt x="9506" y="18666"/>
                    <a:pt x="9125" y="16211"/>
                  </a:cubicBezTo>
                  <a:cubicBezTo>
                    <a:pt x="8525" y="12486"/>
                    <a:pt x="11358" y="9279"/>
                    <a:pt x="14935" y="9279"/>
                  </a:cubicBezTo>
                  <a:close/>
                  <a:moveTo>
                    <a:pt x="14172" y="0"/>
                  </a:moveTo>
                  <a:cubicBezTo>
                    <a:pt x="13584" y="0"/>
                    <a:pt x="12997" y="346"/>
                    <a:pt x="12755" y="899"/>
                  </a:cubicBezTo>
                  <a:lnTo>
                    <a:pt x="11856" y="2904"/>
                  </a:lnTo>
                  <a:cubicBezTo>
                    <a:pt x="11752" y="2939"/>
                    <a:pt x="11718" y="2939"/>
                    <a:pt x="11649" y="2939"/>
                  </a:cubicBezTo>
                  <a:lnTo>
                    <a:pt x="9920" y="1694"/>
                  </a:lnTo>
                  <a:cubicBezTo>
                    <a:pt x="9616" y="1485"/>
                    <a:pt x="9291" y="1380"/>
                    <a:pt x="8974" y="1380"/>
                  </a:cubicBezTo>
                  <a:cubicBezTo>
                    <a:pt x="8714" y="1380"/>
                    <a:pt x="8460" y="1450"/>
                    <a:pt x="8227" y="1590"/>
                  </a:cubicBezTo>
                  <a:lnTo>
                    <a:pt x="7466" y="2040"/>
                  </a:lnTo>
                  <a:lnTo>
                    <a:pt x="6740" y="2455"/>
                  </a:lnTo>
                  <a:cubicBezTo>
                    <a:pt x="6222" y="2766"/>
                    <a:pt x="5911" y="3353"/>
                    <a:pt x="5980" y="3975"/>
                  </a:cubicBezTo>
                  <a:lnTo>
                    <a:pt x="6187" y="6049"/>
                  </a:lnTo>
                  <a:lnTo>
                    <a:pt x="5980" y="6257"/>
                  </a:lnTo>
                  <a:lnTo>
                    <a:pt x="3941" y="6049"/>
                  </a:lnTo>
                  <a:cubicBezTo>
                    <a:pt x="3906" y="6047"/>
                    <a:pt x="3871" y="6046"/>
                    <a:pt x="3837" y="6046"/>
                  </a:cubicBezTo>
                  <a:cubicBezTo>
                    <a:pt x="3254" y="6046"/>
                    <a:pt x="2713" y="6320"/>
                    <a:pt x="2420" y="6810"/>
                  </a:cubicBezTo>
                  <a:lnTo>
                    <a:pt x="2005" y="7570"/>
                  </a:lnTo>
                  <a:lnTo>
                    <a:pt x="1556" y="8296"/>
                  </a:lnTo>
                  <a:cubicBezTo>
                    <a:pt x="1245" y="8815"/>
                    <a:pt x="1314" y="9506"/>
                    <a:pt x="1659" y="9990"/>
                  </a:cubicBezTo>
                  <a:lnTo>
                    <a:pt x="2835" y="11580"/>
                  </a:lnTo>
                  <a:cubicBezTo>
                    <a:pt x="2765" y="11753"/>
                    <a:pt x="2731" y="11822"/>
                    <a:pt x="2696" y="12064"/>
                  </a:cubicBezTo>
                  <a:lnTo>
                    <a:pt x="933" y="12824"/>
                  </a:lnTo>
                  <a:cubicBezTo>
                    <a:pt x="346" y="13101"/>
                    <a:pt x="0" y="13654"/>
                    <a:pt x="0" y="14241"/>
                  </a:cubicBezTo>
                  <a:lnTo>
                    <a:pt x="0" y="15105"/>
                  </a:lnTo>
                  <a:lnTo>
                    <a:pt x="0" y="15970"/>
                  </a:lnTo>
                  <a:cubicBezTo>
                    <a:pt x="0" y="16592"/>
                    <a:pt x="346" y="17145"/>
                    <a:pt x="933" y="17421"/>
                  </a:cubicBezTo>
                  <a:lnTo>
                    <a:pt x="2662" y="18182"/>
                  </a:lnTo>
                  <a:cubicBezTo>
                    <a:pt x="2696" y="18389"/>
                    <a:pt x="2731" y="18527"/>
                    <a:pt x="2835" y="18735"/>
                  </a:cubicBezTo>
                  <a:lnTo>
                    <a:pt x="1728" y="20221"/>
                  </a:lnTo>
                  <a:cubicBezTo>
                    <a:pt x="1383" y="20739"/>
                    <a:pt x="1348" y="21396"/>
                    <a:pt x="1659" y="21915"/>
                  </a:cubicBezTo>
                  <a:lnTo>
                    <a:pt x="2074" y="22641"/>
                  </a:lnTo>
                  <a:lnTo>
                    <a:pt x="2523" y="23366"/>
                  </a:lnTo>
                  <a:cubicBezTo>
                    <a:pt x="2819" y="23859"/>
                    <a:pt x="3364" y="24164"/>
                    <a:pt x="3921" y="24164"/>
                  </a:cubicBezTo>
                  <a:cubicBezTo>
                    <a:pt x="3950" y="24164"/>
                    <a:pt x="3980" y="24163"/>
                    <a:pt x="4010" y="24161"/>
                  </a:cubicBezTo>
                  <a:lnTo>
                    <a:pt x="5842" y="23989"/>
                  </a:lnTo>
                  <a:cubicBezTo>
                    <a:pt x="6015" y="24161"/>
                    <a:pt x="6153" y="24334"/>
                    <a:pt x="6326" y="24438"/>
                  </a:cubicBezTo>
                  <a:lnTo>
                    <a:pt x="6153" y="26235"/>
                  </a:lnTo>
                  <a:cubicBezTo>
                    <a:pt x="6118" y="26823"/>
                    <a:pt x="6395" y="27445"/>
                    <a:pt x="6913" y="27722"/>
                  </a:cubicBezTo>
                  <a:lnTo>
                    <a:pt x="7674" y="28171"/>
                  </a:lnTo>
                  <a:lnTo>
                    <a:pt x="8400" y="28586"/>
                  </a:lnTo>
                  <a:cubicBezTo>
                    <a:pt x="8638" y="28729"/>
                    <a:pt x="8914" y="28799"/>
                    <a:pt x="9189" y="28799"/>
                  </a:cubicBezTo>
                  <a:cubicBezTo>
                    <a:pt x="9511" y="28799"/>
                    <a:pt x="9832" y="28703"/>
                    <a:pt x="10093" y="28517"/>
                  </a:cubicBezTo>
                  <a:lnTo>
                    <a:pt x="11545" y="27480"/>
                  </a:lnTo>
                  <a:cubicBezTo>
                    <a:pt x="11752" y="27514"/>
                    <a:pt x="11994" y="27618"/>
                    <a:pt x="12236" y="27652"/>
                  </a:cubicBezTo>
                  <a:lnTo>
                    <a:pt x="12962" y="29242"/>
                  </a:lnTo>
                  <a:cubicBezTo>
                    <a:pt x="13239" y="29796"/>
                    <a:pt x="13792" y="30141"/>
                    <a:pt x="14414" y="30141"/>
                  </a:cubicBezTo>
                  <a:lnTo>
                    <a:pt x="16142" y="30141"/>
                  </a:lnTo>
                  <a:cubicBezTo>
                    <a:pt x="16730" y="30141"/>
                    <a:pt x="17283" y="29796"/>
                    <a:pt x="17559" y="29242"/>
                  </a:cubicBezTo>
                  <a:lnTo>
                    <a:pt x="18320" y="27549"/>
                  </a:lnTo>
                  <a:cubicBezTo>
                    <a:pt x="18562" y="27514"/>
                    <a:pt x="18700" y="27445"/>
                    <a:pt x="18942" y="27376"/>
                  </a:cubicBezTo>
                  <a:lnTo>
                    <a:pt x="20394" y="28413"/>
                  </a:lnTo>
                  <a:cubicBezTo>
                    <a:pt x="20687" y="28608"/>
                    <a:pt x="21024" y="28715"/>
                    <a:pt x="21355" y="28715"/>
                  </a:cubicBezTo>
                  <a:cubicBezTo>
                    <a:pt x="21610" y="28715"/>
                    <a:pt x="21862" y="28652"/>
                    <a:pt x="22087" y="28517"/>
                  </a:cubicBezTo>
                  <a:lnTo>
                    <a:pt x="22813" y="28067"/>
                  </a:lnTo>
                  <a:lnTo>
                    <a:pt x="23574" y="27652"/>
                  </a:lnTo>
                  <a:cubicBezTo>
                    <a:pt x="24092" y="27341"/>
                    <a:pt x="24369" y="26754"/>
                    <a:pt x="24334" y="26132"/>
                  </a:cubicBezTo>
                  <a:lnTo>
                    <a:pt x="24161" y="24196"/>
                  </a:lnTo>
                  <a:lnTo>
                    <a:pt x="24507" y="23850"/>
                  </a:lnTo>
                  <a:lnTo>
                    <a:pt x="26408" y="24023"/>
                  </a:lnTo>
                  <a:cubicBezTo>
                    <a:pt x="26438" y="24025"/>
                    <a:pt x="26467" y="24026"/>
                    <a:pt x="26497" y="24026"/>
                  </a:cubicBezTo>
                  <a:cubicBezTo>
                    <a:pt x="27058" y="24026"/>
                    <a:pt x="27633" y="23720"/>
                    <a:pt x="27929" y="23228"/>
                  </a:cubicBezTo>
                  <a:lnTo>
                    <a:pt x="28344" y="22502"/>
                  </a:lnTo>
                  <a:lnTo>
                    <a:pt x="28793" y="21776"/>
                  </a:lnTo>
                  <a:cubicBezTo>
                    <a:pt x="29070" y="21258"/>
                    <a:pt x="29035" y="20567"/>
                    <a:pt x="28689" y="20083"/>
                  </a:cubicBezTo>
                  <a:lnTo>
                    <a:pt x="27480" y="18389"/>
                  </a:lnTo>
                  <a:cubicBezTo>
                    <a:pt x="27514" y="18285"/>
                    <a:pt x="27514" y="18182"/>
                    <a:pt x="27583" y="18043"/>
                  </a:cubicBezTo>
                  <a:lnTo>
                    <a:pt x="29381" y="17248"/>
                  </a:lnTo>
                  <a:cubicBezTo>
                    <a:pt x="29934" y="16972"/>
                    <a:pt x="30314" y="16419"/>
                    <a:pt x="30314" y="15797"/>
                  </a:cubicBezTo>
                  <a:lnTo>
                    <a:pt x="30314" y="14933"/>
                  </a:lnTo>
                  <a:lnTo>
                    <a:pt x="30314" y="14068"/>
                  </a:lnTo>
                  <a:cubicBezTo>
                    <a:pt x="30314" y="13481"/>
                    <a:pt x="29968" y="12928"/>
                    <a:pt x="29381" y="12651"/>
                  </a:cubicBezTo>
                  <a:lnTo>
                    <a:pt x="27307" y="11822"/>
                  </a:lnTo>
                  <a:cubicBezTo>
                    <a:pt x="27272" y="11753"/>
                    <a:pt x="27272" y="11718"/>
                    <a:pt x="27272" y="11614"/>
                  </a:cubicBezTo>
                  <a:lnTo>
                    <a:pt x="28516" y="9886"/>
                  </a:lnTo>
                  <a:cubicBezTo>
                    <a:pt x="28862" y="9368"/>
                    <a:pt x="28931" y="8711"/>
                    <a:pt x="28620" y="8192"/>
                  </a:cubicBezTo>
                  <a:lnTo>
                    <a:pt x="28171" y="7467"/>
                  </a:lnTo>
                  <a:lnTo>
                    <a:pt x="27756" y="6741"/>
                  </a:lnTo>
                  <a:cubicBezTo>
                    <a:pt x="27461" y="6248"/>
                    <a:pt x="26916" y="5943"/>
                    <a:pt x="26329" y="5943"/>
                  </a:cubicBezTo>
                  <a:cubicBezTo>
                    <a:pt x="26298" y="5943"/>
                    <a:pt x="26267" y="5944"/>
                    <a:pt x="26235" y="5946"/>
                  </a:cubicBezTo>
                  <a:lnTo>
                    <a:pt x="23988" y="6188"/>
                  </a:lnTo>
                  <a:lnTo>
                    <a:pt x="23885" y="6084"/>
                  </a:lnTo>
                  <a:lnTo>
                    <a:pt x="24127" y="3941"/>
                  </a:lnTo>
                  <a:cubicBezTo>
                    <a:pt x="24161" y="3319"/>
                    <a:pt x="23850" y="2731"/>
                    <a:pt x="23332" y="2420"/>
                  </a:cubicBezTo>
                  <a:lnTo>
                    <a:pt x="22606" y="1971"/>
                  </a:lnTo>
                  <a:lnTo>
                    <a:pt x="21880" y="1556"/>
                  </a:lnTo>
                  <a:cubicBezTo>
                    <a:pt x="21641" y="1413"/>
                    <a:pt x="21366" y="1343"/>
                    <a:pt x="21091" y="1343"/>
                  </a:cubicBezTo>
                  <a:cubicBezTo>
                    <a:pt x="20769" y="1343"/>
                    <a:pt x="20447" y="1439"/>
                    <a:pt x="20186" y="1625"/>
                  </a:cubicBezTo>
                  <a:lnTo>
                    <a:pt x="18354" y="2939"/>
                  </a:lnTo>
                  <a:cubicBezTo>
                    <a:pt x="18320" y="2939"/>
                    <a:pt x="18285" y="2904"/>
                    <a:pt x="18251" y="2904"/>
                  </a:cubicBezTo>
                  <a:lnTo>
                    <a:pt x="17317" y="899"/>
                  </a:lnTo>
                  <a:cubicBezTo>
                    <a:pt x="17075" y="346"/>
                    <a:pt x="16522" y="0"/>
                    <a:pt x="15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8534848" y="4647658"/>
              <a:ext cx="1026219" cy="1027954"/>
            </a:xfrm>
            <a:custGeom>
              <a:avLst/>
              <a:gdLst/>
              <a:ahLst/>
              <a:cxnLst/>
              <a:rect l="l" t="t" r="r" b="b"/>
              <a:pathLst>
                <a:path w="20118" h="20152" extrusionOk="0">
                  <a:moveTo>
                    <a:pt x="10059" y="1141"/>
                  </a:moveTo>
                  <a:cubicBezTo>
                    <a:pt x="15036" y="1141"/>
                    <a:pt x="19046" y="5150"/>
                    <a:pt x="19046" y="10128"/>
                  </a:cubicBezTo>
                  <a:cubicBezTo>
                    <a:pt x="19046" y="15105"/>
                    <a:pt x="15036" y="19115"/>
                    <a:pt x="10059" y="19115"/>
                  </a:cubicBezTo>
                  <a:cubicBezTo>
                    <a:pt x="5082" y="19115"/>
                    <a:pt x="1072" y="15105"/>
                    <a:pt x="1072" y="10128"/>
                  </a:cubicBezTo>
                  <a:cubicBezTo>
                    <a:pt x="1072" y="5150"/>
                    <a:pt x="5082" y="1141"/>
                    <a:pt x="10059" y="1141"/>
                  </a:cubicBezTo>
                  <a:close/>
                  <a:moveTo>
                    <a:pt x="10059" y="0"/>
                  </a:moveTo>
                  <a:cubicBezTo>
                    <a:pt x="4494" y="0"/>
                    <a:pt x="0" y="4563"/>
                    <a:pt x="0" y="10093"/>
                  </a:cubicBezTo>
                  <a:cubicBezTo>
                    <a:pt x="0" y="15658"/>
                    <a:pt x="4528" y="20152"/>
                    <a:pt x="10059" y="20152"/>
                  </a:cubicBezTo>
                  <a:cubicBezTo>
                    <a:pt x="15624" y="20152"/>
                    <a:pt x="20117" y="15658"/>
                    <a:pt x="20117" y="10093"/>
                  </a:cubicBezTo>
                  <a:cubicBezTo>
                    <a:pt x="20117" y="4494"/>
                    <a:pt x="15589" y="0"/>
                    <a:pt x="10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7355300" y="3662050"/>
              <a:ext cx="1179606" cy="1183126"/>
            </a:xfrm>
            <a:custGeom>
              <a:avLst/>
              <a:gdLst/>
              <a:ahLst/>
              <a:cxnLst/>
              <a:rect l="l" t="t" r="r" b="b"/>
              <a:pathLst>
                <a:path w="23125" h="23194" extrusionOk="0">
                  <a:moveTo>
                    <a:pt x="11528" y="7193"/>
                  </a:moveTo>
                  <a:cubicBezTo>
                    <a:pt x="11782" y="7193"/>
                    <a:pt x="12042" y="7215"/>
                    <a:pt x="12306" y="7259"/>
                  </a:cubicBezTo>
                  <a:cubicBezTo>
                    <a:pt x="14172" y="7535"/>
                    <a:pt x="15693" y="9056"/>
                    <a:pt x="15969" y="10923"/>
                  </a:cubicBezTo>
                  <a:cubicBezTo>
                    <a:pt x="16444" y="13707"/>
                    <a:pt x="14283" y="16173"/>
                    <a:pt x="11555" y="16173"/>
                  </a:cubicBezTo>
                  <a:cubicBezTo>
                    <a:pt x="11302" y="16173"/>
                    <a:pt x="11045" y="16151"/>
                    <a:pt x="10785" y="16108"/>
                  </a:cubicBezTo>
                  <a:cubicBezTo>
                    <a:pt x="8953" y="15796"/>
                    <a:pt x="7432" y="14276"/>
                    <a:pt x="7121" y="12444"/>
                  </a:cubicBezTo>
                  <a:cubicBezTo>
                    <a:pt x="6647" y="9631"/>
                    <a:pt x="8803" y="7193"/>
                    <a:pt x="11528" y="7193"/>
                  </a:cubicBezTo>
                  <a:close/>
                  <a:moveTo>
                    <a:pt x="10888" y="0"/>
                  </a:moveTo>
                  <a:cubicBezTo>
                    <a:pt x="10404" y="0"/>
                    <a:pt x="9990" y="242"/>
                    <a:pt x="9817" y="692"/>
                  </a:cubicBezTo>
                  <a:lnTo>
                    <a:pt x="9126" y="2178"/>
                  </a:lnTo>
                  <a:cubicBezTo>
                    <a:pt x="9056" y="2178"/>
                    <a:pt x="9022" y="2212"/>
                    <a:pt x="8953" y="2212"/>
                  </a:cubicBezTo>
                  <a:lnTo>
                    <a:pt x="7639" y="1383"/>
                  </a:lnTo>
                  <a:cubicBezTo>
                    <a:pt x="7430" y="1231"/>
                    <a:pt x="7179" y="1152"/>
                    <a:pt x="6933" y="1152"/>
                  </a:cubicBezTo>
                  <a:cubicBezTo>
                    <a:pt x="6731" y="1152"/>
                    <a:pt x="6532" y="1205"/>
                    <a:pt x="6360" y="1314"/>
                  </a:cubicBezTo>
                  <a:lnTo>
                    <a:pt x="5773" y="1659"/>
                  </a:lnTo>
                  <a:lnTo>
                    <a:pt x="5220" y="2005"/>
                  </a:lnTo>
                  <a:cubicBezTo>
                    <a:pt x="4840" y="2247"/>
                    <a:pt x="4563" y="2696"/>
                    <a:pt x="4632" y="3180"/>
                  </a:cubicBezTo>
                  <a:lnTo>
                    <a:pt x="4805" y="4770"/>
                  </a:lnTo>
                  <a:lnTo>
                    <a:pt x="4632" y="4943"/>
                  </a:lnTo>
                  <a:lnTo>
                    <a:pt x="3077" y="4770"/>
                  </a:lnTo>
                  <a:cubicBezTo>
                    <a:pt x="3042" y="4768"/>
                    <a:pt x="3008" y="4767"/>
                    <a:pt x="2974" y="4767"/>
                  </a:cubicBezTo>
                  <a:cubicBezTo>
                    <a:pt x="2530" y="4767"/>
                    <a:pt x="2126" y="4975"/>
                    <a:pt x="1901" y="5392"/>
                  </a:cubicBezTo>
                  <a:lnTo>
                    <a:pt x="1556" y="5945"/>
                  </a:lnTo>
                  <a:lnTo>
                    <a:pt x="1210" y="6498"/>
                  </a:lnTo>
                  <a:cubicBezTo>
                    <a:pt x="1003" y="6913"/>
                    <a:pt x="1003" y="7432"/>
                    <a:pt x="1245" y="7812"/>
                  </a:cubicBezTo>
                  <a:lnTo>
                    <a:pt x="2109" y="9022"/>
                  </a:lnTo>
                  <a:cubicBezTo>
                    <a:pt x="2074" y="9160"/>
                    <a:pt x="2074" y="9229"/>
                    <a:pt x="2040" y="9367"/>
                  </a:cubicBezTo>
                  <a:lnTo>
                    <a:pt x="692" y="9955"/>
                  </a:lnTo>
                  <a:cubicBezTo>
                    <a:pt x="242" y="10128"/>
                    <a:pt x="0" y="10577"/>
                    <a:pt x="0" y="11061"/>
                  </a:cubicBezTo>
                  <a:lnTo>
                    <a:pt x="0" y="11683"/>
                  </a:lnTo>
                  <a:lnTo>
                    <a:pt x="0" y="12340"/>
                  </a:lnTo>
                  <a:cubicBezTo>
                    <a:pt x="0" y="12824"/>
                    <a:pt x="242" y="13239"/>
                    <a:pt x="692" y="13411"/>
                  </a:cubicBezTo>
                  <a:lnTo>
                    <a:pt x="1971" y="14034"/>
                  </a:lnTo>
                  <a:cubicBezTo>
                    <a:pt x="2040" y="14206"/>
                    <a:pt x="2074" y="14276"/>
                    <a:pt x="2109" y="14448"/>
                  </a:cubicBezTo>
                  <a:lnTo>
                    <a:pt x="1279" y="15589"/>
                  </a:lnTo>
                  <a:cubicBezTo>
                    <a:pt x="1037" y="15969"/>
                    <a:pt x="1003" y="16488"/>
                    <a:pt x="1245" y="16868"/>
                  </a:cubicBezTo>
                  <a:lnTo>
                    <a:pt x="1590" y="17456"/>
                  </a:lnTo>
                  <a:lnTo>
                    <a:pt x="1901" y="18009"/>
                  </a:lnTo>
                  <a:cubicBezTo>
                    <a:pt x="2087" y="18349"/>
                    <a:pt x="2495" y="18607"/>
                    <a:pt x="2926" y="18607"/>
                  </a:cubicBezTo>
                  <a:cubicBezTo>
                    <a:pt x="2976" y="18607"/>
                    <a:pt x="3026" y="18603"/>
                    <a:pt x="3077" y="18596"/>
                  </a:cubicBezTo>
                  <a:lnTo>
                    <a:pt x="4459" y="18493"/>
                  </a:lnTo>
                  <a:lnTo>
                    <a:pt x="4805" y="18838"/>
                  </a:lnTo>
                  <a:lnTo>
                    <a:pt x="4667" y="20152"/>
                  </a:lnTo>
                  <a:cubicBezTo>
                    <a:pt x="4632" y="20636"/>
                    <a:pt x="4840" y="21085"/>
                    <a:pt x="5254" y="21327"/>
                  </a:cubicBezTo>
                  <a:lnTo>
                    <a:pt x="5842" y="21673"/>
                  </a:lnTo>
                  <a:lnTo>
                    <a:pt x="6395" y="22018"/>
                  </a:lnTo>
                  <a:cubicBezTo>
                    <a:pt x="6578" y="22118"/>
                    <a:pt x="6792" y="22170"/>
                    <a:pt x="7008" y="22170"/>
                  </a:cubicBezTo>
                  <a:cubicBezTo>
                    <a:pt x="7242" y="22170"/>
                    <a:pt x="7476" y="22109"/>
                    <a:pt x="7674" y="21984"/>
                  </a:cubicBezTo>
                  <a:lnTo>
                    <a:pt x="8814" y="21154"/>
                  </a:lnTo>
                  <a:lnTo>
                    <a:pt x="9333" y="21292"/>
                  </a:lnTo>
                  <a:lnTo>
                    <a:pt x="9886" y="22502"/>
                  </a:lnTo>
                  <a:cubicBezTo>
                    <a:pt x="10059" y="22917"/>
                    <a:pt x="10508" y="23193"/>
                    <a:pt x="10958" y="23193"/>
                  </a:cubicBezTo>
                  <a:lnTo>
                    <a:pt x="12271" y="23193"/>
                  </a:lnTo>
                  <a:cubicBezTo>
                    <a:pt x="12755" y="23193"/>
                    <a:pt x="13170" y="22917"/>
                    <a:pt x="13343" y="22502"/>
                  </a:cubicBezTo>
                  <a:lnTo>
                    <a:pt x="13896" y="21189"/>
                  </a:lnTo>
                  <a:cubicBezTo>
                    <a:pt x="14068" y="21154"/>
                    <a:pt x="14207" y="21119"/>
                    <a:pt x="14379" y="21085"/>
                  </a:cubicBezTo>
                  <a:lnTo>
                    <a:pt x="15520" y="21880"/>
                  </a:lnTo>
                  <a:cubicBezTo>
                    <a:pt x="15729" y="22032"/>
                    <a:pt x="15980" y="22111"/>
                    <a:pt x="16227" y="22111"/>
                  </a:cubicBezTo>
                  <a:cubicBezTo>
                    <a:pt x="16429" y="22111"/>
                    <a:pt x="16628" y="22058"/>
                    <a:pt x="16799" y="21949"/>
                  </a:cubicBezTo>
                  <a:lnTo>
                    <a:pt x="17352" y="21603"/>
                  </a:lnTo>
                  <a:lnTo>
                    <a:pt x="17905" y="21258"/>
                  </a:lnTo>
                  <a:cubicBezTo>
                    <a:pt x="18320" y="21016"/>
                    <a:pt x="18562" y="20566"/>
                    <a:pt x="18527" y="20083"/>
                  </a:cubicBezTo>
                  <a:lnTo>
                    <a:pt x="18389" y="18596"/>
                  </a:lnTo>
                  <a:lnTo>
                    <a:pt x="18666" y="18354"/>
                  </a:lnTo>
                  <a:lnTo>
                    <a:pt x="20083" y="18493"/>
                  </a:lnTo>
                  <a:cubicBezTo>
                    <a:pt x="20117" y="18495"/>
                    <a:pt x="20152" y="18496"/>
                    <a:pt x="20185" y="18496"/>
                  </a:cubicBezTo>
                  <a:cubicBezTo>
                    <a:pt x="20625" y="18496"/>
                    <a:pt x="21001" y="18288"/>
                    <a:pt x="21258" y="17870"/>
                  </a:cubicBezTo>
                  <a:lnTo>
                    <a:pt x="21604" y="17317"/>
                  </a:lnTo>
                  <a:lnTo>
                    <a:pt x="21915" y="16764"/>
                  </a:lnTo>
                  <a:cubicBezTo>
                    <a:pt x="22122" y="16350"/>
                    <a:pt x="22122" y="15831"/>
                    <a:pt x="21846" y="15451"/>
                  </a:cubicBezTo>
                  <a:lnTo>
                    <a:pt x="20947" y="14206"/>
                  </a:lnTo>
                  <a:cubicBezTo>
                    <a:pt x="20981" y="14068"/>
                    <a:pt x="20981" y="14034"/>
                    <a:pt x="21051" y="13930"/>
                  </a:cubicBezTo>
                  <a:lnTo>
                    <a:pt x="22433" y="13308"/>
                  </a:lnTo>
                  <a:cubicBezTo>
                    <a:pt x="22848" y="13135"/>
                    <a:pt x="23124" y="12686"/>
                    <a:pt x="23124" y="12202"/>
                  </a:cubicBezTo>
                  <a:lnTo>
                    <a:pt x="23124" y="11580"/>
                  </a:lnTo>
                  <a:lnTo>
                    <a:pt x="23124" y="10888"/>
                  </a:lnTo>
                  <a:cubicBezTo>
                    <a:pt x="23124" y="10404"/>
                    <a:pt x="22848" y="9955"/>
                    <a:pt x="22433" y="9782"/>
                  </a:cubicBezTo>
                  <a:lnTo>
                    <a:pt x="20912" y="9091"/>
                  </a:lnTo>
                  <a:cubicBezTo>
                    <a:pt x="20912" y="9022"/>
                    <a:pt x="20878" y="9022"/>
                    <a:pt x="20878" y="8918"/>
                  </a:cubicBezTo>
                  <a:lnTo>
                    <a:pt x="21811" y="7639"/>
                  </a:lnTo>
                  <a:cubicBezTo>
                    <a:pt x="22088" y="7259"/>
                    <a:pt x="22122" y="6740"/>
                    <a:pt x="21846" y="6326"/>
                  </a:cubicBezTo>
                  <a:lnTo>
                    <a:pt x="21500" y="5773"/>
                  </a:lnTo>
                  <a:lnTo>
                    <a:pt x="21154" y="5220"/>
                  </a:lnTo>
                  <a:cubicBezTo>
                    <a:pt x="20960" y="4831"/>
                    <a:pt x="20523" y="4594"/>
                    <a:pt x="20099" y="4594"/>
                  </a:cubicBezTo>
                  <a:cubicBezTo>
                    <a:pt x="20071" y="4594"/>
                    <a:pt x="20042" y="4595"/>
                    <a:pt x="20014" y="4597"/>
                  </a:cubicBezTo>
                  <a:lnTo>
                    <a:pt x="18320" y="4770"/>
                  </a:lnTo>
                  <a:lnTo>
                    <a:pt x="18216" y="4701"/>
                  </a:lnTo>
                  <a:lnTo>
                    <a:pt x="18389" y="3042"/>
                  </a:lnTo>
                  <a:cubicBezTo>
                    <a:pt x="18458" y="2593"/>
                    <a:pt x="18216" y="2143"/>
                    <a:pt x="17801" y="1867"/>
                  </a:cubicBezTo>
                  <a:lnTo>
                    <a:pt x="17248" y="1556"/>
                  </a:lnTo>
                  <a:lnTo>
                    <a:pt x="16661" y="1210"/>
                  </a:lnTo>
                  <a:cubicBezTo>
                    <a:pt x="16477" y="1093"/>
                    <a:pt x="16261" y="1033"/>
                    <a:pt x="16044" y="1033"/>
                  </a:cubicBezTo>
                  <a:cubicBezTo>
                    <a:pt x="15812" y="1033"/>
                    <a:pt x="15578" y="1102"/>
                    <a:pt x="15382" y="1245"/>
                  </a:cubicBezTo>
                  <a:lnTo>
                    <a:pt x="13999" y="2212"/>
                  </a:lnTo>
                  <a:cubicBezTo>
                    <a:pt x="13965" y="2212"/>
                    <a:pt x="13965" y="2212"/>
                    <a:pt x="13896" y="2178"/>
                  </a:cubicBezTo>
                  <a:lnTo>
                    <a:pt x="13204" y="692"/>
                  </a:lnTo>
                  <a:cubicBezTo>
                    <a:pt x="13031" y="242"/>
                    <a:pt x="12617" y="0"/>
                    <a:pt x="12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7552758" y="3868333"/>
              <a:ext cx="781167" cy="781116"/>
            </a:xfrm>
            <a:custGeom>
              <a:avLst/>
              <a:gdLst/>
              <a:ahLst/>
              <a:cxnLst/>
              <a:rect l="l" t="t" r="r" b="b"/>
              <a:pathLst>
                <a:path w="15314" h="15313" extrusionOk="0">
                  <a:moveTo>
                    <a:pt x="7674" y="830"/>
                  </a:moveTo>
                  <a:cubicBezTo>
                    <a:pt x="11407" y="830"/>
                    <a:pt x="14483" y="3872"/>
                    <a:pt x="14483" y="7639"/>
                  </a:cubicBezTo>
                  <a:cubicBezTo>
                    <a:pt x="14483" y="11407"/>
                    <a:pt x="11407" y="14483"/>
                    <a:pt x="7674" y="14483"/>
                  </a:cubicBezTo>
                  <a:cubicBezTo>
                    <a:pt x="3907" y="14483"/>
                    <a:pt x="830" y="11407"/>
                    <a:pt x="830" y="7639"/>
                  </a:cubicBezTo>
                  <a:cubicBezTo>
                    <a:pt x="830" y="3872"/>
                    <a:pt x="3907" y="830"/>
                    <a:pt x="7674" y="830"/>
                  </a:cubicBezTo>
                  <a:close/>
                  <a:moveTo>
                    <a:pt x="7674" y="0"/>
                  </a:moveTo>
                  <a:cubicBezTo>
                    <a:pt x="3423" y="0"/>
                    <a:pt x="1" y="3422"/>
                    <a:pt x="1" y="7639"/>
                  </a:cubicBezTo>
                  <a:cubicBezTo>
                    <a:pt x="1" y="11891"/>
                    <a:pt x="3423" y="15313"/>
                    <a:pt x="7674" y="15313"/>
                  </a:cubicBezTo>
                  <a:cubicBezTo>
                    <a:pt x="11891" y="15313"/>
                    <a:pt x="15313" y="11856"/>
                    <a:pt x="15313" y="7639"/>
                  </a:cubicBezTo>
                  <a:cubicBezTo>
                    <a:pt x="15313" y="3422"/>
                    <a:pt x="11891" y="0"/>
                    <a:pt x="7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A28F8-7213-45A7-AF1A-88D88548C8D4}"/>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799FBCBB-DAC4-D3BD-916C-8F69B1D31E9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A492DB2C-8441-7F64-33FE-912F556D8F74}"/>
              </a:ext>
            </a:extLst>
          </p:cNvPr>
          <p:cNvSpPr>
            <a:spLocks noGrp="1"/>
          </p:cNvSpPr>
          <p:nvPr>
            <p:ph type="dt" sz="half" idx="10"/>
          </p:nvPr>
        </p:nvSpPr>
        <p:spPr/>
        <p:txBody>
          <a:bodyPr/>
          <a:lstStyle/>
          <a:p>
            <a:fld id="{75A5EBC0-F9D0-EA4E-B77A-3BC1C6C66B3E}" type="datetimeFigureOut">
              <a:rPr lang="en-IT" smtClean="0"/>
              <a:t>09/27/2023</a:t>
            </a:fld>
            <a:endParaRPr lang="en-IT"/>
          </a:p>
        </p:txBody>
      </p:sp>
      <p:sp>
        <p:nvSpPr>
          <p:cNvPr id="5" name="Footer Placeholder 4">
            <a:extLst>
              <a:ext uri="{FF2B5EF4-FFF2-40B4-BE49-F238E27FC236}">
                <a16:creationId xmlns:a16="http://schemas.microsoft.com/office/drawing/2014/main" id="{F4FEAB44-3CA1-BAC2-4002-E82700B7E535}"/>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E3613A33-99F7-6433-975C-EF381BF99FAC}"/>
              </a:ext>
            </a:extLst>
          </p:cNvPr>
          <p:cNvSpPr>
            <a:spLocks noGrp="1"/>
          </p:cNvSpPr>
          <p:nvPr>
            <p:ph type="sldNum" sz="quarter" idx="12"/>
          </p:nvPr>
        </p:nvSpPr>
        <p:spPr/>
        <p:txBody>
          <a:bodyPr/>
          <a:lstStyle/>
          <a:p>
            <a:fld id="{D27588E9-00B6-E54E-A422-E2760C5D56F3}" type="slidenum">
              <a:rPr lang="en-IT" smtClean="0"/>
              <a:t>‹N›</a:t>
            </a:fld>
            <a:endParaRPr lang="en-IT"/>
          </a:p>
        </p:txBody>
      </p:sp>
    </p:spTree>
    <p:extLst>
      <p:ext uri="{BB962C8B-B14F-4D97-AF65-F5344CB8AC3E}">
        <p14:creationId xmlns:p14="http://schemas.microsoft.com/office/powerpoint/2010/main" val="160998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869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4000"/>
              <a:buFont typeface="Francois One"/>
              <a:buNone/>
              <a:defRPr sz="4000">
                <a:solidFill>
                  <a:schemeClr val="accent6"/>
                </a:solidFill>
                <a:latin typeface="Francois One"/>
                <a:ea typeface="Francois One"/>
                <a:cs typeface="Francois One"/>
                <a:sym typeface="Francois One"/>
              </a:defRPr>
            </a:lvl1pPr>
            <a:lvl2pPr lvl="1"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2pPr>
            <a:lvl3pPr lvl="2"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3pPr>
            <a:lvl4pPr lvl="3"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4pPr>
            <a:lvl5pPr lvl="4"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5pPr>
            <a:lvl6pPr lvl="5"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6pPr>
            <a:lvl7pPr lvl="6"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7pPr>
            <a:lvl8pPr lvl="7"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8pPr>
            <a:lvl9pPr lvl="8"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1pPr>
            <a:lvl2pPr marL="914400" lvl="1" indent="-317500" rtl="0">
              <a:lnSpc>
                <a:spcPct val="115000"/>
              </a:lnSpc>
              <a:spcBef>
                <a:spcPts val="160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2pPr>
            <a:lvl3pPr marL="1371600" lvl="2" indent="-317500" rtl="0">
              <a:lnSpc>
                <a:spcPct val="115000"/>
              </a:lnSpc>
              <a:spcBef>
                <a:spcPts val="160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3pPr>
            <a:lvl4pPr marL="1828800" lvl="3" indent="-317500" rtl="0">
              <a:lnSpc>
                <a:spcPct val="115000"/>
              </a:lnSpc>
              <a:spcBef>
                <a:spcPts val="160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4pPr>
            <a:lvl5pPr marL="2286000" lvl="4" indent="-317500" rtl="0">
              <a:lnSpc>
                <a:spcPct val="115000"/>
              </a:lnSpc>
              <a:spcBef>
                <a:spcPts val="160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5pPr>
            <a:lvl6pPr marL="2743200" lvl="5" indent="-317500" rtl="0">
              <a:lnSpc>
                <a:spcPct val="115000"/>
              </a:lnSpc>
              <a:spcBef>
                <a:spcPts val="160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6pPr>
            <a:lvl7pPr marL="3200400" lvl="6" indent="-317500" rtl="0">
              <a:lnSpc>
                <a:spcPct val="115000"/>
              </a:lnSpc>
              <a:spcBef>
                <a:spcPts val="160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7pPr>
            <a:lvl8pPr marL="3657600" lvl="7" indent="-317500" rtl="0">
              <a:lnSpc>
                <a:spcPct val="115000"/>
              </a:lnSpc>
              <a:spcBef>
                <a:spcPts val="160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8pPr>
            <a:lvl9pPr marL="4114800" lvl="8" indent="-317500" rtl="0">
              <a:lnSpc>
                <a:spcPct val="115000"/>
              </a:lnSpc>
              <a:spcBef>
                <a:spcPts val="1600"/>
              </a:spcBef>
              <a:spcAft>
                <a:spcPts val="1600"/>
              </a:spcAft>
              <a:buClr>
                <a:schemeClr val="accent6"/>
              </a:buClr>
              <a:buSzPts val="1400"/>
              <a:buFont typeface="Montserrat"/>
              <a:buChar char="■"/>
              <a:defRPr>
                <a:solidFill>
                  <a:schemeClr val="accent6"/>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5" r:id="rId3"/>
    <p:sldLayoutId id="214748368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23" descr="Immagine che contiene testo, disegno, arte, schizzo&#10;&#10;Descrizione generata automaticamente">
            <a:extLst>
              <a:ext uri="{FF2B5EF4-FFF2-40B4-BE49-F238E27FC236}">
                <a16:creationId xmlns:a16="http://schemas.microsoft.com/office/drawing/2014/main" id="{B7DAA953-66B3-5868-EF21-740AF62A2F99}"/>
              </a:ext>
            </a:extLst>
          </p:cNvPr>
          <p:cNvPicPr>
            <a:picLocks noChangeAspect="1"/>
          </p:cNvPicPr>
          <p:nvPr/>
        </p:nvPicPr>
        <p:blipFill rotWithShape="1">
          <a:blip r:embed="rId2">
            <a:extLst>
              <a:ext uri="{28A0092B-C50C-407E-A947-70E740481C1C}">
                <a14:useLocalDpi xmlns:a14="http://schemas.microsoft.com/office/drawing/2010/main" val="0"/>
              </a:ext>
            </a:extLst>
          </a:blip>
          <a:srcRect l="7106" t="20349" r="6055" b="30184"/>
          <a:stretch/>
        </p:blipFill>
        <p:spPr>
          <a:xfrm>
            <a:off x="3825187" y="732138"/>
            <a:ext cx="5318814" cy="4288357"/>
          </a:xfrm>
          <a:prstGeom prst="rect">
            <a:avLst/>
          </a:prstGeom>
        </p:spPr>
      </p:pic>
      <p:pic>
        <p:nvPicPr>
          <p:cNvPr id="4" name="Immagine 3">
            <a:extLst>
              <a:ext uri="{FF2B5EF4-FFF2-40B4-BE49-F238E27FC236}">
                <a16:creationId xmlns:a16="http://schemas.microsoft.com/office/drawing/2014/main" id="{FE497D18-011E-3E25-DB76-64AD4F98A9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451" t="15368" r="-24" b="81525"/>
          <a:stretch/>
        </p:blipFill>
        <p:spPr>
          <a:xfrm>
            <a:off x="95686" y="4392024"/>
            <a:ext cx="7005802" cy="621076"/>
          </a:xfrm>
          <a:prstGeom prst="rect">
            <a:avLst/>
          </a:prstGeom>
        </p:spPr>
      </p:pic>
      <p:sp>
        <p:nvSpPr>
          <p:cNvPr id="5" name="CasellaDiTesto 4">
            <a:extLst>
              <a:ext uri="{FF2B5EF4-FFF2-40B4-BE49-F238E27FC236}">
                <a16:creationId xmlns:a16="http://schemas.microsoft.com/office/drawing/2014/main" id="{702756A6-0FB5-C33F-7B40-E007173110D2}"/>
              </a:ext>
            </a:extLst>
          </p:cNvPr>
          <p:cNvSpPr txBox="1"/>
          <p:nvPr/>
        </p:nvSpPr>
        <p:spPr>
          <a:xfrm>
            <a:off x="6902244" y="123004"/>
            <a:ext cx="2179074" cy="553998"/>
          </a:xfrm>
          <a:prstGeom prst="rect">
            <a:avLst/>
          </a:prstGeom>
          <a:noFill/>
        </p:spPr>
        <p:txBody>
          <a:bodyPr vert="horz" wrap="square" rtlCol="0">
            <a:spAutoFit/>
          </a:bodyPr>
          <a:lstStyle/>
          <a:p>
            <a:r>
              <a:rPr lang="it-IT" sz="1500" b="1" dirty="0">
                <a:solidFill>
                  <a:srgbClr val="1A249A"/>
                </a:solidFill>
                <a:latin typeface="Abadi" panose="020B0604020104020204" pitchFamily="34" charset="0"/>
              </a:rPr>
              <a:t>TASK FORCE </a:t>
            </a:r>
          </a:p>
          <a:p>
            <a:r>
              <a:rPr lang="it-IT" sz="1500" dirty="0">
                <a:solidFill>
                  <a:srgbClr val="1A249A"/>
                </a:solidFill>
                <a:latin typeface="Abadi" panose="020B0604020104020204" pitchFamily="34" charset="0"/>
              </a:rPr>
              <a:t>1000 ESPERTI PNRR</a:t>
            </a:r>
          </a:p>
        </p:txBody>
      </p:sp>
      <p:sp>
        <p:nvSpPr>
          <p:cNvPr id="27" name="Rettangolo 26">
            <a:extLst>
              <a:ext uri="{FF2B5EF4-FFF2-40B4-BE49-F238E27FC236}">
                <a16:creationId xmlns:a16="http://schemas.microsoft.com/office/drawing/2014/main" id="{42F51A67-BF1A-7164-B883-28025E17AD85}"/>
              </a:ext>
            </a:extLst>
          </p:cNvPr>
          <p:cNvSpPr/>
          <p:nvPr/>
        </p:nvSpPr>
        <p:spPr>
          <a:xfrm>
            <a:off x="0" y="3109819"/>
            <a:ext cx="9144000" cy="2029598"/>
          </a:xfrm>
          <a:prstGeom prst="rect">
            <a:avLst/>
          </a:prstGeom>
          <a:solidFill>
            <a:schemeClr val="accent1">
              <a:lumMod val="60000"/>
              <a:lumOff val="40000"/>
              <a:alpha val="3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45" name="CasellaDiTesto 44">
            <a:extLst>
              <a:ext uri="{FF2B5EF4-FFF2-40B4-BE49-F238E27FC236}">
                <a16:creationId xmlns:a16="http://schemas.microsoft.com/office/drawing/2014/main" id="{F70EF970-7473-1254-54E6-BED78D751207}"/>
              </a:ext>
            </a:extLst>
          </p:cNvPr>
          <p:cNvSpPr txBox="1"/>
          <p:nvPr/>
        </p:nvSpPr>
        <p:spPr>
          <a:xfrm>
            <a:off x="84625" y="2022620"/>
            <a:ext cx="4774790" cy="1615827"/>
          </a:xfrm>
          <a:prstGeom prst="rect">
            <a:avLst/>
          </a:prstGeom>
          <a:noFill/>
        </p:spPr>
        <p:txBody>
          <a:bodyPr wrap="square" rtlCol="0">
            <a:spAutoFit/>
          </a:bodyPr>
          <a:lstStyle/>
          <a:p>
            <a:r>
              <a:rPr lang="it-IT" sz="3300" b="1" dirty="0">
                <a:solidFill>
                  <a:srgbClr val="392761"/>
                </a:solidFill>
                <a:latin typeface="Poppins" panose="00000500000000000000" pitchFamily="2" charset="0"/>
                <a:cs typeface="Poppins" panose="00000500000000000000" pitchFamily="2" charset="0"/>
              </a:rPr>
              <a:t>PRASSI E STRUMENTI PER LE PERFORMANCE DI PROCESSO</a:t>
            </a:r>
          </a:p>
        </p:txBody>
      </p:sp>
      <p:sp>
        <p:nvSpPr>
          <p:cNvPr id="117" name="CasellaDiTesto 116">
            <a:extLst>
              <a:ext uri="{FF2B5EF4-FFF2-40B4-BE49-F238E27FC236}">
                <a16:creationId xmlns:a16="http://schemas.microsoft.com/office/drawing/2014/main" id="{3149DE5F-FB8C-CA76-2D05-F67D543775F1}"/>
              </a:ext>
            </a:extLst>
          </p:cNvPr>
          <p:cNvSpPr txBox="1"/>
          <p:nvPr/>
        </p:nvSpPr>
        <p:spPr>
          <a:xfrm>
            <a:off x="95685" y="3676288"/>
            <a:ext cx="5003570" cy="415498"/>
          </a:xfrm>
          <a:prstGeom prst="rect">
            <a:avLst/>
          </a:prstGeom>
          <a:noFill/>
        </p:spPr>
        <p:txBody>
          <a:bodyPr wrap="square" rtlCol="0">
            <a:spAutoFit/>
          </a:bodyPr>
          <a:lstStyle/>
          <a:p>
            <a:r>
              <a:rPr lang="it-IT" sz="1050" b="1" dirty="0">
                <a:solidFill>
                  <a:srgbClr val="392761"/>
                </a:solidFill>
                <a:latin typeface="Poppins" panose="00000500000000000000" pitchFamily="2" charset="0"/>
                <a:cs typeface="Poppins" panose="00000500000000000000" pitchFamily="2" charset="0"/>
              </a:rPr>
              <a:t>27/09/2023       h 09.00 – 11.00</a:t>
            </a:r>
          </a:p>
          <a:p>
            <a:r>
              <a:rPr lang="it-IT" sz="1050" dirty="0">
                <a:solidFill>
                  <a:srgbClr val="392761"/>
                </a:solidFill>
                <a:latin typeface="Poppins" panose="00000500000000000000" pitchFamily="2" charset="0"/>
                <a:cs typeface="Poppins" panose="00000500000000000000" pitchFamily="2" charset="0"/>
              </a:rPr>
              <a:t>Salone Maria Ida Viglino - Piazza </a:t>
            </a:r>
            <a:r>
              <a:rPr lang="it-IT" sz="1050" dirty="0" err="1">
                <a:solidFill>
                  <a:srgbClr val="392761"/>
                </a:solidFill>
                <a:latin typeface="Poppins" panose="00000500000000000000" pitchFamily="2" charset="0"/>
                <a:cs typeface="Poppins" panose="00000500000000000000" pitchFamily="2" charset="0"/>
              </a:rPr>
              <a:t>Deffeyes</a:t>
            </a:r>
            <a:r>
              <a:rPr lang="it-IT" sz="1050" dirty="0">
                <a:solidFill>
                  <a:srgbClr val="392761"/>
                </a:solidFill>
                <a:latin typeface="Poppins" panose="00000500000000000000" pitchFamily="2" charset="0"/>
                <a:cs typeface="Poppins" panose="00000500000000000000" pitchFamily="2" charset="0"/>
              </a:rPr>
              <a:t> 1, Aosta</a:t>
            </a:r>
          </a:p>
        </p:txBody>
      </p:sp>
    </p:spTree>
    <p:extLst>
      <p:ext uri="{BB962C8B-B14F-4D97-AF65-F5344CB8AC3E}">
        <p14:creationId xmlns:p14="http://schemas.microsoft.com/office/powerpoint/2010/main" val="1580721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23" descr="Immagine che contiene testo, disegno, arte, schizzo&#10;&#10;Descrizione generata automaticamente">
            <a:extLst>
              <a:ext uri="{FF2B5EF4-FFF2-40B4-BE49-F238E27FC236}">
                <a16:creationId xmlns:a16="http://schemas.microsoft.com/office/drawing/2014/main" id="{B7DAA953-66B3-5868-EF21-740AF62A2F99}"/>
              </a:ext>
            </a:extLst>
          </p:cNvPr>
          <p:cNvPicPr>
            <a:picLocks noChangeAspect="1"/>
          </p:cNvPicPr>
          <p:nvPr/>
        </p:nvPicPr>
        <p:blipFill rotWithShape="1">
          <a:blip r:embed="rId2">
            <a:extLst>
              <a:ext uri="{28A0092B-C50C-407E-A947-70E740481C1C}">
                <a14:useLocalDpi xmlns:a14="http://schemas.microsoft.com/office/drawing/2010/main" val="0"/>
              </a:ext>
            </a:extLst>
          </a:blip>
          <a:srcRect l="7106" t="20349" r="6055" b="30184"/>
          <a:stretch/>
        </p:blipFill>
        <p:spPr>
          <a:xfrm>
            <a:off x="3825187" y="732138"/>
            <a:ext cx="5318814" cy="4288357"/>
          </a:xfrm>
          <a:prstGeom prst="rect">
            <a:avLst/>
          </a:prstGeom>
        </p:spPr>
      </p:pic>
      <p:pic>
        <p:nvPicPr>
          <p:cNvPr id="4" name="Immagine 3">
            <a:extLst>
              <a:ext uri="{FF2B5EF4-FFF2-40B4-BE49-F238E27FC236}">
                <a16:creationId xmlns:a16="http://schemas.microsoft.com/office/drawing/2014/main" id="{FE497D18-011E-3E25-DB76-64AD4F98A9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451" t="15368" r="-24" b="81525"/>
          <a:stretch/>
        </p:blipFill>
        <p:spPr>
          <a:xfrm>
            <a:off x="95686" y="4392024"/>
            <a:ext cx="7005802" cy="621076"/>
          </a:xfrm>
          <a:prstGeom prst="rect">
            <a:avLst/>
          </a:prstGeom>
        </p:spPr>
      </p:pic>
      <p:sp>
        <p:nvSpPr>
          <p:cNvPr id="5" name="CasellaDiTesto 4">
            <a:extLst>
              <a:ext uri="{FF2B5EF4-FFF2-40B4-BE49-F238E27FC236}">
                <a16:creationId xmlns:a16="http://schemas.microsoft.com/office/drawing/2014/main" id="{702756A6-0FB5-C33F-7B40-E007173110D2}"/>
              </a:ext>
            </a:extLst>
          </p:cNvPr>
          <p:cNvSpPr txBox="1"/>
          <p:nvPr/>
        </p:nvSpPr>
        <p:spPr>
          <a:xfrm>
            <a:off x="6902244" y="123004"/>
            <a:ext cx="2179074" cy="553998"/>
          </a:xfrm>
          <a:prstGeom prst="rect">
            <a:avLst/>
          </a:prstGeom>
          <a:noFill/>
        </p:spPr>
        <p:txBody>
          <a:bodyPr vert="horz" wrap="square" rtlCol="0">
            <a:spAutoFit/>
          </a:bodyPr>
          <a:lstStyle/>
          <a:p>
            <a:r>
              <a:rPr lang="it-IT" sz="1500" b="1" dirty="0">
                <a:solidFill>
                  <a:srgbClr val="1A249A"/>
                </a:solidFill>
                <a:latin typeface="Abadi" panose="020B0604020104020204" pitchFamily="34" charset="0"/>
              </a:rPr>
              <a:t>TASK FORCE </a:t>
            </a:r>
          </a:p>
          <a:p>
            <a:r>
              <a:rPr lang="it-IT" sz="1500" dirty="0">
                <a:solidFill>
                  <a:srgbClr val="1A249A"/>
                </a:solidFill>
                <a:latin typeface="Abadi" panose="020B0604020104020204" pitchFamily="34" charset="0"/>
              </a:rPr>
              <a:t>1000 ESPERTI PNRR</a:t>
            </a:r>
          </a:p>
        </p:txBody>
      </p:sp>
      <p:sp>
        <p:nvSpPr>
          <p:cNvPr id="27" name="Rettangolo 26">
            <a:extLst>
              <a:ext uri="{FF2B5EF4-FFF2-40B4-BE49-F238E27FC236}">
                <a16:creationId xmlns:a16="http://schemas.microsoft.com/office/drawing/2014/main" id="{42F51A67-BF1A-7164-B883-28025E17AD85}"/>
              </a:ext>
            </a:extLst>
          </p:cNvPr>
          <p:cNvSpPr/>
          <p:nvPr/>
        </p:nvSpPr>
        <p:spPr>
          <a:xfrm>
            <a:off x="0" y="3109819"/>
            <a:ext cx="9144000" cy="2029598"/>
          </a:xfrm>
          <a:prstGeom prst="rect">
            <a:avLst/>
          </a:prstGeom>
          <a:solidFill>
            <a:schemeClr val="accent1">
              <a:lumMod val="60000"/>
              <a:lumOff val="40000"/>
              <a:alpha val="3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45" name="CasellaDiTesto 44">
            <a:extLst>
              <a:ext uri="{FF2B5EF4-FFF2-40B4-BE49-F238E27FC236}">
                <a16:creationId xmlns:a16="http://schemas.microsoft.com/office/drawing/2014/main" id="{F70EF970-7473-1254-54E6-BED78D751207}"/>
              </a:ext>
            </a:extLst>
          </p:cNvPr>
          <p:cNvSpPr txBox="1"/>
          <p:nvPr/>
        </p:nvSpPr>
        <p:spPr>
          <a:xfrm>
            <a:off x="84625" y="2022620"/>
            <a:ext cx="4774790" cy="1107996"/>
          </a:xfrm>
          <a:prstGeom prst="rect">
            <a:avLst/>
          </a:prstGeom>
          <a:noFill/>
        </p:spPr>
        <p:txBody>
          <a:bodyPr wrap="square" rtlCol="0">
            <a:spAutoFit/>
          </a:bodyPr>
          <a:lstStyle/>
          <a:p>
            <a:r>
              <a:rPr lang="it-IT" sz="2200" b="1" dirty="0">
                <a:solidFill>
                  <a:srgbClr val="392761"/>
                </a:solidFill>
                <a:latin typeface="Montserrat "/>
                <a:cs typeface="Poppins" panose="00000500000000000000" pitchFamily="2" charset="0"/>
              </a:rPr>
              <a:t>Risultati del monitoraggio - </a:t>
            </a:r>
          </a:p>
          <a:p>
            <a:r>
              <a:rPr lang="it-IT" sz="2200" b="1" dirty="0">
                <a:solidFill>
                  <a:srgbClr val="392761"/>
                </a:solidFill>
                <a:latin typeface="Montserrat "/>
                <a:cs typeface="Poppins" panose="00000500000000000000" pitchFamily="2" charset="0"/>
              </a:rPr>
              <a:t>procedura Permesso di Costruire</a:t>
            </a:r>
          </a:p>
        </p:txBody>
      </p:sp>
      <p:sp>
        <p:nvSpPr>
          <p:cNvPr id="117" name="CasellaDiTesto 116">
            <a:extLst>
              <a:ext uri="{FF2B5EF4-FFF2-40B4-BE49-F238E27FC236}">
                <a16:creationId xmlns:a16="http://schemas.microsoft.com/office/drawing/2014/main" id="{3149DE5F-FB8C-CA76-2D05-F67D543775F1}"/>
              </a:ext>
            </a:extLst>
          </p:cNvPr>
          <p:cNvSpPr txBox="1"/>
          <p:nvPr/>
        </p:nvSpPr>
        <p:spPr>
          <a:xfrm>
            <a:off x="95686" y="3194399"/>
            <a:ext cx="5003570" cy="307777"/>
          </a:xfrm>
          <a:prstGeom prst="rect">
            <a:avLst/>
          </a:prstGeom>
          <a:noFill/>
        </p:spPr>
        <p:txBody>
          <a:bodyPr wrap="square" rtlCol="0">
            <a:spAutoFit/>
          </a:bodyPr>
          <a:lstStyle/>
          <a:p>
            <a:pPr>
              <a:spcAft>
                <a:spcPts val="1000"/>
              </a:spcAft>
            </a:pPr>
            <a:r>
              <a:rPr lang="it-IT" i="1" u="none" strike="noStrike" baseline="0" dirty="0">
                <a:latin typeface="Montserrat "/>
              </a:rPr>
              <a:t>Dott. </a:t>
            </a:r>
            <a:r>
              <a:rPr lang="it-IT" i="1" u="none" strike="noStrike" baseline="0" dirty="0" err="1">
                <a:latin typeface="Montserrat "/>
              </a:rPr>
              <a:t>ssa</a:t>
            </a:r>
            <a:r>
              <a:rPr lang="it-IT" i="1" u="none" strike="noStrike" baseline="0" dirty="0">
                <a:latin typeface="Montserrat "/>
              </a:rPr>
              <a:t> Laura Molla</a:t>
            </a:r>
          </a:p>
        </p:txBody>
      </p:sp>
    </p:spTree>
    <p:extLst>
      <p:ext uri="{BB962C8B-B14F-4D97-AF65-F5344CB8AC3E}">
        <p14:creationId xmlns:p14="http://schemas.microsoft.com/office/powerpoint/2010/main" val="351050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3C612C-48B6-7F1D-58D3-909FF15B63D2}"/>
              </a:ext>
            </a:extLst>
          </p:cNvPr>
          <p:cNvSpPr>
            <a:spLocks noGrp="1"/>
          </p:cNvSpPr>
          <p:nvPr>
            <p:ph type="title"/>
          </p:nvPr>
        </p:nvSpPr>
        <p:spPr>
          <a:xfrm>
            <a:off x="720000" y="311391"/>
            <a:ext cx="7704000" cy="676800"/>
          </a:xfrm>
        </p:spPr>
        <p:txBody>
          <a:bodyPr/>
          <a:lstStyle/>
          <a:p>
            <a:pPr algn="ctr"/>
            <a:r>
              <a:rPr lang="it-IT" sz="2800" b="1" dirty="0">
                <a:latin typeface="Montserrat" pitchFamily="2" charset="77"/>
                <a:cs typeface="Calibri" panose="020F0502020204030204" pitchFamily="34" charset="0"/>
              </a:rPr>
              <a:t>Confronto </a:t>
            </a:r>
            <a:r>
              <a:rPr lang="it-IT" sz="2800" b="1" dirty="0">
                <a:latin typeface="Montserrat" pitchFamily="2" charset="77"/>
                <a:ea typeface="Calibri" panose="020F0502020204030204" pitchFamily="34" charset="0"/>
                <a:cs typeface="Times New Roman" panose="02020603050405020304" pitchFamily="18" charset="0"/>
              </a:rPr>
              <a:t>baseline</a:t>
            </a:r>
            <a:r>
              <a:rPr lang="it-IT" sz="2800" b="1" dirty="0">
                <a:solidFill>
                  <a:srgbClr val="FFC000"/>
                </a:solidFill>
                <a:latin typeface="Montserrat" pitchFamily="2" charset="77"/>
                <a:ea typeface="Calibri" panose="020F0502020204030204" pitchFamily="34" charset="0"/>
                <a:cs typeface="Times New Roman" panose="02020603050405020304" pitchFamily="18" charset="0"/>
              </a:rPr>
              <a:t> </a:t>
            </a:r>
            <a:r>
              <a:rPr lang="it-IT" sz="2800" b="1" dirty="0">
                <a:latin typeface="Montserrat" pitchFamily="2" charset="77"/>
                <a:cs typeface="Calibri" panose="020F0502020204030204" pitchFamily="34" charset="0"/>
              </a:rPr>
              <a:t>–</a:t>
            </a:r>
            <a:r>
              <a:rPr lang="it-IT" sz="2800" b="1" dirty="0">
                <a:solidFill>
                  <a:srgbClr val="FFC000"/>
                </a:solidFill>
                <a:latin typeface="Montserrat" pitchFamily="2" charset="77"/>
                <a:ea typeface="Calibri" panose="020F0502020204030204" pitchFamily="34" charset="0"/>
                <a:cs typeface="Times New Roman" panose="02020603050405020304" pitchFamily="18" charset="0"/>
              </a:rPr>
              <a:t> </a:t>
            </a:r>
            <a:r>
              <a:rPr lang="it-IT" sz="2800" b="1" dirty="0">
                <a:latin typeface="Montserrat" pitchFamily="2" charset="77"/>
                <a:ea typeface="Calibri" panose="020F0502020204030204" pitchFamily="34" charset="0"/>
                <a:cs typeface="Times New Roman" panose="02020603050405020304" pitchFamily="18" charset="0"/>
              </a:rPr>
              <a:t>I semestre 2023</a:t>
            </a:r>
            <a:br>
              <a:rPr lang="it-IT" sz="2800" b="1" dirty="0">
                <a:latin typeface="Montserrat" pitchFamily="2" charset="77"/>
                <a:ea typeface="Calibri" panose="020F0502020204030204" pitchFamily="34" charset="0"/>
                <a:cs typeface="Times New Roman" panose="02020603050405020304" pitchFamily="18" charset="0"/>
              </a:rPr>
            </a:br>
            <a:r>
              <a:rPr lang="it-IT" sz="2000" b="1" dirty="0" err="1">
                <a:solidFill>
                  <a:srgbClr val="F8B200"/>
                </a:solidFill>
                <a:latin typeface="Montserrat" pitchFamily="2" charset="77"/>
                <a:ea typeface="Calibri" panose="020F0502020204030204" pitchFamily="34" charset="0"/>
                <a:cs typeface="Times New Roman" panose="02020603050405020304" pitchFamily="18" charset="0"/>
              </a:rPr>
              <a:t>PdC</a:t>
            </a:r>
            <a:r>
              <a:rPr lang="it-IT" sz="2000" b="1" dirty="0">
                <a:solidFill>
                  <a:srgbClr val="F8B200"/>
                </a:solidFill>
                <a:latin typeface="Montserrat" pitchFamily="2" charset="77"/>
                <a:ea typeface="Calibri" panose="020F0502020204030204" pitchFamily="34" charset="0"/>
                <a:cs typeface="Times New Roman" panose="02020603050405020304" pitchFamily="18" charset="0"/>
              </a:rPr>
              <a:t> privati</a:t>
            </a:r>
            <a:br>
              <a:rPr lang="it-IT" sz="2800" b="1" dirty="0">
                <a:latin typeface="Montserrat" pitchFamily="2" charset="77"/>
                <a:ea typeface="Calibri" panose="020F0502020204030204" pitchFamily="34" charset="0"/>
                <a:cs typeface="Times New Roman" panose="02020603050405020304" pitchFamily="18" charset="0"/>
              </a:rPr>
            </a:br>
            <a:endParaRPr lang="it-IT" sz="2800" b="1" dirty="0">
              <a:latin typeface="Montserrat" pitchFamily="2" charset="77"/>
              <a:ea typeface="Calibri" panose="020F0502020204030204" pitchFamily="34" charset="0"/>
              <a:cs typeface="Times New Roman" panose="02020603050405020304" pitchFamily="18" charset="0"/>
            </a:endParaRPr>
          </a:p>
        </p:txBody>
      </p:sp>
      <p:graphicFrame>
        <p:nvGraphicFramePr>
          <p:cNvPr id="10" name="Tabella 9">
            <a:extLst>
              <a:ext uri="{FF2B5EF4-FFF2-40B4-BE49-F238E27FC236}">
                <a16:creationId xmlns:a16="http://schemas.microsoft.com/office/drawing/2014/main" id="{51D40CCF-5B56-E8AA-B967-0070B7BB20F3}"/>
              </a:ext>
            </a:extLst>
          </p:cNvPr>
          <p:cNvGraphicFramePr>
            <a:graphicFrameLocks noGrp="1"/>
          </p:cNvGraphicFramePr>
          <p:nvPr>
            <p:extLst>
              <p:ext uri="{D42A27DB-BD31-4B8C-83A1-F6EECF244321}">
                <p14:modId xmlns:p14="http://schemas.microsoft.com/office/powerpoint/2010/main" val="916173738"/>
              </p:ext>
            </p:extLst>
          </p:nvPr>
        </p:nvGraphicFramePr>
        <p:xfrm>
          <a:off x="386204" y="1401607"/>
          <a:ext cx="8286741" cy="1530160"/>
        </p:xfrm>
        <a:graphic>
          <a:graphicData uri="http://schemas.openxmlformats.org/drawingml/2006/table">
            <a:tbl>
              <a:tblPr>
                <a:tableStyleId>{94A4AF17-20B5-4D32-96B3-11795541EB5F}</a:tableStyleId>
              </a:tblPr>
              <a:tblGrid>
                <a:gridCol w="384985">
                  <a:extLst>
                    <a:ext uri="{9D8B030D-6E8A-4147-A177-3AD203B41FA5}">
                      <a16:colId xmlns:a16="http://schemas.microsoft.com/office/drawing/2014/main" val="3428630623"/>
                    </a:ext>
                  </a:extLst>
                </a:gridCol>
                <a:gridCol w="886265">
                  <a:extLst>
                    <a:ext uri="{9D8B030D-6E8A-4147-A177-3AD203B41FA5}">
                      <a16:colId xmlns:a16="http://schemas.microsoft.com/office/drawing/2014/main" val="2460946293"/>
                    </a:ext>
                  </a:extLst>
                </a:gridCol>
                <a:gridCol w="25400">
                  <a:extLst>
                    <a:ext uri="{9D8B030D-6E8A-4147-A177-3AD203B41FA5}">
                      <a16:colId xmlns:a16="http://schemas.microsoft.com/office/drawing/2014/main" val="2688573840"/>
                    </a:ext>
                  </a:extLst>
                </a:gridCol>
                <a:gridCol w="1751147">
                  <a:extLst>
                    <a:ext uri="{9D8B030D-6E8A-4147-A177-3AD203B41FA5}">
                      <a16:colId xmlns:a16="http://schemas.microsoft.com/office/drawing/2014/main" val="87256276"/>
                    </a:ext>
                  </a:extLst>
                </a:gridCol>
                <a:gridCol w="473211">
                  <a:extLst>
                    <a:ext uri="{9D8B030D-6E8A-4147-A177-3AD203B41FA5}">
                      <a16:colId xmlns:a16="http://schemas.microsoft.com/office/drawing/2014/main" val="2629097588"/>
                    </a:ext>
                  </a:extLst>
                </a:gridCol>
                <a:gridCol w="433108">
                  <a:extLst>
                    <a:ext uri="{9D8B030D-6E8A-4147-A177-3AD203B41FA5}">
                      <a16:colId xmlns:a16="http://schemas.microsoft.com/office/drawing/2014/main" val="669396548"/>
                    </a:ext>
                  </a:extLst>
                </a:gridCol>
                <a:gridCol w="569455">
                  <a:extLst>
                    <a:ext uri="{9D8B030D-6E8A-4147-A177-3AD203B41FA5}">
                      <a16:colId xmlns:a16="http://schemas.microsoft.com/office/drawing/2014/main" val="3715606522"/>
                    </a:ext>
                  </a:extLst>
                </a:gridCol>
                <a:gridCol w="537375">
                  <a:extLst>
                    <a:ext uri="{9D8B030D-6E8A-4147-A177-3AD203B41FA5}">
                      <a16:colId xmlns:a16="http://schemas.microsoft.com/office/drawing/2014/main" val="3025380816"/>
                    </a:ext>
                  </a:extLst>
                </a:gridCol>
                <a:gridCol w="428295">
                  <a:extLst>
                    <a:ext uri="{9D8B030D-6E8A-4147-A177-3AD203B41FA5}">
                      <a16:colId xmlns:a16="http://schemas.microsoft.com/office/drawing/2014/main" val="3917081947"/>
                    </a:ext>
                  </a:extLst>
                </a:gridCol>
                <a:gridCol w="452357">
                  <a:extLst>
                    <a:ext uri="{9D8B030D-6E8A-4147-A177-3AD203B41FA5}">
                      <a16:colId xmlns:a16="http://schemas.microsoft.com/office/drawing/2014/main" val="4073657867"/>
                    </a:ext>
                  </a:extLst>
                </a:gridCol>
                <a:gridCol w="384985">
                  <a:extLst>
                    <a:ext uri="{9D8B030D-6E8A-4147-A177-3AD203B41FA5}">
                      <a16:colId xmlns:a16="http://schemas.microsoft.com/office/drawing/2014/main" val="3431356591"/>
                    </a:ext>
                  </a:extLst>
                </a:gridCol>
                <a:gridCol w="384985">
                  <a:extLst>
                    <a:ext uri="{9D8B030D-6E8A-4147-A177-3AD203B41FA5}">
                      <a16:colId xmlns:a16="http://schemas.microsoft.com/office/drawing/2014/main" val="543388722"/>
                    </a:ext>
                  </a:extLst>
                </a:gridCol>
                <a:gridCol w="384985">
                  <a:extLst>
                    <a:ext uri="{9D8B030D-6E8A-4147-A177-3AD203B41FA5}">
                      <a16:colId xmlns:a16="http://schemas.microsoft.com/office/drawing/2014/main" val="2264197419"/>
                    </a:ext>
                  </a:extLst>
                </a:gridCol>
                <a:gridCol w="425086">
                  <a:extLst>
                    <a:ext uri="{9D8B030D-6E8A-4147-A177-3AD203B41FA5}">
                      <a16:colId xmlns:a16="http://schemas.microsoft.com/office/drawing/2014/main" val="3342379704"/>
                    </a:ext>
                  </a:extLst>
                </a:gridCol>
                <a:gridCol w="384985">
                  <a:extLst>
                    <a:ext uri="{9D8B030D-6E8A-4147-A177-3AD203B41FA5}">
                      <a16:colId xmlns:a16="http://schemas.microsoft.com/office/drawing/2014/main" val="2159698575"/>
                    </a:ext>
                  </a:extLst>
                </a:gridCol>
                <a:gridCol w="380117">
                  <a:extLst>
                    <a:ext uri="{9D8B030D-6E8A-4147-A177-3AD203B41FA5}">
                      <a16:colId xmlns:a16="http://schemas.microsoft.com/office/drawing/2014/main" val="15182250"/>
                    </a:ext>
                  </a:extLst>
                </a:gridCol>
              </a:tblGrid>
              <a:tr h="363495">
                <a:tc rowSpan="3">
                  <a:txBody>
                    <a:bodyPr/>
                    <a:lstStyle/>
                    <a:p>
                      <a:pPr algn="ctr" fontAlgn="ctr"/>
                      <a:r>
                        <a:rPr lang="it-IT" sz="1000" b="0" u="none" strike="noStrike" dirty="0">
                          <a:solidFill>
                            <a:srgbClr val="EBEBEB"/>
                          </a:solidFill>
                          <a:effectLst/>
                        </a:rPr>
                        <a:t>N.</a:t>
                      </a:r>
                      <a:endParaRPr lang="it-IT" sz="1000" b="0" i="0" u="none" strike="noStrike" dirty="0">
                        <a:solidFill>
                          <a:srgbClr val="EBEBEB"/>
                        </a:solidFill>
                        <a:effectLst/>
                        <a:latin typeface="Times New Roman" panose="02020603050405020304" pitchFamily="18" charset="0"/>
                      </a:endParaRPr>
                    </a:p>
                  </a:txBody>
                  <a:tcPr marL="0" marR="0" marT="0" marB="0" anchor="ctr"/>
                </a:tc>
                <a:tc rowSpan="3">
                  <a:txBody>
                    <a:bodyPr/>
                    <a:lstStyle/>
                    <a:p>
                      <a:pPr algn="l" fontAlgn="ctr"/>
                      <a:r>
                        <a:rPr lang="it-IT" sz="1000" b="0" u="none" strike="noStrike" dirty="0">
                          <a:solidFill>
                            <a:srgbClr val="EBEBEB"/>
                          </a:solidFill>
                          <a:effectLst/>
                        </a:rPr>
                        <a:t>Denominazione procedura</a:t>
                      </a:r>
                      <a:endParaRPr lang="it-IT" sz="1000" b="0" i="0" u="none" strike="noStrike" dirty="0">
                        <a:solidFill>
                          <a:srgbClr val="EBEBEB"/>
                        </a:solidFill>
                        <a:effectLst/>
                        <a:latin typeface="Times New Roman" panose="02020603050405020304" pitchFamily="18" charset="0"/>
                      </a:endParaRPr>
                    </a:p>
                  </a:txBody>
                  <a:tcPr marL="0" marR="0" marT="0" marB="0" anchor="ctr"/>
                </a:tc>
                <a:tc rowSpan="3">
                  <a:txBody>
                    <a:bodyPr/>
                    <a:lstStyle/>
                    <a:p>
                      <a:pPr algn="l" fontAlgn="ctr"/>
                      <a:endParaRPr lang="it-IT" sz="1000" b="0" i="0" u="none" strike="noStrike" dirty="0">
                        <a:solidFill>
                          <a:srgbClr val="EBEBEB"/>
                        </a:solidFill>
                        <a:effectLst/>
                        <a:latin typeface="Times New Roman" panose="02020603050405020304" pitchFamily="18" charset="0"/>
                      </a:endParaRPr>
                    </a:p>
                  </a:txBody>
                  <a:tcPr marL="0" marR="0" marT="0" marB="0" anchor="ctr"/>
                </a:tc>
                <a:tc rowSpan="3">
                  <a:txBody>
                    <a:bodyPr/>
                    <a:lstStyle/>
                    <a:p>
                      <a:pPr algn="ctr" fontAlgn="ctr"/>
                      <a:r>
                        <a:rPr lang="it-IT" sz="1000" b="0" u="none" strike="noStrike" dirty="0">
                          <a:solidFill>
                            <a:srgbClr val="EBEBEB"/>
                          </a:solidFill>
                          <a:effectLst/>
                        </a:rPr>
                        <a:t>Periodo</a:t>
                      </a:r>
                      <a:endParaRPr lang="it-IT" sz="1000" b="0" i="0" u="none" strike="noStrike" dirty="0">
                        <a:solidFill>
                          <a:srgbClr val="EBEBEB"/>
                        </a:solidFill>
                        <a:effectLst/>
                        <a:latin typeface="Times New Roman" panose="02020603050405020304" pitchFamily="18" charset="0"/>
                      </a:endParaRPr>
                    </a:p>
                  </a:txBody>
                  <a:tcPr marL="0" marR="0" marT="0" marB="0" anchor="ctr"/>
                </a:tc>
                <a:tc rowSpan="3">
                  <a:txBody>
                    <a:bodyPr/>
                    <a:lstStyle/>
                    <a:p>
                      <a:pPr algn="ctr" fontAlgn="ctr"/>
                      <a:r>
                        <a:rPr lang="it-IT" sz="1000" b="0" u="none" strike="noStrike" dirty="0">
                          <a:solidFill>
                            <a:srgbClr val="EBEBEB"/>
                          </a:solidFill>
                          <a:effectLst/>
                        </a:rPr>
                        <a:t>Totale procedure (nume</a:t>
                      </a:r>
                    </a:p>
                    <a:p>
                      <a:pPr algn="ctr" fontAlgn="ctr"/>
                      <a:r>
                        <a:rPr lang="it-IT" sz="1000" b="0" u="none" strike="noStrike" dirty="0">
                          <a:solidFill>
                            <a:srgbClr val="EBEBEB"/>
                          </a:solidFill>
                          <a:effectLst/>
                        </a:rPr>
                        <a:t>ro)</a:t>
                      </a:r>
                      <a:endParaRPr lang="it-IT" sz="1000" b="0" i="0" u="none" strike="noStrike" dirty="0">
                        <a:solidFill>
                          <a:srgbClr val="EBEBEB"/>
                        </a:solidFill>
                        <a:effectLst/>
                        <a:latin typeface="Times New Roman" panose="02020603050405020304" pitchFamily="18" charset="0"/>
                      </a:endParaRPr>
                    </a:p>
                  </a:txBody>
                  <a:tcPr marL="0" marR="0" marT="0" marB="0" anchor="ctr"/>
                </a:tc>
                <a:tc rowSpan="3">
                  <a:txBody>
                    <a:bodyPr/>
                    <a:lstStyle/>
                    <a:p>
                      <a:pPr algn="ctr" fontAlgn="ctr"/>
                      <a:r>
                        <a:rPr lang="it-IT" sz="1000" b="0" u="none" strike="noStrike" dirty="0">
                          <a:solidFill>
                            <a:srgbClr val="EBEBEB"/>
                          </a:solidFill>
                          <a:effectLst/>
                        </a:rPr>
                        <a:t>Concluse con silenzio </a:t>
                      </a:r>
                      <a:r>
                        <a:rPr lang="it-IT" sz="1000" b="0" u="none" strike="noStrike" dirty="0" err="1">
                          <a:solidFill>
                            <a:srgbClr val="EBEBEB"/>
                          </a:solidFill>
                          <a:effectLst/>
                        </a:rPr>
                        <a:t>assen</a:t>
                      </a:r>
                      <a:endParaRPr lang="it-IT" sz="1000" b="0" u="none" strike="noStrike" dirty="0">
                        <a:solidFill>
                          <a:srgbClr val="EBEBEB"/>
                        </a:solidFill>
                        <a:effectLst/>
                      </a:endParaRPr>
                    </a:p>
                    <a:p>
                      <a:pPr algn="ctr" fontAlgn="ctr"/>
                      <a:r>
                        <a:rPr lang="it-IT" sz="1000" b="0" u="none" strike="noStrike" dirty="0">
                          <a:solidFill>
                            <a:srgbClr val="EBEBEB"/>
                          </a:solidFill>
                          <a:effectLst/>
                        </a:rPr>
                        <a:t>so</a:t>
                      </a:r>
                      <a:br>
                        <a:rPr lang="it-IT" sz="1000" b="0" u="none" strike="noStrike" dirty="0">
                          <a:solidFill>
                            <a:srgbClr val="EBEBEB"/>
                          </a:solidFill>
                          <a:effectLst/>
                        </a:rPr>
                      </a:br>
                      <a:r>
                        <a:rPr lang="it-IT" sz="1000" b="0" u="none" strike="noStrike" dirty="0">
                          <a:solidFill>
                            <a:srgbClr val="EBEBEB"/>
                          </a:solidFill>
                          <a:effectLst/>
                        </a:rPr>
                        <a:t>(nume</a:t>
                      </a:r>
                    </a:p>
                    <a:p>
                      <a:pPr algn="ctr" fontAlgn="ctr"/>
                      <a:r>
                        <a:rPr lang="it-IT" sz="1000" b="0" u="none" strike="noStrike" dirty="0">
                          <a:solidFill>
                            <a:srgbClr val="EBEBEB"/>
                          </a:solidFill>
                          <a:effectLst/>
                        </a:rPr>
                        <a:t>ro)</a:t>
                      </a:r>
                      <a:endParaRPr lang="it-IT" sz="1000" b="0" i="0" u="none" strike="noStrike" dirty="0">
                        <a:solidFill>
                          <a:srgbClr val="EBEBEB"/>
                        </a:solidFill>
                        <a:effectLst/>
                        <a:latin typeface="Times New Roman" panose="02020603050405020304" pitchFamily="18" charset="0"/>
                      </a:endParaRPr>
                    </a:p>
                  </a:txBody>
                  <a:tcPr marL="0" marR="0" marT="0" marB="0" anchor="ctr"/>
                </a:tc>
                <a:tc gridSpan="5">
                  <a:txBody>
                    <a:bodyPr/>
                    <a:lstStyle/>
                    <a:p>
                      <a:pPr algn="ctr" fontAlgn="ctr"/>
                      <a:r>
                        <a:rPr lang="it-IT" sz="1000" b="0" u="none" strike="noStrike" dirty="0">
                          <a:solidFill>
                            <a:srgbClr val="EBEBEB"/>
                          </a:solidFill>
                          <a:effectLst/>
                        </a:rPr>
                        <a:t>Concluse con provvedimento espresso</a:t>
                      </a:r>
                      <a:endParaRPr lang="it-IT" sz="1000" b="0" i="0" u="none" strike="noStrike" dirty="0">
                        <a:solidFill>
                          <a:srgbClr val="EBEBEB"/>
                        </a:solidFill>
                        <a:effectLst/>
                        <a:latin typeface="Times New Roman" panose="02020603050405020304" pitchFamily="18" charset="0"/>
                      </a:endParaRPr>
                    </a:p>
                  </a:txBody>
                  <a:tcPr marL="0" marR="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rowSpan="3">
                  <a:txBody>
                    <a:bodyPr/>
                    <a:lstStyle/>
                    <a:p>
                      <a:pPr algn="ctr" fontAlgn="ctr"/>
                      <a:r>
                        <a:rPr lang="it-IT" sz="1000" b="0" u="none" strike="noStrike">
                          <a:solidFill>
                            <a:srgbClr val="EBEBEB"/>
                          </a:solidFill>
                          <a:effectLst/>
                        </a:rPr>
                        <a:t>Termine massimo (gg.)</a:t>
                      </a:r>
                      <a:endParaRPr lang="it-IT" sz="1000" b="0" i="0" u="none" strike="noStrike">
                        <a:solidFill>
                          <a:srgbClr val="EBEBEB"/>
                        </a:solidFill>
                        <a:effectLst/>
                        <a:latin typeface="Times New Roman" panose="02020603050405020304" pitchFamily="18" charset="0"/>
                      </a:endParaRPr>
                    </a:p>
                  </a:txBody>
                  <a:tcPr marL="0" marR="0" marT="0" marB="0" anchor="ctr"/>
                </a:tc>
                <a:tc rowSpan="3">
                  <a:txBody>
                    <a:bodyPr/>
                    <a:lstStyle/>
                    <a:p>
                      <a:pPr algn="ctr" fontAlgn="ctr"/>
                      <a:r>
                        <a:rPr lang="it-IT" sz="1000" b="0" u="none" strike="noStrike" dirty="0">
                          <a:solidFill>
                            <a:srgbClr val="EBEBEB"/>
                          </a:solidFill>
                          <a:effectLst/>
                        </a:rPr>
                        <a:t>Avvia</a:t>
                      </a:r>
                    </a:p>
                    <a:p>
                      <a:pPr algn="ctr" fontAlgn="ctr"/>
                      <a:r>
                        <a:rPr lang="it-IT" sz="1000" b="0" u="none" strike="noStrike" dirty="0">
                          <a:solidFill>
                            <a:srgbClr val="EBEBEB"/>
                          </a:solidFill>
                          <a:effectLst/>
                        </a:rPr>
                        <a:t>te</a:t>
                      </a:r>
                      <a:br>
                        <a:rPr lang="it-IT" sz="1000" b="0" u="none" strike="noStrike" dirty="0">
                          <a:solidFill>
                            <a:srgbClr val="EBEBEB"/>
                          </a:solidFill>
                          <a:effectLst/>
                        </a:rPr>
                      </a:br>
                      <a:r>
                        <a:rPr lang="it-IT" sz="1000" b="0" u="none" strike="noStrike" dirty="0">
                          <a:solidFill>
                            <a:srgbClr val="EBEBEB"/>
                          </a:solidFill>
                          <a:effectLst/>
                        </a:rPr>
                        <a:t>(numero)</a:t>
                      </a:r>
                      <a:endParaRPr lang="it-IT" sz="1000" b="0" i="0" u="none" strike="noStrike" dirty="0">
                        <a:solidFill>
                          <a:srgbClr val="EBEBEB"/>
                        </a:solidFill>
                        <a:effectLst/>
                        <a:latin typeface="Times New Roman" panose="02020603050405020304" pitchFamily="18" charset="0"/>
                      </a:endParaRPr>
                    </a:p>
                  </a:txBody>
                  <a:tcPr marL="0" marR="0" marT="0" marB="0" anchor="ctr"/>
                </a:tc>
                <a:tc rowSpan="3">
                  <a:txBody>
                    <a:bodyPr/>
                    <a:lstStyle/>
                    <a:p>
                      <a:pPr algn="ctr" fontAlgn="ctr"/>
                      <a:r>
                        <a:rPr lang="it-IT" sz="1000" b="0" u="none" strike="noStrike" dirty="0">
                          <a:solidFill>
                            <a:srgbClr val="EBEBEB"/>
                          </a:solidFill>
                          <a:effectLst/>
                        </a:rPr>
                        <a:t>Arretra</a:t>
                      </a:r>
                    </a:p>
                    <a:p>
                      <a:pPr algn="ctr" fontAlgn="ctr"/>
                      <a:r>
                        <a:rPr lang="it-IT" sz="1000" b="0" u="none" strike="noStrike" dirty="0">
                          <a:solidFill>
                            <a:srgbClr val="EBEBEB"/>
                          </a:solidFill>
                          <a:effectLst/>
                        </a:rPr>
                        <a:t>to</a:t>
                      </a:r>
                      <a:br>
                        <a:rPr lang="it-IT" sz="1000" b="0" u="none" strike="noStrike" dirty="0">
                          <a:solidFill>
                            <a:srgbClr val="EBEBEB"/>
                          </a:solidFill>
                          <a:effectLst/>
                        </a:rPr>
                      </a:br>
                      <a:r>
                        <a:rPr lang="it-IT" sz="1000" b="0" u="none" strike="noStrike" dirty="0">
                          <a:solidFill>
                            <a:srgbClr val="EBEBEB"/>
                          </a:solidFill>
                          <a:effectLst/>
                        </a:rPr>
                        <a:t>(nume</a:t>
                      </a:r>
                    </a:p>
                    <a:p>
                      <a:pPr algn="ctr" fontAlgn="ctr"/>
                      <a:r>
                        <a:rPr lang="it-IT" sz="1000" b="0" u="none" strike="noStrike" dirty="0">
                          <a:solidFill>
                            <a:srgbClr val="EBEBEB"/>
                          </a:solidFill>
                          <a:effectLst/>
                        </a:rPr>
                        <a:t>ro)</a:t>
                      </a:r>
                      <a:endParaRPr lang="it-IT" sz="1000" b="0" i="0" u="none" strike="noStrike" dirty="0">
                        <a:solidFill>
                          <a:srgbClr val="EBEBEB"/>
                        </a:solidFill>
                        <a:effectLst/>
                        <a:latin typeface="Times New Roman" panose="02020603050405020304" pitchFamily="18" charset="0"/>
                      </a:endParaRPr>
                    </a:p>
                  </a:txBody>
                  <a:tcPr marL="0" marR="0" marT="0" marB="0" anchor="ctr"/>
                </a:tc>
                <a:tc gridSpan="2">
                  <a:txBody>
                    <a:bodyPr/>
                    <a:lstStyle/>
                    <a:p>
                      <a:pPr algn="ctr" fontAlgn="ctr"/>
                      <a:r>
                        <a:rPr lang="it-IT" sz="1000" b="0" u="none" strike="noStrike" dirty="0">
                          <a:solidFill>
                            <a:srgbClr val="EBEBEB"/>
                          </a:solidFill>
                          <a:effectLst/>
                        </a:rPr>
                        <a:t>Variazione rispetto baseline  </a:t>
                      </a:r>
                      <a:endParaRPr lang="it-IT" sz="1000" b="0" i="0" u="none" strike="noStrike" dirty="0">
                        <a:solidFill>
                          <a:srgbClr val="EBEBEB"/>
                        </a:solidFill>
                        <a:effectLst/>
                        <a:latin typeface="Times New Roman" panose="02020603050405020304" pitchFamily="18" charset="0"/>
                      </a:endParaRPr>
                    </a:p>
                  </a:txBody>
                  <a:tcPr marL="0" marR="0" marT="0" marB="0" anchor="ctr"/>
                </a:tc>
                <a:tc hMerge="1">
                  <a:txBody>
                    <a:bodyPr/>
                    <a:lstStyle/>
                    <a:p>
                      <a:endParaRPr lang="it-IT"/>
                    </a:p>
                  </a:txBody>
                  <a:tcPr/>
                </a:tc>
                <a:extLst>
                  <a:ext uri="{0D108BD9-81ED-4DB2-BD59-A6C34878D82A}">
                    <a16:rowId xmlns:a16="http://schemas.microsoft.com/office/drawing/2014/main" val="4075252702"/>
                  </a:ext>
                </a:extLst>
              </a:tr>
              <a:tr h="463360">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gridSpan="3">
                  <a:txBody>
                    <a:bodyPr/>
                    <a:lstStyle/>
                    <a:p>
                      <a:pPr algn="ctr" fontAlgn="ctr"/>
                      <a:r>
                        <a:rPr lang="it-IT" sz="1000" b="0" u="none" strike="noStrike" dirty="0">
                          <a:solidFill>
                            <a:srgbClr val="EBEBEB"/>
                          </a:solidFill>
                          <a:effectLst/>
                        </a:rPr>
                        <a:t>Numero</a:t>
                      </a:r>
                      <a:endParaRPr lang="it-IT" sz="1000" b="0" i="0" u="none" strike="noStrike" dirty="0">
                        <a:solidFill>
                          <a:srgbClr val="EBEBEB"/>
                        </a:solidFill>
                        <a:effectLst/>
                        <a:latin typeface="Times New Roman" panose="02020603050405020304" pitchFamily="18" charset="0"/>
                      </a:endParaRPr>
                    </a:p>
                  </a:txBody>
                  <a:tcPr marL="0" marR="0" marT="0" marB="0" anchor="ctr"/>
                </a:tc>
                <a:tc hMerge="1">
                  <a:txBody>
                    <a:bodyPr/>
                    <a:lstStyle/>
                    <a:p>
                      <a:endParaRPr lang="it-IT"/>
                    </a:p>
                  </a:txBody>
                  <a:tcPr/>
                </a:tc>
                <a:tc hMerge="1">
                  <a:txBody>
                    <a:bodyPr/>
                    <a:lstStyle/>
                    <a:p>
                      <a:endParaRPr lang="it-IT"/>
                    </a:p>
                  </a:txBody>
                  <a:tcPr/>
                </a:tc>
                <a:tc rowSpan="2">
                  <a:txBody>
                    <a:bodyPr/>
                    <a:lstStyle/>
                    <a:p>
                      <a:pPr algn="ctr" fontAlgn="ctr"/>
                      <a:r>
                        <a:rPr lang="it-IT" sz="1000" b="0" u="none" strike="noStrike" dirty="0">
                          <a:solidFill>
                            <a:srgbClr val="EBEBEB"/>
                          </a:solidFill>
                          <a:effectLst/>
                        </a:rPr>
                        <a:t>Durata media</a:t>
                      </a:r>
                      <a:br>
                        <a:rPr lang="it-IT" sz="1000" b="0" u="none" strike="noStrike" dirty="0">
                          <a:solidFill>
                            <a:srgbClr val="EBEBEB"/>
                          </a:solidFill>
                          <a:effectLst/>
                        </a:rPr>
                      </a:br>
                      <a:r>
                        <a:rPr lang="it-IT" sz="1000" b="0" u="none" strike="noStrike" dirty="0">
                          <a:solidFill>
                            <a:srgbClr val="EBEBEB"/>
                          </a:solidFill>
                          <a:effectLst/>
                        </a:rPr>
                        <a:t>(gg.)</a:t>
                      </a:r>
                      <a:endParaRPr lang="it-IT" sz="1000" b="0" i="0" u="none" strike="noStrike" dirty="0">
                        <a:solidFill>
                          <a:srgbClr val="EBEBEB"/>
                        </a:solidFill>
                        <a:effectLst/>
                        <a:latin typeface="Times New Roman" panose="02020603050405020304" pitchFamily="18" charset="0"/>
                      </a:endParaRPr>
                    </a:p>
                  </a:txBody>
                  <a:tcPr marL="0" marR="0" marT="0" marB="0" anchor="ctr"/>
                </a:tc>
                <a:tc rowSpan="2">
                  <a:txBody>
                    <a:bodyPr/>
                    <a:lstStyle/>
                    <a:p>
                      <a:pPr algn="ctr" fontAlgn="ctr"/>
                      <a:r>
                        <a:rPr lang="it-IT" sz="1000" b="0" u="none" strike="noStrike" dirty="0">
                          <a:solidFill>
                            <a:srgbClr val="EBEBEB"/>
                          </a:solidFill>
                          <a:effectLst/>
                        </a:rPr>
                        <a:t>Durata media </a:t>
                      </a:r>
                      <a:r>
                        <a:rPr lang="it-IT" sz="1000" b="0" u="none" strike="noStrike" dirty="0" err="1">
                          <a:solidFill>
                            <a:srgbClr val="EBEBEB"/>
                          </a:solidFill>
                          <a:effectLst/>
                        </a:rPr>
                        <a:t>sos</a:t>
                      </a:r>
                      <a:endParaRPr lang="it-IT" sz="1000" b="0" u="none" strike="noStrike" dirty="0">
                        <a:solidFill>
                          <a:srgbClr val="EBEBEB"/>
                        </a:solidFill>
                        <a:effectLst/>
                      </a:endParaRPr>
                    </a:p>
                    <a:p>
                      <a:pPr algn="ctr" fontAlgn="ctr"/>
                      <a:r>
                        <a:rPr lang="it-IT" sz="1000" b="0" u="none" strike="noStrike" dirty="0">
                          <a:solidFill>
                            <a:srgbClr val="EBEBEB"/>
                          </a:solidFill>
                          <a:effectLst/>
                        </a:rPr>
                        <a:t>pensioni</a:t>
                      </a:r>
                      <a:br>
                        <a:rPr lang="it-IT" sz="1000" b="0" u="none" strike="noStrike" dirty="0">
                          <a:solidFill>
                            <a:srgbClr val="EBEBEB"/>
                          </a:solidFill>
                          <a:effectLst/>
                        </a:rPr>
                      </a:br>
                      <a:r>
                        <a:rPr lang="it-IT" sz="1000" b="0" u="none" strike="noStrike" dirty="0">
                          <a:solidFill>
                            <a:srgbClr val="EBEBEB"/>
                          </a:solidFill>
                          <a:effectLst/>
                        </a:rPr>
                        <a:t>(gg.)</a:t>
                      </a:r>
                      <a:endParaRPr lang="it-IT" sz="1000" b="0" i="0" u="none" strike="noStrike" dirty="0">
                        <a:solidFill>
                          <a:srgbClr val="EBEBEB"/>
                        </a:solidFill>
                        <a:effectLst/>
                        <a:latin typeface="Times New Roman" panose="02020603050405020304" pitchFamily="18" charset="0"/>
                      </a:endParaRPr>
                    </a:p>
                  </a:txBody>
                  <a:tcPr marL="0" marR="0" marT="0" marB="0" anchor="ct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ctr"/>
                      <a:r>
                        <a:rPr lang="it-IT" sz="1000" b="0" u="none" strike="noStrike" dirty="0">
                          <a:solidFill>
                            <a:srgbClr val="EBEBEB"/>
                          </a:solidFill>
                          <a:effectLst/>
                        </a:rPr>
                        <a:t>Durata media (DM)</a:t>
                      </a:r>
                      <a:endParaRPr lang="it-IT" sz="1000" b="0" i="0" u="none" strike="noStrike" dirty="0">
                        <a:solidFill>
                          <a:srgbClr val="EBEBEB"/>
                        </a:solidFill>
                        <a:effectLst/>
                        <a:latin typeface="Times New Roman" panose="02020603050405020304" pitchFamily="18" charset="0"/>
                      </a:endParaRPr>
                    </a:p>
                  </a:txBody>
                  <a:tcPr marL="0" marR="0" marT="0" marB="0" anchor="ctr"/>
                </a:tc>
                <a:tc>
                  <a:txBody>
                    <a:bodyPr/>
                    <a:lstStyle/>
                    <a:p>
                      <a:pPr algn="ctr" fontAlgn="ctr"/>
                      <a:r>
                        <a:rPr lang="it-IT" sz="1000" b="0" u="none" strike="noStrike" dirty="0">
                          <a:solidFill>
                            <a:srgbClr val="EBEBEB"/>
                          </a:solidFill>
                          <a:effectLst/>
                        </a:rPr>
                        <a:t>Arre</a:t>
                      </a:r>
                    </a:p>
                    <a:p>
                      <a:pPr algn="ctr" fontAlgn="ctr"/>
                      <a:r>
                        <a:rPr lang="it-IT" sz="1000" b="0" u="none" strike="noStrike" dirty="0" err="1">
                          <a:solidFill>
                            <a:srgbClr val="EBEBEB"/>
                          </a:solidFill>
                          <a:effectLst/>
                        </a:rPr>
                        <a:t>trati</a:t>
                      </a:r>
                      <a:endParaRPr lang="it-IT" sz="1000" b="0" i="0" u="none" strike="noStrike" dirty="0">
                        <a:solidFill>
                          <a:srgbClr val="EBEBEB"/>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392364827"/>
                  </a:ext>
                </a:extLst>
              </a:tr>
              <a:tr h="463783">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ctr"/>
                      <a:r>
                        <a:rPr lang="it-IT" sz="1000" b="0" u="none" strike="noStrike" dirty="0">
                          <a:solidFill>
                            <a:srgbClr val="EBEBEB"/>
                          </a:solidFill>
                          <a:effectLst/>
                        </a:rPr>
                        <a:t>Totali</a:t>
                      </a:r>
                      <a:endParaRPr lang="it-IT" sz="1000" b="0" i="0" u="none" strike="noStrike" dirty="0">
                        <a:solidFill>
                          <a:srgbClr val="EBEBEB"/>
                        </a:solidFill>
                        <a:effectLst/>
                        <a:latin typeface="Times New Roman" panose="02020603050405020304" pitchFamily="18" charset="0"/>
                      </a:endParaRPr>
                    </a:p>
                  </a:txBody>
                  <a:tcPr marL="0" marR="0" marT="0" marB="0" anchor="ctr"/>
                </a:tc>
                <a:tc>
                  <a:txBody>
                    <a:bodyPr/>
                    <a:lstStyle/>
                    <a:p>
                      <a:pPr algn="ctr" fontAlgn="ctr"/>
                      <a:r>
                        <a:rPr lang="it-IT" sz="1000" b="0" u="none" strike="noStrike" dirty="0">
                          <a:solidFill>
                            <a:srgbClr val="EBEBEB"/>
                          </a:solidFill>
                          <a:effectLst/>
                        </a:rPr>
                        <a:t>di cui:            con </a:t>
                      </a:r>
                      <a:r>
                        <a:rPr lang="it-IT" sz="1000" b="0" u="none" strike="noStrike" dirty="0" err="1">
                          <a:solidFill>
                            <a:srgbClr val="EBEBEB"/>
                          </a:solidFill>
                          <a:effectLst/>
                        </a:rPr>
                        <a:t>sospen</a:t>
                      </a:r>
                      <a:endParaRPr lang="it-IT" sz="1000" b="0" u="none" strike="noStrike" dirty="0">
                        <a:solidFill>
                          <a:srgbClr val="EBEBEB"/>
                        </a:solidFill>
                        <a:effectLst/>
                      </a:endParaRPr>
                    </a:p>
                    <a:p>
                      <a:pPr algn="ctr" fontAlgn="ctr"/>
                      <a:r>
                        <a:rPr lang="it-IT" sz="1000" b="0" u="none" strike="noStrike" dirty="0" err="1">
                          <a:solidFill>
                            <a:srgbClr val="EBEBEB"/>
                          </a:solidFill>
                          <a:effectLst/>
                        </a:rPr>
                        <a:t>sioni</a:t>
                      </a:r>
                      <a:endParaRPr lang="it-IT" sz="1000" b="0" i="1" u="none" strike="noStrike" dirty="0">
                        <a:solidFill>
                          <a:srgbClr val="EBEBEB"/>
                        </a:solidFill>
                        <a:effectLst/>
                        <a:latin typeface="Times New Roman" panose="02020603050405020304" pitchFamily="18" charset="0"/>
                      </a:endParaRPr>
                    </a:p>
                  </a:txBody>
                  <a:tcPr marL="0" marR="0" marT="0" marB="0" anchor="ctr"/>
                </a:tc>
                <a:tc>
                  <a:txBody>
                    <a:bodyPr/>
                    <a:lstStyle/>
                    <a:p>
                      <a:pPr algn="ctr" fontAlgn="ctr"/>
                      <a:r>
                        <a:rPr lang="it-IT" sz="1000" b="0" u="none" strike="noStrike" dirty="0">
                          <a:solidFill>
                            <a:srgbClr val="EBEBEB"/>
                          </a:solidFill>
                          <a:effectLst/>
                        </a:rPr>
                        <a:t>di cui:</a:t>
                      </a:r>
                      <a:br>
                        <a:rPr lang="it-IT" sz="1000" b="0" u="none" strike="noStrike" dirty="0">
                          <a:solidFill>
                            <a:srgbClr val="EBEBEB"/>
                          </a:solidFill>
                          <a:effectLst/>
                        </a:rPr>
                      </a:br>
                      <a:r>
                        <a:rPr lang="it-IT" sz="1000" b="0" u="none" strike="noStrike" dirty="0">
                          <a:solidFill>
                            <a:srgbClr val="EBEBEB"/>
                          </a:solidFill>
                          <a:effectLst/>
                        </a:rPr>
                        <a:t>con </a:t>
                      </a:r>
                      <a:r>
                        <a:rPr lang="it-IT" sz="1000" b="0" u="none" strike="noStrike" dirty="0" err="1">
                          <a:solidFill>
                            <a:srgbClr val="EBEBEB"/>
                          </a:solidFill>
                          <a:effectLst/>
                        </a:rPr>
                        <a:t>CdS</a:t>
                      </a:r>
                      <a:endParaRPr lang="it-IT" sz="1000" b="0" i="1" u="none" strike="noStrike" dirty="0">
                        <a:solidFill>
                          <a:srgbClr val="EBEBEB"/>
                        </a:solidFill>
                        <a:effectLst/>
                        <a:latin typeface="Times New Roman" panose="02020603050405020304" pitchFamily="18" charset="0"/>
                      </a:endParaRPr>
                    </a:p>
                  </a:txBody>
                  <a:tcPr marL="0" marR="0" marT="0" marB="0" anchor="ct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ctr"/>
                      <a:r>
                        <a:rPr lang="it-IT" sz="1000" b="0" u="none" strike="noStrike" dirty="0">
                          <a:solidFill>
                            <a:srgbClr val="EBEBEB"/>
                          </a:solidFill>
                          <a:effectLst/>
                        </a:rPr>
                        <a:t>%</a:t>
                      </a:r>
                      <a:endParaRPr lang="it-IT" sz="1000" b="0" i="1" u="none" strike="noStrike" dirty="0">
                        <a:solidFill>
                          <a:srgbClr val="EBEBEB"/>
                        </a:solidFill>
                        <a:effectLst/>
                        <a:latin typeface="Times New Roman" panose="02020603050405020304" pitchFamily="18" charset="0"/>
                      </a:endParaRPr>
                    </a:p>
                  </a:txBody>
                  <a:tcPr marL="0" marR="0" marT="0" marB="0" anchor="ctr"/>
                </a:tc>
                <a:tc>
                  <a:txBody>
                    <a:bodyPr/>
                    <a:lstStyle/>
                    <a:p>
                      <a:pPr algn="ctr" fontAlgn="ctr"/>
                      <a:r>
                        <a:rPr lang="it-IT" sz="1000" b="0" u="none" strike="noStrike" dirty="0">
                          <a:solidFill>
                            <a:srgbClr val="EBEBEB"/>
                          </a:solidFill>
                          <a:effectLst/>
                        </a:rPr>
                        <a:t>%</a:t>
                      </a:r>
                      <a:endParaRPr lang="it-IT" sz="1000" b="0" i="1" u="none" strike="noStrike" dirty="0">
                        <a:solidFill>
                          <a:srgbClr val="EBEBEB"/>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062656480"/>
                  </a:ext>
                </a:extLst>
              </a:tr>
            </a:tbl>
          </a:graphicData>
        </a:graphic>
      </p:graphicFrame>
      <p:graphicFrame>
        <p:nvGraphicFramePr>
          <p:cNvPr id="11" name="Tabella 10">
            <a:extLst>
              <a:ext uri="{FF2B5EF4-FFF2-40B4-BE49-F238E27FC236}">
                <a16:creationId xmlns:a16="http://schemas.microsoft.com/office/drawing/2014/main" id="{55881335-0008-C881-ADD1-0E179BEA117D}"/>
              </a:ext>
            </a:extLst>
          </p:cNvPr>
          <p:cNvGraphicFramePr>
            <a:graphicFrameLocks noGrp="1"/>
          </p:cNvGraphicFramePr>
          <p:nvPr>
            <p:extLst>
              <p:ext uri="{D42A27DB-BD31-4B8C-83A1-F6EECF244321}">
                <p14:modId xmlns:p14="http://schemas.microsoft.com/office/powerpoint/2010/main" val="2581951855"/>
              </p:ext>
            </p:extLst>
          </p:nvPr>
        </p:nvGraphicFramePr>
        <p:xfrm>
          <a:off x="392554" y="2973848"/>
          <a:ext cx="8273464" cy="1031599"/>
        </p:xfrm>
        <a:graphic>
          <a:graphicData uri="http://schemas.openxmlformats.org/drawingml/2006/table">
            <a:tbl>
              <a:tblPr>
                <a:tableStyleId>{94A4AF17-20B5-4D32-96B3-11795541EB5F}</a:tableStyleId>
              </a:tblPr>
              <a:tblGrid>
                <a:gridCol w="367192">
                  <a:extLst>
                    <a:ext uri="{9D8B030D-6E8A-4147-A177-3AD203B41FA5}">
                      <a16:colId xmlns:a16="http://schemas.microsoft.com/office/drawing/2014/main" val="1016838769"/>
                    </a:ext>
                  </a:extLst>
                </a:gridCol>
                <a:gridCol w="899478">
                  <a:extLst>
                    <a:ext uri="{9D8B030D-6E8A-4147-A177-3AD203B41FA5}">
                      <a16:colId xmlns:a16="http://schemas.microsoft.com/office/drawing/2014/main" val="47553649"/>
                    </a:ext>
                  </a:extLst>
                </a:gridCol>
                <a:gridCol w="25400">
                  <a:extLst>
                    <a:ext uri="{9D8B030D-6E8A-4147-A177-3AD203B41FA5}">
                      <a16:colId xmlns:a16="http://schemas.microsoft.com/office/drawing/2014/main" val="3017259347"/>
                    </a:ext>
                  </a:extLst>
                </a:gridCol>
                <a:gridCol w="1750934">
                  <a:extLst>
                    <a:ext uri="{9D8B030D-6E8A-4147-A177-3AD203B41FA5}">
                      <a16:colId xmlns:a16="http://schemas.microsoft.com/office/drawing/2014/main" val="2640770162"/>
                    </a:ext>
                  </a:extLst>
                </a:gridCol>
                <a:gridCol w="465574">
                  <a:extLst>
                    <a:ext uri="{9D8B030D-6E8A-4147-A177-3AD203B41FA5}">
                      <a16:colId xmlns:a16="http://schemas.microsoft.com/office/drawing/2014/main" val="2787869299"/>
                    </a:ext>
                  </a:extLst>
                </a:gridCol>
                <a:gridCol w="441331">
                  <a:extLst>
                    <a:ext uri="{9D8B030D-6E8A-4147-A177-3AD203B41FA5}">
                      <a16:colId xmlns:a16="http://schemas.microsoft.com/office/drawing/2014/main" val="651114408"/>
                    </a:ext>
                  </a:extLst>
                </a:gridCol>
                <a:gridCol w="565831">
                  <a:extLst>
                    <a:ext uri="{9D8B030D-6E8A-4147-A177-3AD203B41FA5}">
                      <a16:colId xmlns:a16="http://schemas.microsoft.com/office/drawing/2014/main" val="3456928231"/>
                    </a:ext>
                  </a:extLst>
                </a:gridCol>
                <a:gridCol w="527563">
                  <a:extLst>
                    <a:ext uri="{9D8B030D-6E8A-4147-A177-3AD203B41FA5}">
                      <a16:colId xmlns:a16="http://schemas.microsoft.com/office/drawing/2014/main" val="3888460662"/>
                    </a:ext>
                  </a:extLst>
                </a:gridCol>
                <a:gridCol w="447626">
                  <a:extLst>
                    <a:ext uri="{9D8B030D-6E8A-4147-A177-3AD203B41FA5}">
                      <a16:colId xmlns:a16="http://schemas.microsoft.com/office/drawing/2014/main" val="1257658412"/>
                    </a:ext>
                  </a:extLst>
                </a:gridCol>
                <a:gridCol w="455621">
                  <a:extLst>
                    <a:ext uri="{9D8B030D-6E8A-4147-A177-3AD203B41FA5}">
                      <a16:colId xmlns:a16="http://schemas.microsoft.com/office/drawing/2014/main" val="1019547104"/>
                    </a:ext>
                  </a:extLst>
                </a:gridCol>
                <a:gridCol w="375688">
                  <a:extLst>
                    <a:ext uri="{9D8B030D-6E8A-4147-A177-3AD203B41FA5}">
                      <a16:colId xmlns:a16="http://schemas.microsoft.com/office/drawing/2014/main" val="3557021429"/>
                    </a:ext>
                  </a:extLst>
                </a:gridCol>
                <a:gridCol w="383681">
                  <a:extLst>
                    <a:ext uri="{9D8B030D-6E8A-4147-A177-3AD203B41FA5}">
                      <a16:colId xmlns:a16="http://schemas.microsoft.com/office/drawing/2014/main" val="2106942378"/>
                    </a:ext>
                  </a:extLst>
                </a:gridCol>
                <a:gridCol w="375687">
                  <a:extLst>
                    <a:ext uri="{9D8B030D-6E8A-4147-A177-3AD203B41FA5}">
                      <a16:colId xmlns:a16="http://schemas.microsoft.com/office/drawing/2014/main" val="4017578368"/>
                    </a:ext>
                  </a:extLst>
                </a:gridCol>
                <a:gridCol w="431642">
                  <a:extLst>
                    <a:ext uri="{9D8B030D-6E8A-4147-A177-3AD203B41FA5}">
                      <a16:colId xmlns:a16="http://schemas.microsoft.com/office/drawing/2014/main" val="3033834973"/>
                    </a:ext>
                  </a:extLst>
                </a:gridCol>
                <a:gridCol w="391674">
                  <a:extLst>
                    <a:ext uri="{9D8B030D-6E8A-4147-A177-3AD203B41FA5}">
                      <a16:colId xmlns:a16="http://schemas.microsoft.com/office/drawing/2014/main" val="3290296556"/>
                    </a:ext>
                  </a:extLst>
                </a:gridCol>
                <a:gridCol w="368542">
                  <a:extLst>
                    <a:ext uri="{9D8B030D-6E8A-4147-A177-3AD203B41FA5}">
                      <a16:colId xmlns:a16="http://schemas.microsoft.com/office/drawing/2014/main" val="1515073849"/>
                    </a:ext>
                  </a:extLst>
                </a:gridCol>
              </a:tblGrid>
              <a:tr h="543919">
                <a:tc rowSpan="2">
                  <a:txBody>
                    <a:bodyPr/>
                    <a:lstStyle/>
                    <a:p>
                      <a:pPr algn="ctr" fontAlgn="ctr"/>
                      <a:r>
                        <a:rPr lang="it-IT" sz="1000" b="1" u="none" strike="noStrike" dirty="0">
                          <a:solidFill>
                            <a:schemeClr val="accent6"/>
                          </a:solidFill>
                          <a:effectLst/>
                        </a:rPr>
                        <a:t>8.2</a:t>
                      </a:r>
                      <a:endParaRPr lang="it-IT" sz="1000" b="1" i="0" u="none" strike="noStrike" dirty="0">
                        <a:solidFill>
                          <a:schemeClr val="accent6"/>
                        </a:solidFill>
                        <a:effectLst/>
                        <a:latin typeface="Times New Roman" panose="02020603050405020304" pitchFamily="18" charset="0"/>
                      </a:endParaRPr>
                    </a:p>
                  </a:txBody>
                  <a:tcPr marL="0" marR="0" marT="0" marB="0" anchor="ctr"/>
                </a:tc>
                <a:tc rowSpan="2">
                  <a:txBody>
                    <a:bodyPr/>
                    <a:lstStyle/>
                    <a:p>
                      <a:pPr algn="l" fontAlgn="ctr"/>
                      <a:r>
                        <a:rPr lang="it-IT" sz="1000" b="1" u="none" strike="noStrike" dirty="0">
                          <a:solidFill>
                            <a:schemeClr val="accent6"/>
                          </a:solidFill>
                          <a:effectLst/>
                        </a:rPr>
                        <a:t>permesso di costruire privati</a:t>
                      </a:r>
                      <a:endParaRPr lang="it-IT" sz="1000" b="1" i="0" u="none" strike="noStrike" dirty="0">
                        <a:solidFill>
                          <a:schemeClr val="accent6"/>
                        </a:solidFill>
                        <a:effectLst/>
                        <a:latin typeface="Times New Roman" panose="02020603050405020304" pitchFamily="18" charset="0"/>
                      </a:endParaRPr>
                    </a:p>
                  </a:txBody>
                  <a:tcPr marL="0" marR="0" marT="0" marB="0" anchor="ctr"/>
                </a:tc>
                <a:tc rowSpan="2">
                  <a:txBody>
                    <a:bodyPr/>
                    <a:lstStyle/>
                    <a:p>
                      <a:pPr algn="ctr" fontAlgn="ctr"/>
                      <a:endParaRPr lang="it-IT" sz="1000" b="1" i="0" u="none" strike="noStrike" dirty="0">
                        <a:solidFill>
                          <a:srgbClr val="FFC000"/>
                        </a:solidFill>
                        <a:effectLst/>
                        <a:latin typeface="Calibri" panose="020F0502020204030204" pitchFamily="34" charset="0"/>
                      </a:endParaRPr>
                    </a:p>
                  </a:txBody>
                  <a:tcPr marL="0" marR="0" marT="0" marB="0" anchor="ctr"/>
                </a:tc>
                <a:tc>
                  <a:txBody>
                    <a:bodyPr/>
                    <a:lstStyle/>
                    <a:p>
                      <a:pPr algn="l" fontAlgn="ctr"/>
                      <a:r>
                        <a:rPr lang="it-IT" sz="1000" b="1" u="none" strike="noStrike" dirty="0">
                          <a:solidFill>
                            <a:srgbClr val="FFC000"/>
                          </a:solidFill>
                          <a:effectLst/>
                        </a:rPr>
                        <a:t> BASELINE (II^ SEM. 2021) </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502</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0</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322</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198</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15</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121</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82</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90</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88</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92</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 </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 </a:t>
                      </a:r>
                      <a:endParaRPr lang="it-IT" sz="1000" b="1" i="0" u="none" strike="noStrike" dirty="0">
                        <a:solidFill>
                          <a:srgbClr val="FFC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45669093"/>
                  </a:ext>
                </a:extLst>
              </a:tr>
              <a:tr h="0">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l" fontAlgn="ctr"/>
                      <a:r>
                        <a:rPr lang="it-IT" sz="1000" b="1" u="none" strike="noStrike" dirty="0">
                          <a:solidFill>
                            <a:schemeClr val="accent6"/>
                          </a:solidFill>
                          <a:effectLst/>
                        </a:rPr>
                        <a:t> </a:t>
                      </a:r>
                    </a:p>
                    <a:p>
                      <a:pPr algn="l" fontAlgn="ctr"/>
                      <a:r>
                        <a:rPr lang="it-IT" sz="1000" b="1" u="none" strike="noStrike" dirty="0">
                          <a:solidFill>
                            <a:schemeClr val="accent6"/>
                          </a:solidFill>
                          <a:effectLst/>
                        </a:rPr>
                        <a:t> I^ SEMESTRE 2023 </a:t>
                      </a:r>
                      <a:r>
                        <a:rPr lang="it-IT" sz="1000" b="0" u="none" strike="noStrike" dirty="0">
                          <a:solidFill>
                            <a:schemeClr val="accent6"/>
                          </a:solidFill>
                          <a:effectLst/>
                        </a:rPr>
                        <a:t>(*)</a:t>
                      </a:r>
                    </a:p>
                    <a:p>
                      <a:pPr algn="l" fontAlgn="ctr"/>
                      <a:endParaRPr lang="it-IT" sz="1200" b="1" i="0" u="none" strike="noStrike" dirty="0">
                        <a:solidFill>
                          <a:schemeClr val="accent6"/>
                        </a:solidFill>
                        <a:effectLst/>
                        <a:latin typeface="Calibri" panose="020F0502020204030204" pitchFamily="34" charset="0"/>
                      </a:endParaRPr>
                    </a:p>
                  </a:txBody>
                  <a:tcPr marL="0" marR="0" marT="0" marB="0" anchor="ctr"/>
                </a:tc>
                <a:tc>
                  <a:txBody>
                    <a:bodyPr/>
                    <a:lstStyle/>
                    <a:p>
                      <a:pPr algn="ctr" fontAlgn="ctr"/>
                      <a:r>
                        <a:rPr lang="it-IT" sz="1000" b="1" u="none" strike="noStrike" dirty="0">
                          <a:solidFill>
                            <a:schemeClr val="accent6"/>
                          </a:solidFill>
                          <a:effectLst/>
                        </a:rPr>
                        <a:t>345</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0</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201</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42</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8</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85</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58</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90</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78</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66</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-30%</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-28%</a:t>
                      </a:r>
                      <a:endParaRPr lang="it-IT" sz="1000" b="1" i="0" u="none" strike="noStrike" dirty="0">
                        <a:solidFill>
                          <a:schemeClr val="accent6"/>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705355056"/>
                  </a:ext>
                </a:extLst>
              </a:tr>
            </a:tbl>
          </a:graphicData>
        </a:graphic>
      </p:graphicFrame>
      <p:sp>
        <p:nvSpPr>
          <p:cNvPr id="13" name="CasellaDiTesto 12">
            <a:extLst>
              <a:ext uri="{FF2B5EF4-FFF2-40B4-BE49-F238E27FC236}">
                <a16:creationId xmlns:a16="http://schemas.microsoft.com/office/drawing/2014/main" id="{A2F79F0F-4DB9-C1DD-9233-278CF59EF7B6}"/>
              </a:ext>
            </a:extLst>
          </p:cNvPr>
          <p:cNvSpPr txBox="1"/>
          <p:nvPr/>
        </p:nvSpPr>
        <p:spPr>
          <a:xfrm>
            <a:off x="1693888" y="4162599"/>
            <a:ext cx="5756224" cy="246221"/>
          </a:xfrm>
          <a:prstGeom prst="rect">
            <a:avLst/>
          </a:prstGeom>
          <a:noFill/>
        </p:spPr>
        <p:txBody>
          <a:bodyPr wrap="square">
            <a:spAutoFit/>
          </a:bodyPr>
          <a:lstStyle/>
          <a:p>
            <a:pPr algn="ctr"/>
            <a:r>
              <a:rPr lang="it-IT" sz="1000" b="1" u="none" strike="noStrike" dirty="0">
                <a:solidFill>
                  <a:srgbClr val="FFC000"/>
                </a:solidFill>
                <a:effectLst/>
              </a:rPr>
              <a:t>(*) </a:t>
            </a:r>
            <a:r>
              <a:rPr lang="it-IT" sz="1000" b="0" i="0" u="none" strike="noStrike" dirty="0">
                <a:solidFill>
                  <a:schemeClr val="accent6"/>
                </a:solidFill>
                <a:effectLst/>
                <a:latin typeface="+mj-lt"/>
              </a:rPr>
              <a:t>Dati I^ </a:t>
            </a:r>
            <a:r>
              <a:rPr lang="it-IT" sz="1000" b="0" i="0" u="none" strike="noStrike" dirty="0" err="1">
                <a:solidFill>
                  <a:schemeClr val="accent6"/>
                </a:solidFill>
                <a:effectLst/>
                <a:latin typeface="+mj-lt"/>
              </a:rPr>
              <a:t>sem</a:t>
            </a:r>
            <a:r>
              <a:rPr lang="it-IT" sz="1000" b="0" i="0" u="none" strike="noStrike" dirty="0">
                <a:solidFill>
                  <a:schemeClr val="accent6"/>
                </a:solidFill>
                <a:effectLst/>
                <a:latin typeface="+mj-lt"/>
              </a:rPr>
              <a:t>. 2023 disponibili per </a:t>
            </a:r>
            <a:r>
              <a:rPr lang="it-IT" sz="1000" i="0" u="none" strike="noStrike" dirty="0">
                <a:solidFill>
                  <a:schemeClr val="accent6"/>
                </a:solidFill>
                <a:effectLst/>
                <a:latin typeface="+mj-lt"/>
              </a:rPr>
              <a:t>63 Comuni su 74 al  </a:t>
            </a:r>
            <a:r>
              <a:rPr lang="it-IT" sz="1000" b="0" i="0" u="none" strike="noStrike" dirty="0">
                <a:solidFill>
                  <a:schemeClr val="accent6"/>
                </a:solidFill>
                <a:effectLst/>
                <a:latin typeface="+mj-lt"/>
              </a:rPr>
              <a:t>26/09/2023 </a:t>
            </a:r>
            <a:endParaRPr lang="it-IT" sz="1000" dirty="0">
              <a:solidFill>
                <a:schemeClr val="accent6"/>
              </a:solidFill>
              <a:latin typeface="+mj-lt"/>
            </a:endParaRPr>
          </a:p>
        </p:txBody>
      </p:sp>
      <p:sp>
        <p:nvSpPr>
          <p:cNvPr id="15" name="Rettangolo 14">
            <a:extLst>
              <a:ext uri="{FF2B5EF4-FFF2-40B4-BE49-F238E27FC236}">
                <a16:creationId xmlns:a16="http://schemas.microsoft.com/office/drawing/2014/main" id="{B15631DE-ED3D-CFB2-D9BB-510F1059B880}"/>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6F4D7450-6802-F182-D58A-0C96D79762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37" y="4649640"/>
            <a:ext cx="8755380" cy="514350"/>
          </a:xfrm>
          <a:prstGeom prst="rect">
            <a:avLst/>
          </a:prstGeom>
          <a:noFill/>
          <a:ln>
            <a:noFill/>
          </a:ln>
        </p:spPr>
      </p:pic>
    </p:spTree>
    <p:extLst>
      <p:ext uri="{BB962C8B-B14F-4D97-AF65-F5344CB8AC3E}">
        <p14:creationId xmlns:p14="http://schemas.microsoft.com/office/powerpoint/2010/main" val="2480393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C89745-7FA6-5B92-607D-BC3067267C4D}"/>
              </a:ext>
            </a:extLst>
          </p:cNvPr>
          <p:cNvSpPr>
            <a:spLocks noGrp="1"/>
          </p:cNvSpPr>
          <p:nvPr>
            <p:ph type="title"/>
          </p:nvPr>
        </p:nvSpPr>
        <p:spPr>
          <a:xfrm>
            <a:off x="525379" y="178538"/>
            <a:ext cx="7704000" cy="676800"/>
          </a:xfrm>
        </p:spPr>
        <p:txBody>
          <a:bodyPr/>
          <a:lstStyle/>
          <a:p>
            <a:pPr algn="ctr"/>
            <a:r>
              <a:rPr lang="it-IT" sz="2800" b="1" dirty="0">
                <a:solidFill>
                  <a:srgbClr val="FFC000"/>
                </a:solidFill>
                <a:latin typeface="Montserrat" pitchFamily="2" charset="77"/>
                <a:cs typeface="Calibri" panose="020F0502020204030204" pitchFamily="34" charset="0"/>
              </a:rPr>
              <a:t>Trend</a:t>
            </a:r>
            <a:r>
              <a:rPr lang="it-IT" sz="2800" b="1" dirty="0">
                <a:latin typeface="Montserrat" pitchFamily="2" charset="77"/>
                <a:cs typeface="Calibri" panose="020F0502020204030204" pitchFamily="34" charset="0"/>
              </a:rPr>
              <a:t> durata media </a:t>
            </a:r>
            <a:r>
              <a:rPr lang="it-IT" sz="2000" dirty="0">
                <a:latin typeface="Montserrat" pitchFamily="2" charset="77"/>
                <a:cs typeface="Calibri" panose="020F0502020204030204" pitchFamily="34" charset="0"/>
              </a:rPr>
              <a:t>– </a:t>
            </a:r>
            <a:r>
              <a:rPr lang="it-IT" sz="2000" dirty="0" err="1">
                <a:latin typeface="Montserrat" pitchFamily="2" charset="77"/>
                <a:cs typeface="Calibri" panose="020F0502020204030204" pitchFamily="34" charset="0"/>
              </a:rPr>
              <a:t>PdC</a:t>
            </a:r>
            <a:r>
              <a:rPr lang="it-IT" sz="2000" dirty="0">
                <a:latin typeface="Montserrat" pitchFamily="2" charset="77"/>
                <a:cs typeface="Calibri" panose="020F0502020204030204" pitchFamily="34" charset="0"/>
              </a:rPr>
              <a:t> privati</a:t>
            </a:r>
            <a:br>
              <a:rPr lang="it-IT" sz="2000" dirty="0">
                <a:latin typeface="Montserrat" pitchFamily="2" charset="77"/>
                <a:cs typeface="Calibri" panose="020F0502020204030204" pitchFamily="34" charset="0"/>
              </a:rPr>
            </a:br>
            <a:endParaRPr lang="it-IT" sz="2000" dirty="0">
              <a:latin typeface="Montserrat" pitchFamily="2" charset="77"/>
              <a:cs typeface="Calibri" panose="020F0502020204030204" pitchFamily="34" charset="0"/>
            </a:endParaRPr>
          </a:p>
        </p:txBody>
      </p:sp>
      <p:sp>
        <p:nvSpPr>
          <p:cNvPr id="11" name="Rettangolo 10">
            <a:extLst>
              <a:ext uri="{FF2B5EF4-FFF2-40B4-BE49-F238E27FC236}">
                <a16:creationId xmlns:a16="http://schemas.microsoft.com/office/drawing/2014/main" id="{FE3A5758-51D1-323B-4A32-7C60FCA87566}"/>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2B5485D1-21F4-0884-299D-79DAF0A391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49640"/>
            <a:ext cx="8755380" cy="514350"/>
          </a:xfrm>
          <a:prstGeom prst="rect">
            <a:avLst/>
          </a:prstGeom>
          <a:noFill/>
          <a:ln>
            <a:noFill/>
          </a:ln>
        </p:spPr>
      </p:pic>
      <p:sp>
        <p:nvSpPr>
          <p:cNvPr id="23" name="CasellaDiTesto 22">
            <a:extLst>
              <a:ext uri="{FF2B5EF4-FFF2-40B4-BE49-F238E27FC236}">
                <a16:creationId xmlns:a16="http://schemas.microsoft.com/office/drawing/2014/main" id="{EDAAB1E9-E97D-C73F-8F29-5C7A61A539A3}"/>
              </a:ext>
            </a:extLst>
          </p:cNvPr>
          <p:cNvSpPr txBox="1"/>
          <p:nvPr/>
        </p:nvSpPr>
        <p:spPr>
          <a:xfrm>
            <a:off x="2458387" y="4284145"/>
            <a:ext cx="4572000" cy="246221"/>
          </a:xfrm>
          <a:prstGeom prst="rect">
            <a:avLst/>
          </a:prstGeom>
          <a:noFill/>
        </p:spPr>
        <p:txBody>
          <a:bodyPr wrap="square">
            <a:spAutoFit/>
          </a:bodyPr>
          <a:lstStyle/>
          <a:p>
            <a:r>
              <a:rPr lang="it-IT" sz="1000" b="1" dirty="0">
                <a:solidFill>
                  <a:schemeClr val="accent6"/>
                </a:solidFill>
                <a:latin typeface="+mj-lt"/>
              </a:rPr>
              <a:t>N.B. </a:t>
            </a:r>
            <a:r>
              <a:rPr lang="it-IT" sz="1000" dirty="0">
                <a:solidFill>
                  <a:schemeClr val="accent6"/>
                </a:solidFill>
                <a:latin typeface="+mj-lt"/>
              </a:rPr>
              <a:t>Dati </a:t>
            </a:r>
            <a:r>
              <a:rPr lang="it-IT" sz="1000" b="0" i="0" u="none" strike="noStrike" dirty="0">
                <a:solidFill>
                  <a:schemeClr val="accent6"/>
                </a:solidFill>
                <a:effectLst/>
                <a:latin typeface="+mj-lt"/>
              </a:rPr>
              <a:t>Isem2023 disponibili per </a:t>
            </a:r>
            <a:r>
              <a:rPr lang="it-IT" sz="1000" i="0" u="none" strike="noStrike" dirty="0">
                <a:solidFill>
                  <a:schemeClr val="accent6"/>
                </a:solidFill>
                <a:effectLst/>
                <a:latin typeface="+mj-lt"/>
              </a:rPr>
              <a:t>63 Comuni su 74 </a:t>
            </a:r>
            <a:r>
              <a:rPr lang="it-IT" sz="1000" b="0" i="0" u="none" strike="noStrike" dirty="0">
                <a:solidFill>
                  <a:schemeClr val="accent6"/>
                </a:solidFill>
                <a:effectLst/>
                <a:latin typeface="+mj-lt"/>
              </a:rPr>
              <a:t>al  26/09/2023 </a:t>
            </a:r>
            <a:endParaRPr lang="it-IT" sz="1000" dirty="0">
              <a:solidFill>
                <a:schemeClr val="accent6"/>
              </a:solidFill>
              <a:latin typeface="+mj-lt"/>
            </a:endParaRPr>
          </a:p>
        </p:txBody>
      </p:sp>
      <p:pic>
        <p:nvPicPr>
          <p:cNvPr id="5" name="Segnaposto contenuto 4">
            <a:extLst>
              <a:ext uri="{FF2B5EF4-FFF2-40B4-BE49-F238E27FC236}">
                <a16:creationId xmlns:a16="http://schemas.microsoft.com/office/drawing/2014/main" id="{70EEB419-029F-3F9E-789D-5A9F93CD779B}"/>
              </a:ext>
            </a:extLst>
          </p:cNvPr>
          <p:cNvPicPr>
            <a:picLocks noGrp="1" noChangeAspect="1"/>
          </p:cNvPicPr>
          <p:nvPr>
            <p:ph idx="1"/>
          </p:nvPr>
        </p:nvPicPr>
        <p:blipFill>
          <a:blip r:embed="rId3"/>
          <a:stretch>
            <a:fillRect/>
          </a:stretch>
        </p:blipFill>
        <p:spPr>
          <a:xfrm>
            <a:off x="1761555" y="879553"/>
            <a:ext cx="5268832" cy="3212319"/>
          </a:xfrm>
          <a:prstGeom prst="rect">
            <a:avLst/>
          </a:prstGeom>
        </p:spPr>
      </p:pic>
    </p:spTree>
    <p:extLst>
      <p:ext uri="{BB962C8B-B14F-4D97-AF65-F5344CB8AC3E}">
        <p14:creationId xmlns:p14="http://schemas.microsoft.com/office/powerpoint/2010/main" val="73499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C89745-7FA6-5B92-607D-BC3067267C4D}"/>
              </a:ext>
            </a:extLst>
          </p:cNvPr>
          <p:cNvSpPr>
            <a:spLocks noGrp="1"/>
          </p:cNvSpPr>
          <p:nvPr>
            <p:ph type="title"/>
          </p:nvPr>
        </p:nvSpPr>
        <p:spPr>
          <a:xfrm>
            <a:off x="591454" y="263569"/>
            <a:ext cx="7704000" cy="676800"/>
          </a:xfrm>
        </p:spPr>
        <p:txBody>
          <a:bodyPr/>
          <a:lstStyle/>
          <a:p>
            <a:pPr algn="ctr"/>
            <a:r>
              <a:rPr lang="it-IT" sz="2800" b="1" dirty="0">
                <a:solidFill>
                  <a:srgbClr val="FFC000"/>
                </a:solidFill>
                <a:latin typeface="Montserrat" pitchFamily="2" charset="77"/>
                <a:cs typeface="Calibri" panose="020F0502020204030204" pitchFamily="34" charset="0"/>
              </a:rPr>
              <a:t>Trend</a:t>
            </a:r>
            <a:r>
              <a:rPr lang="it-IT" sz="2800" b="1" dirty="0">
                <a:latin typeface="Montserrat" pitchFamily="2" charset="77"/>
                <a:cs typeface="Calibri" panose="020F0502020204030204" pitchFamily="34" charset="0"/>
              </a:rPr>
              <a:t> arretrati </a:t>
            </a:r>
            <a:r>
              <a:rPr lang="it-IT" sz="2000" dirty="0">
                <a:latin typeface="Montserrat" pitchFamily="2" charset="77"/>
                <a:cs typeface="Calibri" panose="020F0502020204030204" pitchFamily="34" charset="0"/>
              </a:rPr>
              <a:t>– </a:t>
            </a:r>
            <a:r>
              <a:rPr lang="it-IT" sz="2000" dirty="0" err="1">
                <a:latin typeface="Montserrat" pitchFamily="2" charset="77"/>
                <a:cs typeface="Calibri" panose="020F0502020204030204" pitchFamily="34" charset="0"/>
              </a:rPr>
              <a:t>PdC</a:t>
            </a:r>
            <a:r>
              <a:rPr lang="it-IT" sz="2000" dirty="0">
                <a:latin typeface="Montserrat" pitchFamily="2" charset="77"/>
                <a:cs typeface="Calibri" panose="020F0502020204030204" pitchFamily="34" charset="0"/>
              </a:rPr>
              <a:t> privati</a:t>
            </a:r>
            <a:endParaRPr lang="it-IT" sz="2000" b="1" dirty="0">
              <a:latin typeface="Montserrat" pitchFamily="2" charset="77"/>
              <a:cs typeface="Calibri" panose="020F0502020204030204" pitchFamily="34" charset="0"/>
            </a:endParaRPr>
          </a:p>
        </p:txBody>
      </p:sp>
      <p:sp>
        <p:nvSpPr>
          <p:cNvPr id="6" name="Rettangolo 5">
            <a:extLst>
              <a:ext uri="{FF2B5EF4-FFF2-40B4-BE49-F238E27FC236}">
                <a16:creationId xmlns:a16="http://schemas.microsoft.com/office/drawing/2014/main" id="{4DD3EB41-6F1F-2391-E5CF-B88A904E6532}"/>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741A8ACF-C66F-3597-5E45-5098BBEAE9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49640"/>
            <a:ext cx="8755380" cy="514350"/>
          </a:xfrm>
          <a:prstGeom prst="rect">
            <a:avLst/>
          </a:prstGeom>
          <a:noFill/>
          <a:ln>
            <a:noFill/>
          </a:ln>
        </p:spPr>
      </p:pic>
      <p:pic>
        <p:nvPicPr>
          <p:cNvPr id="4" name="Immagine 3">
            <a:extLst>
              <a:ext uri="{FF2B5EF4-FFF2-40B4-BE49-F238E27FC236}">
                <a16:creationId xmlns:a16="http://schemas.microsoft.com/office/drawing/2014/main" id="{6019FBFD-2EA5-4634-EEB3-BF09E8D86BFD}"/>
              </a:ext>
            </a:extLst>
          </p:cNvPr>
          <p:cNvPicPr>
            <a:picLocks noChangeAspect="1"/>
          </p:cNvPicPr>
          <p:nvPr/>
        </p:nvPicPr>
        <p:blipFill>
          <a:blip r:embed="rId3"/>
          <a:stretch>
            <a:fillRect/>
          </a:stretch>
        </p:blipFill>
        <p:spPr>
          <a:xfrm>
            <a:off x="1867116" y="1145443"/>
            <a:ext cx="5163793" cy="3107902"/>
          </a:xfrm>
          <a:prstGeom prst="rect">
            <a:avLst/>
          </a:prstGeom>
        </p:spPr>
      </p:pic>
    </p:spTree>
    <p:extLst>
      <p:ext uri="{BB962C8B-B14F-4D97-AF65-F5344CB8AC3E}">
        <p14:creationId xmlns:p14="http://schemas.microsoft.com/office/powerpoint/2010/main" val="257660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5B42F6-CDD9-98D3-D133-15ADD15B104B}"/>
              </a:ext>
            </a:extLst>
          </p:cNvPr>
          <p:cNvSpPr>
            <a:spLocks noGrp="1"/>
          </p:cNvSpPr>
          <p:nvPr>
            <p:ph type="title"/>
          </p:nvPr>
        </p:nvSpPr>
        <p:spPr>
          <a:xfrm>
            <a:off x="633105" y="275531"/>
            <a:ext cx="7704000" cy="676800"/>
          </a:xfrm>
        </p:spPr>
        <p:txBody>
          <a:bodyPr/>
          <a:lstStyle/>
          <a:p>
            <a:pPr algn="ctr"/>
            <a:r>
              <a:rPr lang="it-IT" sz="2800" b="1" dirty="0">
                <a:latin typeface="Montserrat" pitchFamily="2" charset="77"/>
                <a:ea typeface="Calibri" panose="020F0502020204030204" pitchFamily="34" charset="0"/>
                <a:cs typeface="Times New Roman" panose="02020603050405020304" pitchFamily="18" charset="0"/>
              </a:rPr>
              <a:t>I semestre 2023 </a:t>
            </a:r>
            <a:r>
              <a:rPr lang="it-IT" sz="2000" dirty="0">
                <a:latin typeface="Montserrat" pitchFamily="2" charset="77"/>
                <a:ea typeface="Calibri" panose="020F0502020204030204" pitchFamily="34" charset="0"/>
                <a:cs typeface="Times New Roman" panose="02020603050405020304" pitchFamily="18" charset="0"/>
              </a:rPr>
              <a:t>- </a:t>
            </a:r>
            <a:r>
              <a:rPr lang="it-IT" sz="2000" dirty="0" err="1">
                <a:latin typeface="Montserrat" pitchFamily="2" charset="77"/>
                <a:cs typeface="Calibri" panose="020F0502020204030204" pitchFamily="34" charset="0"/>
              </a:rPr>
              <a:t>PdC</a:t>
            </a:r>
            <a:r>
              <a:rPr lang="it-IT" sz="2000" dirty="0">
                <a:latin typeface="Montserrat" pitchFamily="2" charset="77"/>
                <a:cs typeface="Calibri" panose="020F0502020204030204" pitchFamily="34" charset="0"/>
              </a:rPr>
              <a:t> privati</a:t>
            </a:r>
            <a:endParaRPr lang="it-IT" sz="2000" dirty="0"/>
          </a:p>
        </p:txBody>
      </p:sp>
      <p:sp>
        <p:nvSpPr>
          <p:cNvPr id="3" name="Segnaposto contenuto 2">
            <a:extLst>
              <a:ext uri="{FF2B5EF4-FFF2-40B4-BE49-F238E27FC236}">
                <a16:creationId xmlns:a16="http://schemas.microsoft.com/office/drawing/2014/main" id="{CE464444-B9AF-DC3C-01A6-AD0DB276FBD2}"/>
              </a:ext>
            </a:extLst>
          </p:cNvPr>
          <p:cNvSpPr>
            <a:spLocks noGrp="1"/>
          </p:cNvSpPr>
          <p:nvPr>
            <p:ph idx="1"/>
          </p:nvPr>
        </p:nvSpPr>
        <p:spPr>
          <a:xfrm>
            <a:off x="720000" y="1109355"/>
            <a:ext cx="7704000" cy="3386700"/>
          </a:xfrm>
        </p:spPr>
        <p:txBody>
          <a:bodyPr/>
          <a:lstStyle/>
          <a:p>
            <a:pPr marL="139700" indent="0">
              <a:buNone/>
            </a:pPr>
            <a:r>
              <a:rPr lang="it-IT" sz="1800" b="0" i="0" u="none" strike="noStrike" dirty="0">
                <a:solidFill>
                  <a:srgbClr val="FFFFFF"/>
                </a:solidFill>
                <a:effectLst/>
                <a:latin typeface="Calibri" panose="020F0502020204030204" pitchFamily="34" charset="0"/>
              </a:rPr>
              <a:t>.</a:t>
            </a:r>
            <a:r>
              <a:rPr lang="it-IT" dirty="0"/>
              <a:t> </a:t>
            </a:r>
          </a:p>
        </p:txBody>
      </p:sp>
      <p:graphicFrame>
        <p:nvGraphicFramePr>
          <p:cNvPr id="4" name="Tabella 3">
            <a:extLst>
              <a:ext uri="{FF2B5EF4-FFF2-40B4-BE49-F238E27FC236}">
                <a16:creationId xmlns:a16="http://schemas.microsoft.com/office/drawing/2014/main" id="{2FDE0C51-497E-60DC-27E0-C7949032FDA5}"/>
              </a:ext>
            </a:extLst>
          </p:cNvPr>
          <p:cNvGraphicFramePr>
            <a:graphicFrameLocks noGrp="1"/>
          </p:cNvGraphicFramePr>
          <p:nvPr>
            <p:extLst>
              <p:ext uri="{D42A27DB-BD31-4B8C-83A1-F6EECF244321}">
                <p14:modId xmlns:p14="http://schemas.microsoft.com/office/powerpoint/2010/main" val="3949125659"/>
              </p:ext>
            </p:extLst>
          </p:nvPr>
        </p:nvGraphicFramePr>
        <p:xfrm>
          <a:off x="1422393" y="1110573"/>
          <a:ext cx="5960533" cy="550331"/>
        </p:xfrm>
        <a:graphic>
          <a:graphicData uri="http://schemas.openxmlformats.org/drawingml/2006/table">
            <a:tbl>
              <a:tblPr>
                <a:tableStyleId>{94A4AF17-20B5-4D32-96B3-11795541EB5F}</a:tableStyleId>
              </a:tblPr>
              <a:tblGrid>
                <a:gridCol w="1463183">
                  <a:extLst>
                    <a:ext uri="{9D8B030D-6E8A-4147-A177-3AD203B41FA5}">
                      <a16:colId xmlns:a16="http://schemas.microsoft.com/office/drawing/2014/main" val="3428630623"/>
                    </a:ext>
                  </a:extLst>
                </a:gridCol>
                <a:gridCol w="1548698">
                  <a:extLst>
                    <a:ext uri="{9D8B030D-6E8A-4147-A177-3AD203B41FA5}">
                      <a16:colId xmlns:a16="http://schemas.microsoft.com/office/drawing/2014/main" val="2460946293"/>
                    </a:ext>
                  </a:extLst>
                </a:gridCol>
                <a:gridCol w="1513700">
                  <a:extLst>
                    <a:ext uri="{9D8B030D-6E8A-4147-A177-3AD203B41FA5}">
                      <a16:colId xmlns:a16="http://schemas.microsoft.com/office/drawing/2014/main" val="2688573840"/>
                    </a:ext>
                  </a:extLst>
                </a:gridCol>
                <a:gridCol w="1434952">
                  <a:extLst>
                    <a:ext uri="{9D8B030D-6E8A-4147-A177-3AD203B41FA5}">
                      <a16:colId xmlns:a16="http://schemas.microsoft.com/office/drawing/2014/main" val="87256276"/>
                    </a:ext>
                  </a:extLst>
                </a:gridCol>
              </a:tblGrid>
              <a:tr h="550331">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000" b="0" i="0" u="none" strike="noStrike" cap="none" dirty="0">
                          <a:solidFill>
                            <a:srgbClr val="EBEBEB"/>
                          </a:solidFill>
                          <a:effectLst/>
                          <a:latin typeface="Arial"/>
                          <a:cs typeface="Arial"/>
                          <a:sym typeface="Arial"/>
                        </a:rPr>
                        <a:t>Fattispecie</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it-IT" sz="1000" b="0" u="none" strike="noStrike" dirty="0">
                        <a:solidFill>
                          <a:srgbClr val="EBEBEB"/>
                        </a:solidFill>
                        <a:effectLst/>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000" b="0" u="none" strike="noStrike" dirty="0">
                          <a:solidFill>
                            <a:srgbClr val="EBEBEB"/>
                          </a:solidFill>
                          <a:effectLst/>
                        </a:rPr>
                        <a:t>Numero procedure</a:t>
                      </a:r>
                      <a:endParaRPr lang="it-IT" sz="1000" b="0" i="0" u="none" strike="noStrike" dirty="0">
                        <a:solidFill>
                          <a:srgbClr val="EBEBEB"/>
                        </a:solidFill>
                        <a:effectLst/>
                        <a:latin typeface="Times New Roman" panose="02020603050405020304" pitchFamily="18" charset="0"/>
                      </a:endParaRPr>
                    </a:p>
                    <a:p>
                      <a:pPr algn="ctr" fontAlgn="ctr"/>
                      <a:endParaRPr lang="it-IT" sz="1000" b="0" i="0" u="none" strike="noStrike" dirty="0">
                        <a:solidFill>
                          <a:srgbClr val="EBEBEB"/>
                        </a:solidFill>
                        <a:effectLst/>
                        <a:latin typeface="Times New Roman" panose="02020603050405020304" pitchFamily="18"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000" b="0" u="none" strike="noStrike" dirty="0">
                          <a:solidFill>
                            <a:srgbClr val="EBEBEB"/>
                          </a:solidFill>
                          <a:effectLst/>
                        </a:rPr>
                        <a:t>% su totale procedure</a:t>
                      </a:r>
                      <a:endParaRPr lang="it-IT" sz="1000" b="0" i="0" u="none" strike="noStrike" dirty="0">
                        <a:solidFill>
                          <a:srgbClr val="EBEBEB"/>
                        </a:solidFill>
                        <a:effectLst/>
                        <a:latin typeface="Times New Roman" panose="02020603050405020304" pitchFamily="18" charset="0"/>
                      </a:endParaRPr>
                    </a:p>
                  </a:txBody>
                  <a:tcPr marL="0" marR="0" marT="0" marB="0" anchor="ctr"/>
                </a:tc>
                <a:tc>
                  <a:txBody>
                    <a:bodyPr/>
                    <a:lstStyle/>
                    <a:p>
                      <a:pPr algn="ctr" fontAlgn="ctr"/>
                      <a:r>
                        <a:rPr lang="it-IT" sz="1000" b="0" u="none" strike="noStrike" dirty="0">
                          <a:solidFill>
                            <a:srgbClr val="EBEBEB"/>
                          </a:solidFill>
                          <a:effectLst/>
                        </a:rPr>
                        <a:t>Durata Media</a:t>
                      </a: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000" b="0" u="none" strike="noStrike" dirty="0">
                          <a:solidFill>
                            <a:srgbClr val="EBEBEB"/>
                          </a:solidFill>
                          <a:effectLst/>
                        </a:rPr>
                        <a:t>(PA + PROP)</a:t>
                      </a:r>
                      <a:endParaRPr lang="it-IT" sz="1000" b="0" i="0" u="none" strike="noStrike" dirty="0">
                        <a:solidFill>
                          <a:srgbClr val="EBEBEB"/>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075252702"/>
                  </a:ext>
                </a:extLst>
              </a:tr>
            </a:tbl>
          </a:graphicData>
        </a:graphic>
      </p:graphicFrame>
      <p:graphicFrame>
        <p:nvGraphicFramePr>
          <p:cNvPr id="5" name="Tabella 4">
            <a:extLst>
              <a:ext uri="{FF2B5EF4-FFF2-40B4-BE49-F238E27FC236}">
                <a16:creationId xmlns:a16="http://schemas.microsoft.com/office/drawing/2014/main" id="{9D10DF5C-FC44-907B-E56A-EC54013560EF}"/>
              </a:ext>
            </a:extLst>
          </p:cNvPr>
          <p:cNvGraphicFramePr>
            <a:graphicFrameLocks noGrp="1"/>
          </p:cNvGraphicFramePr>
          <p:nvPr>
            <p:extLst>
              <p:ext uri="{D42A27DB-BD31-4B8C-83A1-F6EECF244321}">
                <p14:modId xmlns:p14="http://schemas.microsoft.com/office/powerpoint/2010/main" val="1949918824"/>
              </p:ext>
            </p:extLst>
          </p:nvPr>
        </p:nvGraphicFramePr>
        <p:xfrm>
          <a:off x="1422392" y="1817928"/>
          <a:ext cx="5960533" cy="650711"/>
        </p:xfrm>
        <a:graphic>
          <a:graphicData uri="http://schemas.openxmlformats.org/drawingml/2006/table">
            <a:tbl>
              <a:tblPr>
                <a:tableStyleId>{94A4AF17-20B5-4D32-96B3-11795541EB5F}</a:tableStyleId>
              </a:tblPr>
              <a:tblGrid>
                <a:gridCol w="1463183">
                  <a:extLst>
                    <a:ext uri="{9D8B030D-6E8A-4147-A177-3AD203B41FA5}">
                      <a16:colId xmlns:a16="http://schemas.microsoft.com/office/drawing/2014/main" val="3428630623"/>
                    </a:ext>
                  </a:extLst>
                </a:gridCol>
                <a:gridCol w="1548698">
                  <a:extLst>
                    <a:ext uri="{9D8B030D-6E8A-4147-A177-3AD203B41FA5}">
                      <a16:colId xmlns:a16="http://schemas.microsoft.com/office/drawing/2014/main" val="2460946293"/>
                    </a:ext>
                  </a:extLst>
                </a:gridCol>
                <a:gridCol w="1513700">
                  <a:extLst>
                    <a:ext uri="{9D8B030D-6E8A-4147-A177-3AD203B41FA5}">
                      <a16:colId xmlns:a16="http://schemas.microsoft.com/office/drawing/2014/main" val="2688573840"/>
                    </a:ext>
                  </a:extLst>
                </a:gridCol>
                <a:gridCol w="1434952">
                  <a:extLst>
                    <a:ext uri="{9D8B030D-6E8A-4147-A177-3AD203B41FA5}">
                      <a16:colId xmlns:a16="http://schemas.microsoft.com/office/drawing/2014/main" val="87256276"/>
                    </a:ext>
                  </a:extLst>
                </a:gridCol>
              </a:tblGrid>
              <a:tr h="650711">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400" b="1" i="0" u="none" strike="noStrike" cap="none" dirty="0">
                          <a:solidFill>
                            <a:srgbClr val="FFC000"/>
                          </a:solidFill>
                          <a:effectLst/>
                          <a:latin typeface="Arial"/>
                          <a:cs typeface="Arial"/>
                          <a:sym typeface="Arial"/>
                        </a:rPr>
                        <a:t>Interruzione</a:t>
                      </a:r>
                    </a:p>
                  </a:txBody>
                  <a:tcPr marL="0" marR="0" marT="0" marB="0" anchor="ctr"/>
                </a:tc>
                <a:tc>
                  <a:txBody>
                    <a:bodyPr/>
                    <a:lstStyle/>
                    <a:p>
                      <a:pPr marR="0" algn="ctr" rtl="0" fontAlgn="ctr">
                        <a:lnSpc>
                          <a:spcPct val="100000"/>
                        </a:lnSpc>
                        <a:spcBef>
                          <a:spcPts val="0"/>
                        </a:spcBef>
                        <a:spcAft>
                          <a:spcPts val="0"/>
                        </a:spcAft>
                        <a:buClr>
                          <a:srgbClr val="000000"/>
                        </a:buClr>
                        <a:buFont typeface="Arial"/>
                      </a:pPr>
                      <a:r>
                        <a:rPr lang="it-IT" sz="1400" b="1" i="0" u="none" strike="noStrike" cap="none" dirty="0">
                          <a:solidFill>
                            <a:srgbClr val="EBEBEB"/>
                          </a:solidFill>
                          <a:effectLst/>
                          <a:latin typeface="+mj-lt"/>
                          <a:cs typeface="Arial"/>
                          <a:sym typeface="Arial"/>
                        </a:rPr>
                        <a:t>124</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it-IT" sz="1400" b="1" u="none" strike="noStrike" dirty="0">
                        <a:solidFill>
                          <a:srgbClr val="EBEBEB"/>
                        </a:solidFill>
                        <a:effectLst/>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400" b="1" u="none" strike="noStrike" dirty="0">
                          <a:solidFill>
                            <a:srgbClr val="EBEBEB"/>
                          </a:solidFill>
                          <a:effectLst/>
                        </a:rPr>
                        <a:t>62% </a:t>
                      </a:r>
                      <a:r>
                        <a:rPr lang="it-IT" sz="1000" b="0" i="0" u="none" strike="noStrike" cap="none" dirty="0">
                          <a:solidFill>
                            <a:srgbClr val="EBEBEB"/>
                          </a:solidFill>
                          <a:effectLst/>
                          <a:latin typeface="Arial"/>
                          <a:cs typeface="Arial"/>
                          <a:sym typeface="Arial"/>
                        </a:rPr>
                        <a:t>(su chiuse)</a:t>
                      </a:r>
                    </a:p>
                    <a:p>
                      <a:pPr algn="l" fontAlgn="ctr"/>
                      <a:endParaRPr lang="it-IT" sz="1000" b="1" i="0" u="none" strike="noStrike" dirty="0">
                        <a:solidFill>
                          <a:srgbClr val="EBEBEB"/>
                        </a:solidFill>
                        <a:effectLst/>
                        <a:latin typeface="Times New Roman" panose="02020603050405020304" pitchFamily="18" charset="0"/>
                      </a:endParaRPr>
                    </a:p>
                  </a:txBody>
                  <a:tcPr marL="0" marR="0" marT="0" marB="0" anchor="ctr"/>
                </a:tc>
                <a:tc>
                  <a:txBody>
                    <a:bodyPr/>
                    <a:lstStyle/>
                    <a:p>
                      <a:pPr algn="ctr" fontAlgn="ctr"/>
                      <a:r>
                        <a:rPr lang="it-IT" sz="1400" b="1" i="0" u="none" strike="noStrike" dirty="0">
                          <a:solidFill>
                            <a:srgbClr val="EBEBEB"/>
                          </a:solidFill>
                          <a:effectLst/>
                          <a:latin typeface="+mj-lt"/>
                        </a:rPr>
                        <a:t>99 (22+77)</a:t>
                      </a:r>
                    </a:p>
                  </a:txBody>
                  <a:tcPr marL="0" marR="0" marT="0" marB="0" anchor="ctr"/>
                </a:tc>
                <a:extLst>
                  <a:ext uri="{0D108BD9-81ED-4DB2-BD59-A6C34878D82A}">
                    <a16:rowId xmlns:a16="http://schemas.microsoft.com/office/drawing/2014/main" val="4075252702"/>
                  </a:ext>
                </a:extLst>
              </a:tr>
            </a:tbl>
          </a:graphicData>
        </a:graphic>
      </p:graphicFrame>
      <p:graphicFrame>
        <p:nvGraphicFramePr>
          <p:cNvPr id="6" name="Tabella 5">
            <a:extLst>
              <a:ext uri="{FF2B5EF4-FFF2-40B4-BE49-F238E27FC236}">
                <a16:creationId xmlns:a16="http://schemas.microsoft.com/office/drawing/2014/main" id="{23E3FF95-A522-6789-7F93-8A81AF0A20EA}"/>
              </a:ext>
            </a:extLst>
          </p:cNvPr>
          <p:cNvGraphicFramePr>
            <a:graphicFrameLocks noGrp="1"/>
          </p:cNvGraphicFramePr>
          <p:nvPr>
            <p:extLst>
              <p:ext uri="{D42A27DB-BD31-4B8C-83A1-F6EECF244321}">
                <p14:modId xmlns:p14="http://schemas.microsoft.com/office/powerpoint/2010/main" val="1538927064"/>
              </p:ext>
            </p:extLst>
          </p:nvPr>
        </p:nvGraphicFramePr>
        <p:xfrm>
          <a:off x="1422392" y="2647463"/>
          <a:ext cx="5960533" cy="649812"/>
        </p:xfrm>
        <a:graphic>
          <a:graphicData uri="http://schemas.openxmlformats.org/drawingml/2006/table">
            <a:tbl>
              <a:tblPr>
                <a:tableStyleId>{94A4AF17-20B5-4D32-96B3-11795541EB5F}</a:tableStyleId>
              </a:tblPr>
              <a:tblGrid>
                <a:gridCol w="1463183">
                  <a:extLst>
                    <a:ext uri="{9D8B030D-6E8A-4147-A177-3AD203B41FA5}">
                      <a16:colId xmlns:a16="http://schemas.microsoft.com/office/drawing/2014/main" val="3428630623"/>
                    </a:ext>
                  </a:extLst>
                </a:gridCol>
                <a:gridCol w="1548698">
                  <a:extLst>
                    <a:ext uri="{9D8B030D-6E8A-4147-A177-3AD203B41FA5}">
                      <a16:colId xmlns:a16="http://schemas.microsoft.com/office/drawing/2014/main" val="2460946293"/>
                    </a:ext>
                  </a:extLst>
                </a:gridCol>
                <a:gridCol w="1513700">
                  <a:extLst>
                    <a:ext uri="{9D8B030D-6E8A-4147-A177-3AD203B41FA5}">
                      <a16:colId xmlns:a16="http://schemas.microsoft.com/office/drawing/2014/main" val="2688573840"/>
                    </a:ext>
                  </a:extLst>
                </a:gridCol>
                <a:gridCol w="1434952">
                  <a:extLst>
                    <a:ext uri="{9D8B030D-6E8A-4147-A177-3AD203B41FA5}">
                      <a16:colId xmlns:a16="http://schemas.microsoft.com/office/drawing/2014/main" val="87256276"/>
                    </a:ext>
                  </a:extLst>
                </a:gridCol>
              </a:tblGrid>
              <a:tr h="649812">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400" b="1" i="0" u="none" strike="noStrike" cap="none" dirty="0">
                          <a:solidFill>
                            <a:srgbClr val="FFC000"/>
                          </a:solidFill>
                          <a:effectLst/>
                          <a:latin typeface="Arial"/>
                          <a:cs typeface="Arial"/>
                          <a:sym typeface="Arial"/>
                        </a:rPr>
                        <a:t>Sospensione</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it-IT" sz="1400" b="1" i="0" u="none" strike="noStrike" cap="none" dirty="0">
                        <a:solidFill>
                          <a:srgbClr val="EBEBEB"/>
                        </a:solidFill>
                        <a:effectLst/>
                        <a:latin typeface="+mj-lt"/>
                        <a:cs typeface="Arial"/>
                        <a:sym typeface="Arial"/>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400" b="1" i="0" u="none" strike="noStrike" cap="none" dirty="0">
                          <a:solidFill>
                            <a:srgbClr val="EBEBEB"/>
                          </a:solidFill>
                          <a:effectLst/>
                          <a:latin typeface="+mj-lt"/>
                          <a:cs typeface="Arial"/>
                          <a:sym typeface="Arial"/>
                        </a:rPr>
                        <a:t>42</a:t>
                      </a:r>
                    </a:p>
                    <a:p>
                      <a:pPr algn="ctr" fontAlgn="ctr"/>
                      <a:endParaRPr lang="it-IT" sz="1000" b="1" i="0" u="none" strike="noStrike" dirty="0">
                        <a:solidFill>
                          <a:srgbClr val="EBEBEB"/>
                        </a:solidFill>
                        <a:effectLst/>
                        <a:latin typeface="Times New Roman" panose="02020603050405020304" pitchFamily="18"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it-IT" sz="1000" b="1" u="none" strike="noStrike" dirty="0">
                        <a:solidFill>
                          <a:srgbClr val="EBEBEB"/>
                        </a:solidFill>
                        <a:effectLst/>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400" b="1" i="0" u="none" strike="noStrike" cap="none" dirty="0">
                          <a:solidFill>
                            <a:srgbClr val="EBEBEB"/>
                          </a:solidFill>
                          <a:effectLst/>
                          <a:latin typeface="Arial"/>
                          <a:cs typeface="Arial"/>
                          <a:sym typeface="Arial"/>
                        </a:rPr>
                        <a:t>21% </a:t>
                      </a:r>
                      <a:r>
                        <a:rPr lang="it-IT" sz="1000" b="0" i="0" u="none" strike="noStrike" cap="none" dirty="0">
                          <a:solidFill>
                            <a:srgbClr val="EBEBEB"/>
                          </a:solidFill>
                          <a:effectLst/>
                          <a:latin typeface="Arial"/>
                          <a:cs typeface="Arial"/>
                          <a:sym typeface="Arial"/>
                        </a:rPr>
                        <a:t>(su chiuse)</a:t>
                      </a:r>
                    </a:p>
                    <a:p>
                      <a:pPr algn="l" fontAlgn="ctr"/>
                      <a:endParaRPr lang="it-IT" sz="1000" b="1" i="0" u="none" strike="noStrike" dirty="0">
                        <a:solidFill>
                          <a:srgbClr val="EBEBEB"/>
                        </a:solidFill>
                        <a:effectLst/>
                        <a:latin typeface="Times New Roman" panose="02020603050405020304" pitchFamily="18" charset="0"/>
                      </a:endParaRPr>
                    </a:p>
                  </a:txBody>
                  <a:tcPr marL="0" marR="0" marT="0" marB="0" anchor="ctr"/>
                </a:tc>
                <a:tc>
                  <a:txBody>
                    <a:bodyPr/>
                    <a:lstStyle/>
                    <a:p>
                      <a:pPr algn="ctr" fontAlgn="ctr"/>
                      <a:r>
                        <a:rPr lang="it-IT" sz="1400" b="1" i="0" u="none" strike="noStrike" cap="none" dirty="0">
                          <a:solidFill>
                            <a:srgbClr val="EBEBEB"/>
                          </a:solidFill>
                          <a:effectLst/>
                          <a:latin typeface="+mj-lt"/>
                          <a:cs typeface="Arial"/>
                          <a:sym typeface="Arial"/>
                        </a:rPr>
                        <a:t>58</a:t>
                      </a:r>
                    </a:p>
                  </a:txBody>
                  <a:tcPr marL="0" marR="0" marT="0" marB="0" anchor="ctr"/>
                </a:tc>
                <a:extLst>
                  <a:ext uri="{0D108BD9-81ED-4DB2-BD59-A6C34878D82A}">
                    <a16:rowId xmlns:a16="http://schemas.microsoft.com/office/drawing/2014/main" val="4075252702"/>
                  </a:ext>
                </a:extLst>
              </a:tr>
            </a:tbl>
          </a:graphicData>
        </a:graphic>
      </p:graphicFrame>
      <p:graphicFrame>
        <p:nvGraphicFramePr>
          <p:cNvPr id="7" name="Tabella 6">
            <a:extLst>
              <a:ext uri="{FF2B5EF4-FFF2-40B4-BE49-F238E27FC236}">
                <a16:creationId xmlns:a16="http://schemas.microsoft.com/office/drawing/2014/main" id="{80532C87-EC67-4D22-D6C5-5EC292FBC395}"/>
              </a:ext>
            </a:extLst>
          </p:cNvPr>
          <p:cNvGraphicFramePr>
            <a:graphicFrameLocks noGrp="1"/>
          </p:cNvGraphicFramePr>
          <p:nvPr>
            <p:extLst>
              <p:ext uri="{D42A27DB-BD31-4B8C-83A1-F6EECF244321}">
                <p14:modId xmlns:p14="http://schemas.microsoft.com/office/powerpoint/2010/main" val="1903435415"/>
              </p:ext>
            </p:extLst>
          </p:nvPr>
        </p:nvGraphicFramePr>
        <p:xfrm>
          <a:off x="1422392" y="3404286"/>
          <a:ext cx="5960533" cy="613156"/>
        </p:xfrm>
        <a:graphic>
          <a:graphicData uri="http://schemas.openxmlformats.org/drawingml/2006/table">
            <a:tbl>
              <a:tblPr>
                <a:tableStyleId>{94A4AF17-20B5-4D32-96B3-11795541EB5F}</a:tableStyleId>
              </a:tblPr>
              <a:tblGrid>
                <a:gridCol w="1463183">
                  <a:extLst>
                    <a:ext uri="{9D8B030D-6E8A-4147-A177-3AD203B41FA5}">
                      <a16:colId xmlns:a16="http://schemas.microsoft.com/office/drawing/2014/main" val="3428630623"/>
                    </a:ext>
                  </a:extLst>
                </a:gridCol>
                <a:gridCol w="1548698">
                  <a:extLst>
                    <a:ext uri="{9D8B030D-6E8A-4147-A177-3AD203B41FA5}">
                      <a16:colId xmlns:a16="http://schemas.microsoft.com/office/drawing/2014/main" val="2460946293"/>
                    </a:ext>
                  </a:extLst>
                </a:gridCol>
                <a:gridCol w="1513700">
                  <a:extLst>
                    <a:ext uri="{9D8B030D-6E8A-4147-A177-3AD203B41FA5}">
                      <a16:colId xmlns:a16="http://schemas.microsoft.com/office/drawing/2014/main" val="2688573840"/>
                    </a:ext>
                  </a:extLst>
                </a:gridCol>
                <a:gridCol w="1434952">
                  <a:extLst>
                    <a:ext uri="{9D8B030D-6E8A-4147-A177-3AD203B41FA5}">
                      <a16:colId xmlns:a16="http://schemas.microsoft.com/office/drawing/2014/main" val="87256276"/>
                    </a:ext>
                  </a:extLst>
                </a:gridCol>
              </a:tblGrid>
              <a:tr h="613156">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400" b="1" i="0" u="none" strike="noStrike" cap="none" dirty="0">
                          <a:solidFill>
                            <a:srgbClr val="FFC000"/>
                          </a:solidFill>
                          <a:effectLst/>
                          <a:latin typeface="Arial"/>
                          <a:cs typeface="Arial"/>
                          <a:sym typeface="Arial"/>
                        </a:rPr>
                        <a:t>Impatto oneri</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400" b="1" i="0" u="none" strike="noStrike" cap="none" dirty="0">
                          <a:solidFill>
                            <a:srgbClr val="EBEBEB"/>
                          </a:solidFill>
                          <a:effectLst/>
                          <a:latin typeface="+mj-lt"/>
                          <a:cs typeface="Arial"/>
                          <a:sym typeface="Arial"/>
                        </a:rPr>
                        <a:t>143</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it-IT" sz="1000" b="1" u="none" strike="noStrike" dirty="0">
                        <a:solidFill>
                          <a:srgbClr val="EBEBEB"/>
                        </a:solidFill>
                        <a:effectLst/>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400" b="1" i="0" u="none" strike="noStrike" cap="none" dirty="0">
                          <a:solidFill>
                            <a:srgbClr val="EBEBEB"/>
                          </a:solidFill>
                          <a:effectLst/>
                          <a:latin typeface="Arial"/>
                          <a:cs typeface="Arial"/>
                          <a:sym typeface="Arial"/>
                        </a:rPr>
                        <a:t>41% </a:t>
                      </a:r>
                      <a:br>
                        <a:rPr lang="it-IT" sz="1400" b="1" i="0" u="none" strike="noStrike" cap="none" dirty="0">
                          <a:solidFill>
                            <a:srgbClr val="EBEBEB"/>
                          </a:solidFill>
                          <a:effectLst/>
                          <a:latin typeface="Arial"/>
                          <a:cs typeface="Arial"/>
                          <a:sym typeface="Arial"/>
                        </a:rPr>
                      </a:br>
                      <a:endParaRPr lang="it-IT" sz="1000" b="1" i="0" u="none" strike="noStrike" dirty="0">
                        <a:solidFill>
                          <a:srgbClr val="EBEBEB"/>
                        </a:solidFill>
                        <a:effectLst/>
                        <a:latin typeface="Times New Roman" panose="02020603050405020304" pitchFamily="18" charset="0"/>
                      </a:endParaRPr>
                    </a:p>
                  </a:txBody>
                  <a:tcPr marL="0" marR="0" marT="0" marB="0" anchor="ctr"/>
                </a:tc>
                <a:tc>
                  <a:txBody>
                    <a:bodyPr/>
                    <a:lstStyle/>
                    <a:p>
                      <a:pPr marR="0" algn="ctr" rtl="0" fontAlgn="ctr">
                        <a:lnSpc>
                          <a:spcPct val="100000"/>
                        </a:lnSpc>
                        <a:spcBef>
                          <a:spcPts val="0"/>
                        </a:spcBef>
                        <a:spcAft>
                          <a:spcPts val="0"/>
                        </a:spcAft>
                        <a:buClr>
                          <a:srgbClr val="000000"/>
                        </a:buClr>
                        <a:buFont typeface="Arial"/>
                      </a:pPr>
                      <a:r>
                        <a:rPr lang="it-IT" sz="1400" b="1" i="0" u="none" strike="noStrike" cap="none" dirty="0">
                          <a:solidFill>
                            <a:srgbClr val="EBEBEB"/>
                          </a:solidFill>
                          <a:effectLst/>
                          <a:latin typeface="+mj-lt"/>
                          <a:cs typeface="Arial"/>
                          <a:sym typeface="Arial"/>
                        </a:rPr>
                        <a:t>55</a:t>
                      </a:r>
                    </a:p>
                  </a:txBody>
                  <a:tcPr marL="0" marR="0" marT="0" marB="0" anchor="ctr"/>
                </a:tc>
                <a:extLst>
                  <a:ext uri="{0D108BD9-81ED-4DB2-BD59-A6C34878D82A}">
                    <a16:rowId xmlns:a16="http://schemas.microsoft.com/office/drawing/2014/main" val="4075252702"/>
                  </a:ext>
                </a:extLst>
              </a:tr>
            </a:tbl>
          </a:graphicData>
        </a:graphic>
      </p:graphicFrame>
      <p:sp>
        <p:nvSpPr>
          <p:cNvPr id="8" name="Rettangolo 7">
            <a:extLst>
              <a:ext uri="{FF2B5EF4-FFF2-40B4-BE49-F238E27FC236}">
                <a16:creationId xmlns:a16="http://schemas.microsoft.com/office/drawing/2014/main" id="{7B918F2E-E67F-3131-EC2B-826ACE252FF4}"/>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EF26157F-18C5-B5EB-7C79-9B6D79ECFA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74" y="4629150"/>
            <a:ext cx="8755380" cy="514350"/>
          </a:xfrm>
          <a:prstGeom prst="rect">
            <a:avLst/>
          </a:prstGeom>
          <a:noFill/>
          <a:ln>
            <a:noFill/>
          </a:ln>
        </p:spPr>
      </p:pic>
    </p:spTree>
    <p:extLst>
      <p:ext uri="{BB962C8B-B14F-4D97-AF65-F5344CB8AC3E}">
        <p14:creationId xmlns:p14="http://schemas.microsoft.com/office/powerpoint/2010/main" val="4015208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3C612C-48B6-7F1D-58D3-909FF15B63D2}"/>
              </a:ext>
            </a:extLst>
          </p:cNvPr>
          <p:cNvSpPr>
            <a:spLocks noGrp="1"/>
          </p:cNvSpPr>
          <p:nvPr>
            <p:ph type="title"/>
          </p:nvPr>
        </p:nvSpPr>
        <p:spPr>
          <a:xfrm>
            <a:off x="720000" y="311391"/>
            <a:ext cx="7704000" cy="676800"/>
          </a:xfrm>
        </p:spPr>
        <p:txBody>
          <a:bodyPr/>
          <a:lstStyle/>
          <a:p>
            <a:pPr algn="ctr"/>
            <a:r>
              <a:rPr lang="it-IT" sz="2800" b="1" dirty="0">
                <a:latin typeface="Montserrat" pitchFamily="2" charset="77"/>
                <a:cs typeface="Calibri" panose="020F0502020204030204" pitchFamily="34" charset="0"/>
              </a:rPr>
              <a:t>Confronto </a:t>
            </a:r>
            <a:r>
              <a:rPr lang="it-IT" sz="2800" b="1" dirty="0">
                <a:latin typeface="Montserrat" pitchFamily="2" charset="77"/>
                <a:ea typeface="Calibri" panose="020F0502020204030204" pitchFamily="34" charset="0"/>
                <a:cs typeface="Times New Roman" panose="02020603050405020304" pitchFamily="18" charset="0"/>
              </a:rPr>
              <a:t>baseline</a:t>
            </a:r>
            <a:r>
              <a:rPr lang="it-IT" sz="2800" b="1" dirty="0">
                <a:solidFill>
                  <a:srgbClr val="FFC000"/>
                </a:solidFill>
                <a:latin typeface="Montserrat" pitchFamily="2" charset="77"/>
                <a:ea typeface="Calibri" panose="020F0502020204030204" pitchFamily="34" charset="0"/>
                <a:cs typeface="Times New Roman" panose="02020603050405020304" pitchFamily="18" charset="0"/>
              </a:rPr>
              <a:t> </a:t>
            </a:r>
            <a:r>
              <a:rPr lang="it-IT" sz="2800" b="1" dirty="0">
                <a:latin typeface="Montserrat" pitchFamily="2" charset="77"/>
                <a:cs typeface="Calibri" panose="020F0502020204030204" pitchFamily="34" charset="0"/>
              </a:rPr>
              <a:t>–</a:t>
            </a:r>
            <a:r>
              <a:rPr lang="it-IT" sz="2800" b="1" dirty="0">
                <a:solidFill>
                  <a:srgbClr val="FFC000"/>
                </a:solidFill>
                <a:latin typeface="Montserrat" pitchFamily="2" charset="77"/>
                <a:ea typeface="Calibri" panose="020F0502020204030204" pitchFamily="34" charset="0"/>
                <a:cs typeface="Times New Roman" panose="02020603050405020304" pitchFamily="18" charset="0"/>
              </a:rPr>
              <a:t> </a:t>
            </a:r>
            <a:r>
              <a:rPr lang="it-IT" sz="2800" b="1" dirty="0">
                <a:latin typeface="Montserrat" pitchFamily="2" charset="77"/>
                <a:ea typeface="Calibri" panose="020F0502020204030204" pitchFamily="34" charset="0"/>
                <a:cs typeface="Times New Roman" panose="02020603050405020304" pitchFamily="18" charset="0"/>
              </a:rPr>
              <a:t>I semestre 2023</a:t>
            </a:r>
            <a:br>
              <a:rPr lang="it-IT" sz="2800" b="1" dirty="0">
                <a:latin typeface="Montserrat" pitchFamily="2" charset="77"/>
                <a:ea typeface="Calibri" panose="020F0502020204030204" pitchFamily="34" charset="0"/>
                <a:cs typeface="Times New Roman" panose="02020603050405020304" pitchFamily="18" charset="0"/>
              </a:rPr>
            </a:br>
            <a:r>
              <a:rPr lang="it-IT" sz="2000" b="1" dirty="0" err="1">
                <a:solidFill>
                  <a:srgbClr val="F8B200"/>
                </a:solidFill>
                <a:latin typeface="Montserrat" pitchFamily="2" charset="77"/>
                <a:ea typeface="Calibri" panose="020F0502020204030204" pitchFamily="34" charset="0"/>
                <a:cs typeface="Times New Roman" panose="02020603050405020304" pitchFamily="18" charset="0"/>
              </a:rPr>
              <a:t>PdC</a:t>
            </a:r>
            <a:r>
              <a:rPr lang="it-IT" sz="2000" b="1" dirty="0">
                <a:solidFill>
                  <a:srgbClr val="F8B200"/>
                </a:solidFill>
                <a:latin typeface="Montserrat" pitchFamily="2" charset="77"/>
                <a:ea typeface="Calibri" panose="020F0502020204030204" pitchFamily="34" charset="0"/>
                <a:cs typeface="Times New Roman" panose="02020603050405020304" pitchFamily="18" charset="0"/>
              </a:rPr>
              <a:t> attività produttive</a:t>
            </a:r>
          </a:p>
        </p:txBody>
      </p:sp>
      <p:graphicFrame>
        <p:nvGraphicFramePr>
          <p:cNvPr id="10" name="Tabella 9">
            <a:extLst>
              <a:ext uri="{FF2B5EF4-FFF2-40B4-BE49-F238E27FC236}">
                <a16:creationId xmlns:a16="http://schemas.microsoft.com/office/drawing/2014/main" id="{51D40CCF-5B56-E8AA-B967-0070B7BB20F3}"/>
              </a:ext>
            </a:extLst>
          </p:cNvPr>
          <p:cNvGraphicFramePr>
            <a:graphicFrameLocks noGrp="1"/>
          </p:cNvGraphicFramePr>
          <p:nvPr/>
        </p:nvGraphicFramePr>
        <p:xfrm>
          <a:off x="449704" y="1308394"/>
          <a:ext cx="8214612" cy="1530160"/>
        </p:xfrm>
        <a:graphic>
          <a:graphicData uri="http://schemas.openxmlformats.org/drawingml/2006/table">
            <a:tbl>
              <a:tblPr>
                <a:tableStyleId>{94A4AF17-20B5-4D32-96B3-11795541EB5F}</a:tableStyleId>
              </a:tblPr>
              <a:tblGrid>
                <a:gridCol w="384985">
                  <a:extLst>
                    <a:ext uri="{9D8B030D-6E8A-4147-A177-3AD203B41FA5}">
                      <a16:colId xmlns:a16="http://schemas.microsoft.com/office/drawing/2014/main" val="3428630623"/>
                    </a:ext>
                  </a:extLst>
                </a:gridCol>
                <a:gridCol w="886265">
                  <a:extLst>
                    <a:ext uri="{9D8B030D-6E8A-4147-A177-3AD203B41FA5}">
                      <a16:colId xmlns:a16="http://schemas.microsoft.com/office/drawing/2014/main" val="2460946293"/>
                    </a:ext>
                  </a:extLst>
                </a:gridCol>
                <a:gridCol w="25400">
                  <a:extLst>
                    <a:ext uri="{9D8B030D-6E8A-4147-A177-3AD203B41FA5}">
                      <a16:colId xmlns:a16="http://schemas.microsoft.com/office/drawing/2014/main" val="2688573840"/>
                    </a:ext>
                  </a:extLst>
                </a:gridCol>
                <a:gridCol w="1751147">
                  <a:extLst>
                    <a:ext uri="{9D8B030D-6E8A-4147-A177-3AD203B41FA5}">
                      <a16:colId xmlns:a16="http://schemas.microsoft.com/office/drawing/2014/main" val="87256276"/>
                    </a:ext>
                  </a:extLst>
                </a:gridCol>
                <a:gridCol w="473211">
                  <a:extLst>
                    <a:ext uri="{9D8B030D-6E8A-4147-A177-3AD203B41FA5}">
                      <a16:colId xmlns:a16="http://schemas.microsoft.com/office/drawing/2014/main" val="2629097588"/>
                    </a:ext>
                  </a:extLst>
                </a:gridCol>
                <a:gridCol w="433108">
                  <a:extLst>
                    <a:ext uri="{9D8B030D-6E8A-4147-A177-3AD203B41FA5}">
                      <a16:colId xmlns:a16="http://schemas.microsoft.com/office/drawing/2014/main" val="669396548"/>
                    </a:ext>
                  </a:extLst>
                </a:gridCol>
                <a:gridCol w="569455">
                  <a:extLst>
                    <a:ext uri="{9D8B030D-6E8A-4147-A177-3AD203B41FA5}">
                      <a16:colId xmlns:a16="http://schemas.microsoft.com/office/drawing/2014/main" val="3715606522"/>
                    </a:ext>
                  </a:extLst>
                </a:gridCol>
                <a:gridCol w="537375">
                  <a:extLst>
                    <a:ext uri="{9D8B030D-6E8A-4147-A177-3AD203B41FA5}">
                      <a16:colId xmlns:a16="http://schemas.microsoft.com/office/drawing/2014/main" val="3025380816"/>
                    </a:ext>
                  </a:extLst>
                </a:gridCol>
                <a:gridCol w="428295">
                  <a:extLst>
                    <a:ext uri="{9D8B030D-6E8A-4147-A177-3AD203B41FA5}">
                      <a16:colId xmlns:a16="http://schemas.microsoft.com/office/drawing/2014/main" val="3917081947"/>
                    </a:ext>
                  </a:extLst>
                </a:gridCol>
                <a:gridCol w="452357">
                  <a:extLst>
                    <a:ext uri="{9D8B030D-6E8A-4147-A177-3AD203B41FA5}">
                      <a16:colId xmlns:a16="http://schemas.microsoft.com/office/drawing/2014/main" val="4073657867"/>
                    </a:ext>
                  </a:extLst>
                </a:gridCol>
                <a:gridCol w="384985">
                  <a:extLst>
                    <a:ext uri="{9D8B030D-6E8A-4147-A177-3AD203B41FA5}">
                      <a16:colId xmlns:a16="http://schemas.microsoft.com/office/drawing/2014/main" val="3431356591"/>
                    </a:ext>
                  </a:extLst>
                </a:gridCol>
                <a:gridCol w="384985">
                  <a:extLst>
                    <a:ext uri="{9D8B030D-6E8A-4147-A177-3AD203B41FA5}">
                      <a16:colId xmlns:a16="http://schemas.microsoft.com/office/drawing/2014/main" val="543388722"/>
                    </a:ext>
                  </a:extLst>
                </a:gridCol>
                <a:gridCol w="384985">
                  <a:extLst>
                    <a:ext uri="{9D8B030D-6E8A-4147-A177-3AD203B41FA5}">
                      <a16:colId xmlns:a16="http://schemas.microsoft.com/office/drawing/2014/main" val="2264197419"/>
                    </a:ext>
                  </a:extLst>
                </a:gridCol>
                <a:gridCol w="425086">
                  <a:extLst>
                    <a:ext uri="{9D8B030D-6E8A-4147-A177-3AD203B41FA5}">
                      <a16:colId xmlns:a16="http://schemas.microsoft.com/office/drawing/2014/main" val="3342379704"/>
                    </a:ext>
                  </a:extLst>
                </a:gridCol>
                <a:gridCol w="384985">
                  <a:extLst>
                    <a:ext uri="{9D8B030D-6E8A-4147-A177-3AD203B41FA5}">
                      <a16:colId xmlns:a16="http://schemas.microsoft.com/office/drawing/2014/main" val="2159698575"/>
                    </a:ext>
                  </a:extLst>
                </a:gridCol>
                <a:gridCol w="307988">
                  <a:extLst>
                    <a:ext uri="{9D8B030D-6E8A-4147-A177-3AD203B41FA5}">
                      <a16:colId xmlns:a16="http://schemas.microsoft.com/office/drawing/2014/main" val="15182250"/>
                    </a:ext>
                  </a:extLst>
                </a:gridCol>
              </a:tblGrid>
              <a:tr h="363495">
                <a:tc rowSpan="3">
                  <a:txBody>
                    <a:bodyPr/>
                    <a:lstStyle/>
                    <a:p>
                      <a:pPr algn="ctr" fontAlgn="ctr"/>
                      <a:r>
                        <a:rPr lang="it-IT" sz="1000" b="0" u="none" strike="noStrike" dirty="0">
                          <a:solidFill>
                            <a:srgbClr val="EBEBEB"/>
                          </a:solidFill>
                          <a:effectLst/>
                        </a:rPr>
                        <a:t>N.</a:t>
                      </a:r>
                      <a:endParaRPr lang="it-IT" sz="1000" b="0" i="0" u="none" strike="noStrike" dirty="0">
                        <a:solidFill>
                          <a:srgbClr val="EBEBEB"/>
                        </a:solidFill>
                        <a:effectLst/>
                        <a:latin typeface="Times New Roman" panose="02020603050405020304" pitchFamily="18" charset="0"/>
                      </a:endParaRPr>
                    </a:p>
                  </a:txBody>
                  <a:tcPr marL="0" marR="0" marT="0" marB="0" anchor="ctr"/>
                </a:tc>
                <a:tc rowSpan="3">
                  <a:txBody>
                    <a:bodyPr/>
                    <a:lstStyle/>
                    <a:p>
                      <a:pPr algn="l" fontAlgn="ctr"/>
                      <a:r>
                        <a:rPr lang="it-IT" sz="1000" b="0" u="none" strike="noStrike" dirty="0">
                          <a:solidFill>
                            <a:srgbClr val="EBEBEB"/>
                          </a:solidFill>
                          <a:effectLst/>
                        </a:rPr>
                        <a:t>Denominazione procedura</a:t>
                      </a:r>
                      <a:endParaRPr lang="it-IT" sz="1000" b="0" i="0" u="none" strike="noStrike" dirty="0">
                        <a:solidFill>
                          <a:srgbClr val="EBEBEB"/>
                        </a:solidFill>
                        <a:effectLst/>
                        <a:latin typeface="Times New Roman" panose="02020603050405020304" pitchFamily="18" charset="0"/>
                      </a:endParaRPr>
                    </a:p>
                  </a:txBody>
                  <a:tcPr marL="0" marR="0" marT="0" marB="0" anchor="ctr"/>
                </a:tc>
                <a:tc rowSpan="3">
                  <a:txBody>
                    <a:bodyPr/>
                    <a:lstStyle/>
                    <a:p>
                      <a:pPr algn="l" fontAlgn="ctr"/>
                      <a:endParaRPr lang="it-IT" sz="1000" b="0" i="0" u="none" strike="noStrike" dirty="0">
                        <a:solidFill>
                          <a:srgbClr val="EBEBEB"/>
                        </a:solidFill>
                        <a:effectLst/>
                        <a:latin typeface="Times New Roman" panose="02020603050405020304" pitchFamily="18" charset="0"/>
                      </a:endParaRPr>
                    </a:p>
                  </a:txBody>
                  <a:tcPr marL="0" marR="0" marT="0" marB="0" anchor="ctr"/>
                </a:tc>
                <a:tc rowSpan="3">
                  <a:txBody>
                    <a:bodyPr/>
                    <a:lstStyle/>
                    <a:p>
                      <a:pPr algn="ctr" fontAlgn="ctr"/>
                      <a:r>
                        <a:rPr lang="it-IT" sz="1000" b="0" u="none" strike="noStrike" dirty="0">
                          <a:solidFill>
                            <a:srgbClr val="EBEBEB"/>
                          </a:solidFill>
                          <a:effectLst/>
                        </a:rPr>
                        <a:t>Periodo</a:t>
                      </a:r>
                      <a:endParaRPr lang="it-IT" sz="1000" b="0" i="0" u="none" strike="noStrike" dirty="0">
                        <a:solidFill>
                          <a:srgbClr val="EBEBEB"/>
                        </a:solidFill>
                        <a:effectLst/>
                        <a:latin typeface="Times New Roman" panose="02020603050405020304" pitchFamily="18" charset="0"/>
                      </a:endParaRPr>
                    </a:p>
                  </a:txBody>
                  <a:tcPr marL="0" marR="0" marT="0" marB="0" anchor="ctr"/>
                </a:tc>
                <a:tc rowSpan="3">
                  <a:txBody>
                    <a:bodyPr/>
                    <a:lstStyle/>
                    <a:p>
                      <a:pPr algn="ctr" fontAlgn="ctr"/>
                      <a:r>
                        <a:rPr lang="it-IT" sz="1000" b="0" u="none" strike="noStrike" dirty="0">
                          <a:solidFill>
                            <a:srgbClr val="EBEBEB"/>
                          </a:solidFill>
                          <a:effectLst/>
                        </a:rPr>
                        <a:t>Totale procedure (nume</a:t>
                      </a:r>
                    </a:p>
                    <a:p>
                      <a:pPr algn="ctr" fontAlgn="ctr"/>
                      <a:r>
                        <a:rPr lang="it-IT" sz="1000" b="0" u="none" strike="noStrike" dirty="0">
                          <a:solidFill>
                            <a:srgbClr val="EBEBEB"/>
                          </a:solidFill>
                          <a:effectLst/>
                        </a:rPr>
                        <a:t>ro)</a:t>
                      </a:r>
                      <a:endParaRPr lang="it-IT" sz="1000" b="0" i="0" u="none" strike="noStrike" dirty="0">
                        <a:solidFill>
                          <a:srgbClr val="EBEBEB"/>
                        </a:solidFill>
                        <a:effectLst/>
                        <a:latin typeface="Times New Roman" panose="02020603050405020304" pitchFamily="18" charset="0"/>
                      </a:endParaRPr>
                    </a:p>
                  </a:txBody>
                  <a:tcPr marL="0" marR="0" marT="0" marB="0" anchor="ctr"/>
                </a:tc>
                <a:tc rowSpan="3">
                  <a:txBody>
                    <a:bodyPr/>
                    <a:lstStyle/>
                    <a:p>
                      <a:pPr algn="ctr" fontAlgn="ctr"/>
                      <a:r>
                        <a:rPr lang="it-IT" sz="1000" b="0" u="none" strike="noStrike" dirty="0">
                          <a:solidFill>
                            <a:srgbClr val="EBEBEB"/>
                          </a:solidFill>
                          <a:effectLst/>
                        </a:rPr>
                        <a:t>Concluse con silenzio </a:t>
                      </a:r>
                      <a:r>
                        <a:rPr lang="it-IT" sz="1000" b="0" u="none" strike="noStrike" dirty="0" err="1">
                          <a:solidFill>
                            <a:srgbClr val="EBEBEB"/>
                          </a:solidFill>
                          <a:effectLst/>
                        </a:rPr>
                        <a:t>assen</a:t>
                      </a:r>
                      <a:endParaRPr lang="it-IT" sz="1000" b="0" u="none" strike="noStrike" dirty="0">
                        <a:solidFill>
                          <a:srgbClr val="EBEBEB"/>
                        </a:solidFill>
                        <a:effectLst/>
                      </a:endParaRPr>
                    </a:p>
                    <a:p>
                      <a:pPr algn="ctr" fontAlgn="ctr"/>
                      <a:r>
                        <a:rPr lang="it-IT" sz="1000" b="0" u="none" strike="noStrike" dirty="0">
                          <a:solidFill>
                            <a:srgbClr val="EBEBEB"/>
                          </a:solidFill>
                          <a:effectLst/>
                        </a:rPr>
                        <a:t>so</a:t>
                      </a:r>
                      <a:br>
                        <a:rPr lang="it-IT" sz="1000" b="0" u="none" strike="noStrike" dirty="0">
                          <a:solidFill>
                            <a:srgbClr val="EBEBEB"/>
                          </a:solidFill>
                          <a:effectLst/>
                        </a:rPr>
                      </a:br>
                      <a:r>
                        <a:rPr lang="it-IT" sz="1000" b="0" u="none" strike="noStrike" dirty="0">
                          <a:solidFill>
                            <a:srgbClr val="EBEBEB"/>
                          </a:solidFill>
                          <a:effectLst/>
                        </a:rPr>
                        <a:t>(nume</a:t>
                      </a:r>
                    </a:p>
                    <a:p>
                      <a:pPr algn="ctr" fontAlgn="ctr"/>
                      <a:r>
                        <a:rPr lang="it-IT" sz="1000" b="0" u="none" strike="noStrike" dirty="0">
                          <a:solidFill>
                            <a:srgbClr val="EBEBEB"/>
                          </a:solidFill>
                          <a:effectLst/>
                        </a:rPr>
                        <a:t>ro)</a:t>
                      </a:r>
                      <a:endParaRPr lang="it-IT" sz="1000" b="0" i="0" u="none" strike="noStrike" dirty="0">
                        <a:solidFill>
                          <a:srgbClr val="EBEBEB"/>
                        </a:solidFill>
                        <a:effectLst/>
                        <a:latin typeface="Times New Roman" panose="02020603050405020304" pitchFamily="18" charset="0"/>
                      </a:endParaRPr>
                    </a:p>
                  </a:txBody>
                  <a:tcPr marL="0" marR="0" marT="0" marB="0" anchor="ctr"/>
                </a:tc>
                <a:tc gridSpan="5">
                  <a:txBody>
                    <a:bodyPr/>
                    <a:lstStyle/>
                    <a:p>
                      <a:pPr algn="ctr" fontAlgn="ctr"/>
                      <a:r>
                        <a:rPr lang="it-IT" sz="1000" b="0" u="none" strike="noStrike" dirty="0">
                          <a:solidFill>
                            <a:srgbClr val="EBEBEB"/>
                          </a:solidFill>
                          <a:effectLst/>
                        </a:rPr>
                        <a:t>Concluse con provvedimento espresso</a:t>
                      </a:r>
                      <a:endParaRPr lang="it-IT" sz="1000" b="0" i="0" u="none" strike="noStrike" dirty="0">
                        <a:solidFill>
                          <a:srgbClr val="EBEBEB"/>
                        </a:solidFill>
                        <a:effectLst/>
                        <a:latin typeface="Times New Roman" panose="02020603050405020304" pitchFamily="18" charset="0"/>
                      </a:endParaRPr>
                    </a:p>
                  </a:txBody>
                  <a:tcPr marL="0" marR="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rowSpan="3">
                  <a:txBody>
                    <a:bodyPr/>
                    <a:lstStyle/>
                    <a:p>
                      <a:pPr algn="ctr" fontAlgn="ctr"/>
                      <a:r>
                        <a:rPr lang="it-IT" sz="1000" b="0" u="none" strike="noStrike">
                          <a:solidFill>
                            <a:srgbClr val="EBEBEB"/>
                          </a:solidFill>
                          <a:effectLst/>
                        </a:rPr>
                        <a:t>Termine massimo (gg.)</a:t>
                      </a:r>
                      <a:endParaRPr lang="it-IT" sz="1000" b="0" i="0" u="none" strike="noStrike">
                        <a:solidFill>
                          <a:srgbClr val="EBEBEB"/>
                        </a:solidFill>
                        <a:effectLst/>
                        <a:latin typeface="Times New Roman" panose="02020603050405020304" pitchFamily="18" charset="0"/>
                      </a:endParaRPr>
                    </a:p>
                  </a:txBody>
                  <a:tcPr marL="0" marR="0" marT="0" marB="0" anchor="ctr"/>
                </a:tc>
                <a:tc rowSpan="3">
                  <a:txBody>
                    <a:bodyPr/>
                    <a:lstStyle/>
                    <a:p>
                      <a:pPr algn="ctr" fontAlgn="ctr"/>
                      <a:r>
                        <a:rPr lang="it-IT" sz="1000" b="0" u="none" strike="noStrike" dirty="0">
                          <a:solidFill>
                            <a:srgbClr val="EBEBEB"/>
                          </a:solidFill>
                          <a:effectLst/>
                        </a:rPr>
                        <a:t>Avvia</a:t>
                      </a:r>
                    </a:p>
                    <a:p>
                      <a:pPr algn="ctr" fontAlgn="ctr"/>
                      <a:r>
                        <a:rPr lang="it-IT" sz="1000" b="0" u="none" strike="noStrike" dirty="0">
                          <a:solidFill>
                            <a:srgbClr val="EBEBEB"/>
                          </a:solidFill>
                          <a:effectLst/>
                        </a:rPr>
                        <a:t>te</a:t>
                      </a:r>
                      <a:br>
                        <a:rPr lang="it-IT" sz="1000" b="0" u="none" strike="noStrike" dirty="0">
                          <a:solidFill>
                            <a:srgbClr val="EBEBEB"/>
                          </a:solidFill>
                          <a:effectLst/>
                        </a:rPr>
                      </a:br>
                      <a:r>
                        <a:rPr lang="it-IT" sz="1000" b="0" u="none" strike="noStrike" dirty="0">
                          <a:solidFill>
                            <a:srgbClr val="EBEBEB"/>
                          </a:solidFill>
                          <a:effectLst/>
                        </a:rPr>
                        <a:t>(numero)</a:t>
                      </a:r>
                      <a:endParaRPr lang="it-IT" sz="1000" b="0" i="0" u="none" strike="noStrike" dirty="0">
                        <a:solidFill>
                          <a:srgbClr val="EBEBEB"/>
                        </a:solidFill>
                        <a:effectLst/>
                        <a:latin typeface="Times New Roman" panose="02020603050405020304" pitchFamily="18" charset="0"/>
                      </a:endParaRPr>
                    </a:p>
                  </a:txBody>
                  <a:tcPr marL="0" marR="0" marT="0" marB="0" anchor="ctr"/>
                </a:tc>
                <a:tc rowSpan="3">
                  <a:txBody>
                    <a:bodyPr/>
                    <a:lstStyle/>
                    <a:p>
                      <a:pPr algn="ctr" fontAlgn="ctr"/>
                      <a:r>
                        <a:rPr lang="it-IT" sz="1000" b="0" u="none" strike="noStrike" dirty="0">
                          <a:solidFill>
                            <a:srgbClr val="EBEBEB"/>
                          </a:solidFill>
                          <a:effectLst/>
                        </a:rPr>
                        <a:t>Arretra</a:t>
                      </a:r>
                    </a:p>
                    <a:p>
                      <a:pPr algn="ctr" fontAlgn="ctr"/>
                      <a:r>
                        <a:rPr lang="it-IT" sz="1000" b="0" u="none" strike="noStrike" dirty="0">
                          <a:solidFill>
                            <a:srgbClr val="EBEBEB"/>
                          </a:solidFill>
                          <a:effectLst/>
                        </a:rPr>
                        <a:t>to</a:t>
                      </a:r>
                      <a:br>
                        <a:rPr lang="it-IT" sz="1000" b="0" u="none" strike="noStrike" dirty="0">
                          <a:solidFill>
                            <a:srgbClr val="EBEBEB"/>
                          </a:solidFill>
                          <a:effectLst/>
                        </a:rPr>
                      </a:br>
                      <a:r>
                        <a:rPr lang="it-IT" sz="1000" b="0" u="none" strike="noStrike" dirty="0">
                          <a:solidFill>
                            <a:srgbClr val="EBEBEB"/>
                          </a:solidFill>
                          <a:effectLst/>
                        </a:rPr>
                        <a:t>(nume</a:t>
                      </a:r>
                    </a:p>
                    <a:p>
                      <a:pPr algn="ctr" fontAlgn="ctr"/>
                      <a:r>
                        <a:rPr lang="it-IT" sz="1000" b="0" u="none" strike="noStrike" dirty="0">
                          <a:solidFill>
                            <a:srgbClr val="EBEBEB"/>
                          </a:solidFill>
                          <a:effectLst/>
                        </a:rPr>
                        <a:t>ro)</a:t>
                      </a:r>
                      <a:endParaRPr lang="it-IT" sz="1000" b="0" i="0" u="none" strike="noStrike" dirty="0">
                        <a:solidFill>
                          <a:srgbClr val="EBEBEB"/>
                        </a:solidFill>
                        <a:effectLst/>
                        <a:latin typeface="Times New Roman" panose="02020603050405020304" pitchFamily="18" charset="0"/>
                      </a:endParaRPr>
                    </a:p>
                  </a:txBody>
                  <a:tcPr marL="0" marR="0" marT="0" marB="0" anchor="ctr"/>
                </a:tc>
                <a:tc gridSpan="2">
                  <a:txBody>
                    <a:bodyPr/>
                    <a:lstStyle/>
                    <a:p>
                      <a:pPr algn="ctr" fontAlgn="ctr"/>
                      <a:r>
                        <a:rPr lang="it-IT" sz="1000" b="0" u="none" strike="noStrike" dirty="0">
                          <a:solidFill>
                            <a:srgbClr val="EBEBEB"/>
                          </a:solidFill>
                          <a:effectLst/>
                        </a:rPr>
                        <a:t>variazione rispetto baseline  </a:t>
                      </a:r>
                      <a:endParaRPr lang="it-IT" sz="1000" b="0" i="0" u="none" strike="noStrike" dirty="0">
                        <a:solidFill>
                          <a:srgbClr val="EBEBEB"/>
                        </a:solidFill>
                        <a:effectLst/>
                        <a:latin typeface="Times New Roman" panose="02020603050405020304" pitchFamily="18" charset="0"/>
                      </a:endParaRPr>
                    </a:p>
                  </a:txBody>
                  <a:tcPr marL="0" marR="0" marT="0" marB="0" anchor="ctr"/>
                </a:tc>
                <a:tc hMerge="1">
                  <a:txBody>
                    <a:bodyPr/>
                    <a:lstStyle/>
                    <a:p>
                      <a:endParaRPr lang="it-IT"/>
                    </a:p>
                  </a:txBody>
                  <a:tcPr/>
                </a:tc>
                <a:extLst>
                  <a:ext uri="{0D108BD9-81ED-4DB2-BD59-A6C34878D82A}">
                    <a16:rowId xmlns:a16="http://schemas.microsoft.com/office/drawing/2014/main" val="4075252702"/>
                  </a:ext>
                </a:extLst>
              </a:tr>
              <a:tr h="463360">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gridSpan="3">
                  <a:txBody>
                    <a:bodyPr/>
                    <a:lstStyle/>
                    <a:p>
                      <a:pPr algn="ctr" fontAlgn="ctr"/>
                      <a:r>
                        <a:rPr lang="it-IT" sz="1000" b="0" u="none" strike="noStrike" dirty="0">
                          <a:solidFill>
                            <a:srgbClr val="EBEBEB"/>
                          </a:solidFill>
                          <a:effectLst/>
                        </a:rPr>
                        <a:t>Numero</a:t>
                      </a:r>
                      <a:endParaRPr lang="it-IT" sz="1000" b="0" i="0" u="none" strike="noStrike" dirty="0">
                        <a:solidFill>
                          <a:srgbClr val="EBEBEB"/>
                        </a:solidFill>
                        <a:effectLst/>
                        <a:latin typeface="Times New Roman" panose="02020603050405020304" pitchFamily="18" charset="0"/>
                      </a:endParaRPr>
                    </a:p>
                  </a:txBody>
                  <a:tcPr marL="0" marR="0" marT="0" marB="0" anchor="ctr"/>
                </a:tc>
                <a:tc hMerge="1">
                  <a:txBody>
                    <a:bodyPr/>
                    <a:lstStyle/>
                    <a:p>
                      <a:endParaRPr lang="it-IT"/>
                    </a:p>
                  </a:txBody>
                  <a:tcPr/>
                </a:tc>
                <a:tc hMerge="1">
                  <a:txBody>
                    <a:bodyPr/>
                    <a:lstStyle/>
                    <a:p>
                      <a:endParaRPr lang="it-IT"/>
                    </a:p>
                  </a:txBody>
                  <a:tcPr/>
                </a:tc>
                <a:tc rowSpan="2">
                  <a:txBody>
                    <a:bodyPr/>
                    <a:lstStyle/>
                    <a:p>
                      <a:pPr algn="ctr" fontAlgn="ctr"/>
                      <a:r>
                        <a:rPr lang="it-IT" sz="1000" b="0" u="none" strike="noStrike" dirty="0">
                          <a:solidFill>
                            <a:srgbClr val="EBEBEB"/>
                          </a:solidFill>
                          <a:effectLst/>
                        </a:rPr>
                        <a:t>Durata media</a:t>
                      </a:r>
                      <a:br>
                        <a:rPr lang="it-IT" sz="1000" b="0" u="none" strike="noStrike" dirty="0">
                          <a:solidFill>
                            <a:srgbClr val="EBEBEB"/>
                          </a:solidFill>
                          <a:effectLst/>
                        </a:rPr>
                      </a:br>
                      <a:r>
                        <a:rPr lang="it-IT" sz="1000" b="0" u="none" strike="noStrike" dirty="0">
                          <a:solidFill>
                            <a:srgbClr val="EBEBEB"/>
                          </a:solidFill>
                          <a:effectLst/>
                        </a:rPr>
                        <a:t>(gg.)</a:t>
                      </a:r>
                      <a:endParaRPr lang="it-IT" sz="1000" b="0" i="0" u="none" strike="noStrike" dirty="0">
                        <a:solidFill>
                          <a:srgbClr val="EBEBEB"/>
                        </a:solidFill>
                        <a:effectLst/>
                        <a:latin typeface="Times New Roman" panose="02020603050405020304" pitchFamily="18" charset="0"/>
                      </a:endParaRPr>
                    </a:p>
                  </a:txBody>
                  <a:tcPr marL="0" marR="0" marT="0" marB="0" anchor="ctr"/>
                </a:tc>
                <a:tc rowSpan="2">
                  <a:txBody>
                    <a:bodyPr/>
                    <a:lstStyle/>
                    <a:p>
                      <a:pPr algn="ctr" fontAlgn="ctr"/>
                      <a:r>
                        <a:rPr lang="it-IT" sz="1000" b="0" u="none" strike="noStrike" dirty="0">
                          <a:solidFill>
                            <a:srgbClr val="EBEBEB"/>
                          </a:solidFill>
                          <a:effectLst/>
                        </a:rPr>
                        <a:t>Durata media </a:t>
                      </a:r>
                      <a:r>
                        <a:rPr lang="it-IT" sz="1000" b="0" u="none" strike="noStrike" dirty="0" err="1">
                          <a:solidFill>
                            <a:srgbClr val="EBEBEB"/>
                          </a:solidFill>
                          <a:effectLst/>
                        </a:rPr>
                        <a:t>sos</a:t>
                      </a:r>
                      <a:endParaRPr lang="it-IT" sz="1000" b="0" u="none" strike="noStrike" dirty="0">
                        <a:solidFill>
                          <a:srgbClr val="EBEBEB"/>
                        </a:solidFill>
                        <a:effectLst/>
                      </a:endParaRPr>
                    </a:p>
                    <a:p>
                      <a:pPr algn="ctr" fontAlgn="ctr"/>
                      <a:r>
                        <a:rPr lang="it-IT" sz="1000" b="0" u="none" strike="noStrike" dirty="0">
                          <a:solidFill>
                            <a:srgbClr val="EBEBEB"/>
                          </a:solidFill>
                          <a:effectLst/>
                        </a:rPr>
                        <a:t>pensioni</a:t>
                      </a:r>
                      <a:br>
                        <a:rPr lang="it-IT" sz="1000" b="0" u="none" strike="noStrike" dirty="0">
                          <a:solidFill>
                            <a:srgbClr val="EBEBEB"/>
                          </a:solidFill>
                          <a:effectLst/>
                        </a:rPr>
                      </a:br>
                      <a:r>
                        <a:rPr lang="it-IT" sz="1000" b="0" u="none" strike="noStrike" dirty="0">
                          <a:solidFill>
                            <a:srgbClr val="EBEBEB"/>
                          </a:solidFill>
                          <a:effectLst/>
                        </a:rPr>
                        <a:t>(gg.)</a:t>
                      </a:r>
                      <a:endParaRPr lang="it-IT" sz="1000" b="0" i="0" u="none" strike="noStrike" dirty="0">
                        <a:solidFill>
                          <a:srgbClr val="EBEBEB"/>
                        </a:solidFill>
                        <a:effectLst/>
                        <a:latin typeface="Times New Roman" panose="02020603050405020304" pitchFamily="18" charset="0"/>
                      </a:endParaRPr>
                    </a:p>
                  </a:txBody>
                  <a:tcPr marL="0" marR="0" marT="0" marB="0" anchor="ct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ctr"/>
                      <a:r>
                        <a:rPr lang="it-IT" sz="1000" b="0" u="none" strike="noStrike" dirty="0">
                          <a:solidFill>
                            <a:srgbClr val="EBEBEB"/>
                          </a:solidFill>
                          <a:effectLst/>
                        </a:rPr>
                        <a:t>Durata media (DM)</a:t>
                      </a:r>
                      <a:endParaRPr lang="it-IT" sz="1000" b="0" i="0" u="none" strike="noStrike" dirty="0">
                        <a:solidFill>
                          <a:srgbClr val="EBEBEB"/>
                        </a:solidFill>
                        <a:effectLst/>
                        <a:latin typeface="Times New Roman" panose="02020603050405020304" pitchFamily="18" charset="0"/>
                      </a:endParaRPr>
                    </a:p>
                  </a:txBody>
                  <a:tcPr marL="0" marR="0" marT="0" marB="0" anchor="ctr"/>
                </a:tc>
                <a:tc>
                  <a:txBody>
                    <a:bodyPr/>
                    <a:lstStyle/>
                    <a:p>
                      <a:pPr algn="ctr" fontAlgn="ctr"/>
                      <a:r>
                        <a:rPr lang="it-IT" sz="1000" b="0" u="none" strike="noStrike" dirty="0">
                          <a:solidFill>
                            <a:srgbClr val="EBEBEB"/>
                          </a:solidFill>
                          <a:effectLst/>
                        </a:rPr>
                        <a:t>Arre</a:t>
                      </a:r>
                    </a:p>
                    <a:p>
                      <a:pPr algn="ctr" fontAlgn="ctr"/>
                      <a:r>
                        <a:rPr lang="it-IT" sz="1000" b="0" u="none" strike="noStrike" dirty="0" err="1">
                          <a:solidFill>
                            <a:srgbClr val="EBEBEB"/>
                          </a:solidFill>
                          <a:effectLst/>
                        </a:rPr>
                        <a:t>trati</a:t>
                      </a:r>
                      <a:endParaRPr lang="it-IT" sz="1000" b="0" i="0" u="none" strike="noStrike" dirty="0">
                        <a:solidFill>
                          <a:srgbClr val="EBEBEB"/>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392364827"/>
                  </a:ext>
                </a:extLst>
              </a:tr>
              <a:tr h="463783">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ctr"/>
                      <a:r>
                        <a:rPr lang="it-IT" sz="1000" b="0" u="none" strike="noStrike" dirty="0">
                          <a:solidFill>
                            <a:srgbClr val="EBEBEB"/>
                          </a:solidFill>
                          <a:effectLst/>
                        </a:rPr>
                        <a:t>Totali</a:t>
                      </a:r>
                      <a:endParaRPr lang="it-IT" sz="1000" b="0" i="0" u="none" strike="noStrike" dirty="0">
                        <a:solidFill>
                          <a:srgbClr val="EBEBEB"/>
                        </a:solidFill>
                        <a:effectLst/>
                        <a:latin typeface="Times New Roman" panose="02020603050405020304" pitchFamily="18" charset="0"/>
                      </a:endParaRPr>
                    </a:p>
                  </a:txBody>
                  <a:tcPr marL="0" marR="0" marT="0" marB="0" anchor="ctr"/>
                </a:tc>
                <a:tc>
                  <a:txBody>
                    <a:bodyPr/>
                    <a:lstStyle/>
                    <a:p>
                      <a:pPr algn="ctr" fontAlgn="ctr"/>
                      <a:r>
                        <a:rPr lang="it-IT" sz="1000" b="0" u="none" strike="noStrike" dirty="0">
                          <a:solidFill>
                            <a:srgbClr val="EBEBEB"/>
                          </a:solidFill>
                          <a:effectLst/>
                        </a:rPr>
                        <a:t>di cui:            con </a:t>
                      </a:r>
                      <a:r>
                        <a:rPr lang="it-IT" sz="1000" b="0" u="none" strike="noStrike" dirty="0" err="1">
                          <a:solidFill>
                            <a:srgbClr val="EBEBEB"/>
                          </a:solidFill>
                          <a:effectLst/>
                        </a:rPr>
                        <a:t>sospen</a:t>
                      </a:r>
                      <a:endParaRPr lang="it-IT" sz="1000" b="0" u="none" strike="noStrike" dirty="0">
                        <a:solidFill>
                          <a:srgbClr val="EBEBEB"/>
                        </a:solidFill>
                        <a:effectLst/>
                      </a:endParaRPr>
                    </a:p>
                    <a:p>
                      <a:pPr algn="ctr" fontAlgn="ctr"/>
                      <a:r>
                        <a:rPr lang="it-IT" sz="1000" b="0" u="none" strike="noStrike" dirty="0" err="1">
                          <a:solidFill>
                            <a:srgbClr val="EBEBEB"/>
                          </a:solidFill>
                          <a:effectLst/>
                        </a:rPr>
                        <a:t>sioni</a:t>
                      </a:r>
                      <a:endParaRPr lang="it-IT" sz="1000" b="0" i="1" u="none" strike="noStrike" dirty="0">
                        <a:solidFill>
                          <a:srgbClr val="EBEBEB"/>
                        </a:solidFill>
                        <a:effectLst/>
                        <a:latin typeface="Times New Roman" panose="02020603050405020304" pitchFamily="18" charset="0"/>
                      </a:endParaRPr>
                    </a:p>
                  </a:txBody>
                  <a:tcPr marL="0" marR="0" marT="0" marB="0" anchor="ctr"/>
                </a:tc>
                <a:tc>
                  <a:txBody>
                    <a:bodyPr/>
                    <a:lstStyle/>
                    <a:p>
                      <a:pPr algn="ctr" fontAlgn="ctr"/>
                      <a:r>
                        <a:rPr lang="it-IT" sz="1000" b="0" u="none" strike="noStrike" dirty="0">
                          <a:solidFill>
                            <a:srgbClr val="EBEBEB"/>
                          </a:solidFill>
                          <a:effectLst/>
                        </a:rPr>
                        <a:t>di cui:</a:t>
                      </a:r>
                      <a:br>
                        <a:rPr lang="it-IT" sz="1000" b="0" u="none" strike="noStrike" dirty="0">
                          <a:solidFill>
                            <a:srgbClr val="EBEBEB"/>
                          </a:solidFill>
                          <a:effectLst/>
                        </a:rPr>
                      </a:br>
                      <a:r>
                        <a:rPr lang="it-IT" sz="1000" b="0" u="none" strike="noStrike" dirty="0">
                          <a:solidFill>
                            <a:srgbClr val="EBEBEB"/>
                          </a:solidFill>
                          <a:effectLst/>
                        </a:rPr>
                        <a:t>con </a:t>
                      </a:r>
                      <a:r>
                        <a:rPr lang="it-IT" sz="1000" b="0" u="none" strike="noStrike" dirty="0" err="1">
                          <a:solidFill>
                            <a:srgbClr val="EBEBEB"/>
                          </a:solidFill>
                          <a:effectLst/>
                        </a:rPr>
                        <a:t>CdS</a:t>
                      </a:r>
                      <a:endParaRPr lang="it-IT" sz="1000" b="0" i="1" u="none" strike="noStrike" dirty="0">
                        <a:solidFill>
                          <a:srgbClr val="EBEBEB"/>
                        </a:solidFill>
                        <a:effectLst/>
                        <a:latin typeface="Times New Roman" panose="02020603050405020304" pitchFamily="18" charset="0"/>
                      </a:endParaRPr>
                    </a:p>
                  </a:txBody>
                  <a:tcPr marL="0" marR="0" marT="0" marB="0" anchor="ct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ctr"/>
                      <a:r>
                        <a:rPr lang="it-IT" sz="1000" b="0" u="none" strike="noStrike" dirty="0">
                          <a:solidFill>
                            <a:srgbClr val="EBEBEB"/>
                          </a:solidFill>
                          <a:effectLst/>
                        </a:rPr>
                        <a:t>%</a:t>
                      </a:r>
                      <a:endParaRPr lang="it-IT" sz="1000" b="0" i="1" u="none" strike="noStrike" dirty="0">
                        <a:solidFill>
                          <a:srgbClr val="EBEBEB"/>
                        </a:solidFill>
                        <a:effectLst/>
                        <a:latin typeface="Times New Roman" panose="02020603050405020304" pitchFamily="18" charset="0"/>
                      </a:endParaRPr>
                    </a:p>
                  </a:txBody>
                  <a:tcPr marL="0" marR="0" marT="0" marB="0" anchor="ctr"/>
                </a:tc>
                <a:tc>
                  <a:txBody>
                    <a:bodyPr/>
                    <a:lstStyle/>
                    <a:p>
                      <a:pPr algn="ctr" fontAlgn="ctr"/>
                      <a:r>
                        <a:rPr lang="it-IT" sz="1000" b="0" u="none" strike="noStrike" dirty="0">
                          <a:solidFill>
                            <a:srgbClr val="EBEBEB"/>
                          </a:solidFill>
                          <a:effectLst/>
                        </a:rPr>
                        <a:t>%</a:t>
                      </a:r>
                      <a:endParaRPr lang="it-IT" sz="1000" b="0" i="1" u="none" strike="noStrike" dirty="0">
                        <a:solidFill>
                          <a:srgbClr val="EBEBEB"/>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062656480"/>
                  </a:ext>
                </a:extLst>
              </a:tr>
            </a:tbl>
          </a:graphicData>
        </a:graphic>
      </p:graphicFrame>
      <p:graphicFrame>
        <p:nvGraphicFramePr>
          <p:cNvPr id="11" name="Tabella 10">
            <a:extLst>
              <a:ext uri="{FF2B5EF4-FFF2-40B4-BE49-F238E27FC236}">
                <a16:creationId xmlns:a16="http://schemas.microsoft.com/office/drawing/2014/main" id="{55881335-0008-C881-ADD1-0E179BEA117D}"/>
              </a:ext>
            </a:extLst>
          </p:cNvPr>
          <p:cNvGraphicFramePr>
            <a:graphicFrameLocks noGrp="1"/>
          </p:cNvGraphicFramePr>
          <p:nvPr>
            <p:extLst>
              <p:ext uri="{D42A27DB-BD31-4B8C-83A1-F6EECF244321}">
                <p14:modId xmlns:p14="http://schemas.microsoft.com/office/powerpoint/2010/main" val="2181846138"/>
              </p:ext>
            </p:extLst>
          </p:nvPr>
        </p:nvGraphicFramePr>
        <p:xfrm>
          <a:off x="449704" y="2912953"/>
          <a:ext cx="8214612" cy="1106050"/>
        </p:xfrm>
        <a:graphic>
          <a:graphicData uri="http://schemas.openxmlformats.org/drawingml/2006/table">
            <a:tbl>
              <a:tblPr>
                <a:tableStyleId>{94A4AF17-20B5-4D32-96B3-11795541EB5F}</a:tableStyleId>
              </a:tblPr>
              <a:tblGrid>
                <a:gridCol w="367192">
                  <a:extLst>
                    <a:ext uri="{9D8B030D-6E8A-4147-A177-3AD203B41FA5}">
                      <a16:colId xmlns:a16="http://schemas.microsoft.com/office/drawing/2014/main" val="1016838769"/>
                    </a:ext>
                  </a:extLst>
                </a:gridCol>
                <a:gridCol w="899478">
                  <a:extLst>
                    <a:ext uri="{9D8B030D-6E8A-4147-A177-3AD203B41FA5}">
                      <a16:colId xmlns:a16="http://schemas.microsoft.com/office/drawing/2014/main" val="47553649"/>
                    </a:ext>
                  </a:extLst>
                </a:gridCol>
                <a:gridCol w="25400">
                  <a:extLst>
                    <a:ext uri="{9D8B030D-6E8A-4147-A177-3AD203B41FA5}">
                      <a16:colId xmlns:a16="http://schemas.microsoft.com/office/drawing/2014/main" val="3017259347"/>
                    </a:ext>
                  </a:extLst>
                </a:gridCol>
                <a:gridCol w="1750934">
                  <a:extLst>
                    <a:ext uri="{9D8B030D-6E8A-4147-A177-3AD203B41FA5}">
                      <a16:colId xmlns:a16="http://schemas.microsoft.com/office/drawing/2014/main" val="2640770162"/>
                    </a:ext>
                  </a:extLst>
                </a:gridCol>
                <a:gridCol w="465574">
                  <a:extLst>
                    <a:ext uri="{9D8B030D-6E8A-4147-A177-3AD203B41FA5}">
                      <a16:colId xmlns:a16="http://schemas.microsoft.com/office/drawing/2014/main" val="2787869299"/>
                    </a:ext>
                  </a:extLst>
                </a:gridCol>
                <a:gridCol w="441331">
                  <a:extLst>
                    <a:ext uri="{9D8B030D-6E8A-4147-A177-3AD203B41FA5}">
                      <a16:colId xmlns:a16="http://schemas.microsoft.com/office/drawing/2014/main" val="651114408"/>
                    </a:ext>
                  </a:extLst>
                </a:gridCol>
                <a:gridCol w="565831">
                  <a:extLst>
                    <a:ext uri="{9D8B030D-6E8A-4147-A177-3AD203B41FA5}">
                      <a16:colId xmlns:a16="http://schemas.microsoft.com/office/drawing/2014/main" val="3456928231"/>
                    </a:ext>
                  </a:extLst>
                </a:gridCol>
                <a:gridCol w="527563">
                  <a:extLst>
                    <a:ext uri="{9D8B030D-6E8A-4147-A177-3AD203B41FA5}">
                      <a16:colId xmlns:a16="http://schemas.microsoft.com/office/drawing/2014/main" val="3888460662"/>
                    </a:ext>
                  </a:extLst>
                </a:gridCol>
                <a:gridCol w="447626">
                  <a:extLst>
                    <a:ext uri="{9D8B030D-6E8A-4147-A177-3AD203B41FA5}">
                      <a16:colId xmlns:a16="http://schemas.microsoft.com/office/drawing/2014/main" val="1257658412"/>
                    </a:ext>
                  </a:extLst>
                </a:gridCol>
                <a:gridCol w="455621">
                  <a:extLst>
                    <a:ext uri="{9D8B030D-6E8A-4147-A177-3AD203B41FA5}">
                      <a16:colId xmlns:a16="http://schemas.microsoft.com/office/drawing/2014/main" val="1019547104"/>
                    </a:ext>
                  </a:extLst>
                </a:gridCol>
                <a:gridCol w="375688">
                  <a:extLst>
                    <a:ext uri="{9D8B030D-6E8A-4147-A177-3AD203B41FA5}">
                      <a16:colId xmlns:a16="http://schemas.microsoft.com/office/drawing/2014/main" val="3557021429"/>
                    </a:ext>
                  </a:extLst>
                </a:gridCol>
                <a:gridCol w="383681">
                  <a:extLst>
                    <a:ext uri="{9D8B030D-6E8A-4147-A177-3AD203B41FA5}">
                      <a16:colId xmlns:a16="http://schemas.microsoft.com/office/drawing/2014/main" val="2106942378"/>
                    </a:ext>
                  </a:extLst>
                </a:gridCol>
                <a:gridCol w="375687">
                  <a:extLst>
                    <a:ext uri="{9D8B030D-6E8A-4147-A177-3AD203B41FA5}">
                      <a16:colId xmlns:a16="http://schemas.microsoft.com/office/drawing/2014/main" val="4017578368"/>
                    </a:ext>
                  </a:extLst>
                </a:gridCol>
                <a:gridCol w="431642">
                  <a:extLst>
                    <a:ext uri="{9D8B030D-6E8A-4147-A177-3AD203B41FA5}">
                      <a16:colId xmlns:a16="http://schemas.microsoft.com/office/drawing/2014/main" val="3033834973"/>
                    </a:ext>
                  </a:extLst>
                </a:gridCol>
                <a:gridCol w="391674">
                  <a:extLst>
                    <a:ext uri="{9D8B030D-6E8A-4147-A177-3AD203B41FA5}">
                      <a16:colId xmlns:a16="http://schemas.microsoft.com/office/drawing/2014/main" val="3290296556"/>
                    </a:ext>
                  </a:extLst>
                </a:gridCol>
                <a:gridCol w="309690">
                  <a:extLst>
                    <a:ext uri="{9D8B030D-6E8A-4147-A177-3AD203B41FA5}">
                      <a16:colId xmlns:a16="http://schemas.microsoft.com/office/drawing/2014/main" val="1515073849"/>
                    </a:ext>
                  </a:extLst>
                </a:gridCol>
              </a:tblGrid>
              <a:tr h="543919">
                <a:tc rowSpan="2">
                  <a:txBody>
                    <a:bodyPr/>
                    <a:lstStyle/>
                    <a:p>
                      <a:pPr algn="ctr" fontAlgn="ctr"/>
                      <a:r>
                        <a:rPr lang="it-IT" sz="1000" b="1" u="none" strike="noStrike" dirty="0">
                          <a:solidFill>
                            <a:schemeClr val="accent6"/>
                          </a:solidFill>
                          <a:effectLst/>
                        </a:rPr>
                        <a:t>8.1</a:t>
                      </a:r>
                      <a:endParaRPr lang="it-IT" sz="1000" b="1" i="0" u="none" strike="noStrike" dirty="0">
                        <a:solidFill>
                          <a:schemeClr val="accent6"/>
                        </a:solidFill>
                        <a:effectLst/>
                        <a:latin typeface="Times New Roman" panose="02020603050405020304" pitchFamily="18" charset="0"/>
                      </a:endParaRPr>
                    </a:p>
                  </a:txBody>
                  <a:tcPr marL="0" marR="0" marT="0" marB="0" anchor="ctr"/>
                </a:tc>
                <a:tc rowSpan="2">
                  <a:txBody>
                    <a:bodyPr/>
                    <a:lstStyle/>
                    <a:p>
                      <a:pPr algn="l" fontAlgn="ctr"/>
                      <a:r>
                        <a:rPr lang="it-IT" sz="1000" b="1" u="none" strike="noStrike" dirty="0">
                          <a:solidFill>
                            <a:schemeClr val="accent6"/>
                          </a:solidFill>
                          <a:effectLst/>
                        </a:rPr>
                        <a:t>permesso di costruire attività produttive</a:t>
                      </a:r>
                      <a:endParaRPr lang="it-IT" sz="1000" b="1" i="0" u="none" strike="noStrike" dirty="0">
                        <a:solidFill>
                          <a:schemeClr val="accent6"/>
                        </a:solidFill>
                        <a:effectLst/>
                        <a:latin typeface="Times New Roman" panose="02020603050405020304" pitchFamily="18" charset="0"/>
                      </a:endParaRPr>
                    </a:p>
                  </a:txBody>
                  <a:tcPr marL="0" marR="0" marT="0" marB="0" anchor="ctr"/>
                </a:tc>
                <a:tc rowSpan="2">
                  <a:txBody>
                    <a:bodyPr/>
                    <a:lstStyle/>
                    <a:p>
                      <a:pPr algn="ctr" fontAlgn="ctr"/>
                      <a:endParaRPr lang="it-IT" sz="1000" b="1" i="0" u="none" strike="noStrike" dirty="0">
                        <a:solidFill>
                          <a:srgbClr val="FFC000"/>
                        </a:solidFill>
                        <a:effectLst/>
                        <a:latin typeface="Calibri" panose="020F0502020204030204" pitchFamily="34" charset="0"/>
                      </a:endParaRPr>
                    </a:p>
                  </a:txBody>
                  <a:tcPr marL="0" marR="0" marT="0" marB="0" anchor="ctr"/>
                </a:tc>
                <a:tc>
                  <a:txBody>
                    <a:bodyPr/>
                    <a:lstStyle/>
                    <a:p>
                      <a:pPr algn="l" fontAlgn="ctr"/>
                      <a:r>
                        <a:rPr lang="it-IT" sz="1000" b="1" u="none" strike="noStrike" dirty="0">
                          <a:solidFill>
                            <a:srgbClr val="FFC000"/>
                          </a:solidFill>
                          <a:effectLst/>
                        </a:rPr>
                        <a:t> BASELINE (II^ SEM. 2021) </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118</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0</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85</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74</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85</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i="0" u="none" strike="noStrike" dirty="0">
                          <a:solidFill>
                            <a:srgbClr val="FFC000"/>
                          </a:solidFill>
                          <a:effectLst/>
                          <a:latin typeface="Times New Roman" panose="02020603050405020304" pitchFamily="18" charset="0"/>
                        </a:rPr>
                        <a:t>188</a:t>
                      </a:r>
                    </a:p>
                  </a:txBody>
                  <a:tcPr marL="0" marR="0" marT="0" marB="0" anchor="ctr"/>
                </a:tc>
                <a:tc>
                  <a:txBody>
                    <a:bodyPr/>
                    <a:lstStyle/>
                    <a:p>
                      <a:pPr algn="ctr" fontAlgn="ctr"/>
                      <a:r>
                        <a:rPr lang="it-IT" sz="1000" b="1" u="none" strike="noStrike" dirty="0">
                          <a:solidFill>
                            <a:srgbClr val="FFC000"/>
                          </a:solidFill>
                          <a:effectLst/>
                        </a:rPr>
                        <a:t>81</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90</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17</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16</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 </a:t>
                      </a:r>
                      <a:endParaRPr lang="it-IT" sz="1000" b="1" i="0" u="none" strike="noStrike" dirty="0">
                        <a:solidFill>
                          <a:srgbClr val="FFC000"/>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rgbClr val="FFC000"/>
                          </a:solidFill>
                          <a:effectLst/>
                        </a:rPr>
                        <a:t> </a:t>
                      </a:r>
                      <a:endParaRPr lang="it-IT" sz="1000" b="1" i="0" u="none" strike="noStrike" dirty="0">
                        <a:solidFill>
                          <a:srgbClr val="FFC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45669093"/>
                  </a:ext>
                </a:extLst>
              </a:tr>
              <a:tr h="562131">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l" fontAlgn="ctr"/>
                      <a:r>
                        <a:rPr lang="it-IT" sz="1000" b="1" u="none" strike="noStrike" dirty="0">
                          <a:solidFill>
                            <a:schemeClr val="accent6"/>
                          </a:solidFill>
                          <a:effectLst/>
                        </a:rPr>
                        <a:t>  I^ SEMESTRE 2023 </a:t>
                      </a:r>
                      <a:endParaRPr lang="it-IT" sz="1200" b="1" i="0" u="none" strike="noStrike" dirty="0">
                        <a:solidFill>
                          <a:schemeClr val="accent6"/>
                        </a:solidFill>
                        <a:effectLst/>
                        <a:latin typeface="Calibri" panose="020F0502020204030204" pitchFamily="34" charset="0"/>
                      </a:endParaRPr>
                    </a:p>
                  </a:txBody>
                  <a:tcPr marL="0" marR="0" marT="0" marB="0" anchor="ctr"/>
                </a:tc>
                <a:tc>
                  <a:txBody>
                    <a:bodyPr/>
                    <a:lstStyle/>
                    <a:p>
                      <a:pPr algn="ctr" fontAlgn="ctr"/>
                      <a:r>
                        <a:rPr lang="it-IT" sz="1000" b="1" u="none" strike="noStrike" dirty="0">
                          <a:solidFill>
                            <a:schemeClr val="accent6"/>
                          </a:solidFill>
                          <a:effectLst/>
                        </a:rPr>
                        <a:t>105</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0</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48</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40</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46</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95</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35</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90</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44</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13</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-49%</a:t>
                      </a:r>
                      <a:endParaRPr lang="it-IT" sz="1000" b="1" i="0" u="none" strike="noStrike" dirty="0">
                        <a:solidFill>
                          <a:schemeClr val="accent6"/>
                        </a:solidFill>
                        <a:effectLst/>
                        <a:latin typeface="Times New Roman" panose="02020603050405020304" pitchFamily="18" charset="0"/>
                      </a:endParaRPr>
                    </a:p>
                  </a:txBody>
                  <a:tcPr marL="0" marR="0" marT="0" marB="0" anchor="ctr"/>
                </a:tc>
                <a:tc>
                  <a:txBody>
                    <a:bodyPr/>
                    <a:lstStyle/>
                    <a:p>
                      <a:pPr algn="ctr" fontAlgn="ctr"/>
                      <a:r>
                        <a:rPr lang="it-IT" sz="1000" b="1" u="none" strike="noStrike" dirty="0">
                          <a:solidFill>
                            <a:schemeClr val="accent6"/>
                          </a:solidFill>
                          <a:effectLst/>
                        </a:rPr>
                        <a:t>-19%</a:t>
                      </a:r>
                      <a:endParaRPr lang="it-IT" sz="1000" b="1" i="0" u="none" strike="noStrike" dirty="0">
                        <a:solidFill>
                          <a:schemeClr val="accent6"/>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705355056"/>
                  </a:ext>
                </a:extLst>
              </a:tr>
            </a:tbl>
          </a:graphicData>
        </a:graphic>
      </p:graphicFrame>
      <p:sp>
        <p:nvSpPr>
          <p:cNvPr id="15" name="Rettangolo 14">
            <a:extLst>
              <a:ext uri="{FF2B5EF4-FFF2-40B4-BE49-F238E27FC236}">
                <a16:creationId xmlns:a16="http://schemas.microsoft.com/office/drawing/2014/main" id="{B15631DE-ED3D-CFB2-D9BB-510F1059B880}"/>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6F4D7450-6802-F182-D58A-0C96D79762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49640"/>
            <a:ext cx="8755380" cy="514350"/>
          </a:xfrm>
          <a:prstGeom prst="rect">
            <a:avLst/>
          </a:prstGeom>
          <a:noFill/>
          <a:ln>
            <a:noFill/>
          </a:ln>
        </p:spPr>
      </p:pic>
    </p:spTree>
    <p:extLst>
      <p:ext uri="{BB962C8B-B14F-4D97-AF65-F5344CB8AC3E}">
        <p14:creationId xmlns:p14="http://schemas.microsoft.com/office/powerpoint/2010/main" val="148419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C89745-7FA6-5B92-607D-BC3067267C4D}"/>
              </a:ext>
            </a:extLst>
          </p:cNvPr>
          <p:cNvSpPr>
            <a:spLocks noGrp="1"/>
          </p:cNvSpPr>
          <p:nvPr>
            <p:ph type="title"/>
          </p:nvPr>
        </p:nvSpPr>
        <p:spPr>
          <a:xfrm>
            <a:off x="573321" y="290065"/>
            <a:ext cx="7704000" cy="676800"/>
          </a:xfrm>
        </p:spPr>
        <p:txBody>
          <a:bodyPr/>
          <a:lstStyle/>
          <a:p>
            <a:pPr algn="ctr"/>
            <a:r>
              <a:rPr lang="it-IT" sz="2800" b="1" dirty="0">
                <a:solidFill>
                  <a:srgbClr val="FFC000"/>
                </a:solidFill>
                <a:latin typeface="Montserrat" pitchFamily="2" charset="77"/>
                <a:cs typeface="Calibri" panose="020F0502020204030204" pitchFamily="34" charset="0"/>
              </a:rPr>
              <a:t>Trend</a:t>
            </a:r>
            <a:r>
              <a:rPr lang="it-IT" sz="2800" b="1" dirty="0">
                <a:latin typeface="Montserrat" pitchFamily="2" charset="77"/>
                <a:cs typeface="Calibri" panose="020F0502020204030204" pitchFamily="34" charset="0"/>
              </a:rPr>
              <a:t> durata media </a:t>
            </a:r>
            <a:r>
              <a:rPr lang="it-IT" sz="2000" dirty="0">
                <a:latin typeface="Montserrat" pitchFamily="2" charset="77"/>
                <a:cs typeface="Calibri" panose="020F0502020204030204" pitchFamily="34" charset="0"/>
              </a:rPr>
              <a:t>– </a:t>
            </a:r>
            <a:r>
              <a:rPr lang="it-IT" sz="2000" dirty="0" err="1">
                <a:latin typeface="Montserrat" pitchFamily="2" charset="77"/>
                <a:cs typeface="Calibri" panose="020F0502020204030204" pitchFamily="34" charset="0"/>
              </a:rPr>
              <a:t>PdC</a:t>
            </a:r>
            <a:r>
              <a:rPr lang="it-IT" sz="2000" dirty="0">
                <a:latin typeface="Montserrat" pitchFamily="2" charset="77"/>
                <a:cs typeface="Calibri" panose="020F0502020204030204" pitchFamily="34" charset="0"/>
              </a:rPr>
              <a:t> attività produttive</a:t>
            </a:r>
          </a:p>
        </p:txBody>
      </p:sp>
      <p:sp>
        <p:nvSpPr>
          <p:cNvPr id="11" name="Rettangolo 10">
            <a:extLst>
              <a:ext uri="{FF2B5EF4-FFF2-40B4-BE49-F238E27FC236}">
                <a16:creationId xmlns:a16="http://schemas.microsoft.com/office/drawing/2014/main" id="{FE3A5758-51D1-323B-4A32-7C60FCA87566}"/>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2B5485D1-21F4-0884-299D-79DAF0A391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49640"/>
            <a:ext cx="8755380" cy="514350"/>
          </a:xfrm>
          <a:prstGeom prst="rect">
            <a:avLst/>
          </a:prstGeom>
          <a:noFill/>
          <a:ln>
            <a:noFill/>
          </a:ln>
        </p:spPr>
      </p:pic>
      <p:pic>
        <p:nvPicPr>
          <p:cNvPr id="17" name="Segnaposto contenuto 16">
            <a:extLst>
              <a:ext uri="{FF2B5EF4-FFF2-40B4-BE49-F238E27FC236}">
                <a16:creationId xmlns:a16="http://schemas.microsoft.com/office/drawing/2014/main" id="{EBEEB0F1-E8E1-499B-2CA7-F1E01AB4E3D0}"/>
              </a:ext>
            </a:extLst>
          </p:cNvPr>
          <p:cNvPicPr>
            <a:picLocks noGrp="1" noChangeAspect="1"/>
          </p:cNvPicPr>
          <p:nvPr>
            <p:ph idx="1"/>
          </p:nvPr>
        </p:nvPicPr>
        <p:blipFill>
          <a:blip r:embed="rId3"/>
          <a:stretch>
            <a:fillRect/>
          </a:stretch>
        </p:blipFill>
        <p:spPr>
          <a:xfrm>
            <a:off x="1627014" y="1038473"/>
            <a:ext cx="5596613" cy="3066554"/>
          </a:xfrm>
          <a:prstGeom prst="rect">
            <a:avLst/>
          </a:prstGeom>
        </p:spPr>
      </p:pic>
    </p:spTree>
    <p:extLst>
      <p:ext uri="{BB962C8B-B14F-4D97-AF65-F5344CB8AC3E}">
        <p14:creationId xmlns:p14="http://schemas.microsoft.com/office/powerpoint/2010/main" val="1137593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C89745-7FA6-5B92-607D-BC3067267C4D}"/>
              </a:ext>
            </a:extLst>
          </p:cNvPr>
          <p:cNvSpPr>
            <a:spLocks noGrp="1"/>
          </p:cNvSpPr>
          <p:nvPr>
            <p:ph type="title"/>
          </p:nvPr>
        </p:nvSpPr>
        <p:spPr>
          <a:xfrm>
            <a:off x="584527" y="390497"/>
            <a:ext cx="7704000" cy="676800"/>
          </a:xfrm>
        </p:spPr>
        <p:txBody>
          <a:bodyPr/>
          <a:lstStyle/>
          <a:p>
            <a:pPr algn="ctr"/>
            <a:r>
              <a:rPr lang="it-IT" sz="2800" b="1" dirty="0">
                <a:solidFill>
                  <a:srgbClr val="FFC000"/>
                </a:solidFill>
                <a:latin typeface="Montserrat" pitchFamily="2" charset="77"/>
                <a:cs typeface="Calibri" panose="020F0502020204030204" pitchFamily="34" charset="0"/>
              </a:rPr>
              <a:t>Trend</a:t>
            </a:r>
            <a:r>
              <a:rPr lang="it-IT" sz="2800" b="1" dirty="0">
                <a:latin typeface="Montserrat" pitchFamily="2" charset="77"/>
                <a:cs typeface="Calibri" panose="020F0502020204030204" pitchFamily="34" charset="0"/>
              </a:rPr>
              <a:t> arretrati </a:t>
            </a:r>
            <a:r>
              <a:rPr lang="it-IT" sz="2000" dirty="0">
                <a:latin typeface="Montserrat" pitchFamily="2" charset="77"/>
                <a:cs typeface="Calibri" panose="020F0502020204030204" pitchFamily="34" charset="0"/>
              </a:rPr>
              <a:t>– </a:t>
            </a:r>
            <a:r>
              <a:rPr lang="it-IT" sz="2000" dirty="0" err="1">
                <a:latin typeface="Montserrat" pitchFamily="2" charset="77"/>
                <a:cs typeface="Calibri" panose="020F0502020204030204" pitchFamily="34" charset="0"/>
              </a:rPr>
              <a:t>PdC</a:t>
            </a:r>
            <a:r>
              <a:rPr lang="it-IT" sz="2000" dirty="0">
                <a:latin typeface="Montserrat" pitchFamily="2" charset="77"/>
                <a:cs typeface="Calibri" panose="020F0502020204030204" pitchFamily="34" charset="0"/>
              </a:rPr>
              <a:t> attività produttive</a:t>
            </a:r>
            <a:endParaRPr lang="it-IT" sz="2000" b="1" dirty="0">
              <a:latin typeface="Montserrat" pitchFamily="2" charset="77"/>
              <a:cs typeface="Calibri" panose="020F0502020204030204" pitchFamily="34" charset="0"/>
            </a:endParaRPr>
          </a:p>
        </p:txBody>
      </p:sp>
      <p:sp>
        <p:nvSpPr>
          <p:cNvPr id="6" name="Rettangolo 5">
            <a:extLst>
              <a:ext uri="{FF2B5EF4-FFF2-40B4-BE49-F238E27FC236}">
                <a16:creationId xmlns:a16="http://schemas.microsoft.com/office/drawing/2014/main" id="{4DD3EB41-6F1F-2391-E5CF-B88A904E6532}"/>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741A8ACF-C66F-3597-5E45-5098BBEAE9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49640"/>
            <a:ext cx="8755380" cy="514350"/>
          </a:xfrm>
          <a:prstGeom prst="rect">
            <a:avLst/>
          </a:prstGeom>
          <a:noFill/>
          <a:ln>
            <a:noFill/>
          </a:ln>
        </p:spPr>
      </p:pic>
      <p:pic>
        <p:nvPicPr>
          <p:cNvPr id="5" name="Immagine 4">
            <a:extLst>
              <a:ext uri="{FF2B5EF4-FFF2-40B4-BE49-F238E27FC236}">
                <a16:creationId xmlns:a16="http://schemas.microsoft.com/office/drawing/2014/main" id="{2FAD517F-AF67-ADCE-382E-561AA45857F8}"/>
              </a:ext>
            </a:extLst>
          </p:cNvPr>
          <p:cNvPicPr>
            <a:picLocks noChangeAspect="1"/>
          </p:cNvPicPr>
          <p:nvPr/>
        </p:nvPicPr>
        <p:blipFill>
          <a:blip r:embed="rId3"/>
          <a:stretch>
            <a:fillRect/>
          </a:stretch>
        </p:blipFill>
        <p:spPr>
          <a:xfrm>
            <a:off x="1892582" y="1081649"/>
            <a:ext cx="5206435" cy="3237257"/>
          </a:xfrm>
          <a:prstGeom prst="rect">
            <a:avLst/>
          </a:prstGeom>
        </p:spPr>
      </p:pic>
    </p:spTree>
    <p:extLst>
      <p:ext uri="{BB962C8B-B14F-4D97-AF65-F5344CB8AC3E}">
        <p14:creationId xmlns:p14="http://schemas.microsoft.com/office/powerpoint/2010/main" val="37174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5B42F6-CDD9-98D3-D133-15ADD15B104B}"/>
              </a:ext>
            </a:extLst>
          </p:cNvPr>
          <p:cNvSpPr>
            <a:spLocks noGrp="1"/>
          </p:cNvSpPr>
          <p:nvPr>
            <p:ph type="title"/>
          </p:nvPr>
        </p:nvSpPr>
        <p:spPr>
          <a:xfrm>
            <a:off x="550659" y="432555"/>
            <a:ext cx="7704000" cy="676800"/>
          </a:xfrm>
        </p:spPr>
        <p:txBody>
          <a:bodyPr/>
          <a:lstStyle/>
          <a:p>
            <a:pPr algn="ctr"/>
            <a:r>
              <a:rPr lang="it-IT" sz="2800" b="1" dirty="0">
                <a:latin typeface="Montserrat" pitchFamily="2" charset="77"/>
                <a:ea typeface="Calibri" panose="020F0502020204030204" pitchFamily="34" charset="0"/>
                <a:cs typeface="Times New Roman" panose="02020603050405020304" pitchFamily="18" charset="0"/>
              </a:rPr>
              <a:t>I semestre 2023 </a:t>
            </a:r>
            <a:r>
              <a:rPr lang="it-IT" sz="2000" dirty="0">
                <a:latin typeface="Montserrat" pitchFamily="2" charset="77"/>
                <a:ea typeface="Calibri" panose="020F0502020204030204" pitchFamily="34" charset="0"/>
                <a:cs typeface="Times New Roman" panose="02020603050405020304" pitchFamily="18" charset="0"/>
              </a:rPr>
              <a:t>- </a:t>
            </a:r>
            <a:r>
              <a:rPr lang="it-IT" sz="2000" dirty="0" err="1">
                <a:latin typeface="Montserrat" pitchFamily="2" charset="77"/>
                <a:cs typeface="Calibri" panose="020F0502020204030204" pitchFamily="34" charset="0"/>
              </a:rPr>
              <a:t>PdC</a:t>
            </a:r>
            <a:r>
              <a:rPr lang="it-IT" sz="2000" dirty="0">
                <a:latin typeface="Montserrat" pitchFamily="2" charset="77"/>
                <a:cs typeface="Calibri" panose="020F0502020204030204" pitchFamily="34" charset="0"/>
              </a:rPr>
              <a:t> attività produttive</a:t>
            </a:r>
            <a:endParaRPr lang="it-IT" sz="2000" dirty="0"/>
          </a:p>
        </p:txBody>
      </p:sp>
      <p:sp>
        <p:nvSpPr>
          <p:cNvPr id="3" name="Segnaposto contenuto 2">
            <a:extLst>
              <a:ext uri="{FF2B5EF4-FFF2-40B4-BE49-F238E27FC236}">
                <a16:creationId xmlns:a16="http://schemas.microsoft.com/office/drawing/2014/main" id="{CE464444-B9AF-DC3C-01A6-AD0DB276FBD2}"/>
              </a:ext>
            </a:extLst>
          </p:cNvPr>
          <p:cNvSpPr>
            <a:spLocks noGrp="1"/>
          </p:cNvSpPr>
          <p:nvPr>
            <p:ph idx="1"/>
          </p:nvPr>
        </p:nvSpPr>
        <p:spPr>
          <a:xfrm>
            <a:off x="720000" y="1109355"/>
            <a:ext cx="7704000" cy="3386700"/>
          </a:xfrm>
        </p:spPr>
        <p:txBody>
          <a:bodyPr/>
          <a:lstStyle/>
          <a:p>
            <a:pPr marL="139700" indent="0">
              <a:buNone/>
            </a:pPr>
            <a:r>
              <a:rPr lang="it-IT" sz="1800" b="0" i="0" u="none" strike="noStrike" dirty="0">
                <a:solidFill>
                  <a:srgbClr val="FFFFFF"/>
                </a:solidFill>
                <a:effectLst/>
                <a:latin typeface="Calibri" panose="020F0502020204030204" pitchFamily="34" charset="0"/>
              </a:rPr>
              <a:t>.</a:t>
            </a:r>
            <a:r>
              <a:rPr lang="it-IT" dirty="0"/>
              <a:t> </a:t>
            </a:r>
          </a:p>
        </p:txBody>
      </p:sp>
      <p:graphicFrame>
        <p:nvGraphicFramePr>
          <p:cNvPr id="4" name="Tabella 3">
            <a:extLst>
              <a:ext uri="{FF2B5EF4-FFF2-40B4-BE49-F238E27FC236}">
                <a16:creationId xmlns:a16="http://schemas.microsoft.com/office/drawing/2014/main" id="{2FDE0C51-497E-60DC-27E0-C7949032FDA5}"/>
              </a:ext>
            </a:extLst>
          </p:cNvPr>
          <p:cNvGraphicFramePr>
            <a:graphicFrameLocks noGrp="1"/>
          </p:cNvGraphicFramePr>
          <p:nvPr/>
        </p:nvGraphicFramePr>
        <p:xfrm>
          <a:off x="1422400" y="1337728"/>
          <a:ext cx="5960533" cy="609600"/>
        </p:xfrm>
        <a:graphic>
          <a:graphicData uri="http://schemas.openxmlformats.org/drawingml/2006/table">
            <a:tbl>
              <a:tblPr>
                <a:tableStyleId>{94A4AF17-20B5-4D32-96B3-11795541EB5F}</a:tableStyleId>
              </a:tblPr>
              <a:tblGrid>
                <a:gridCol w="1463183">
                  <a:extLst>
                    <a:ext uri="{9D8B030D-6E8A-4147-A177-3AD203B41FA5}">
                      <a16:colId xmlns:a16="http://schemas.microsoft.com/office/drawing/2014/main" val="3428630623"/>
                    </a:ext>
                  </a:extLst>
                </a:gridCol>
                <a:gridCol w="1548698">
                  <a:extLst>
                    <a:ext uri="{9D8B030D-6E8A-4147-A177-3AD203B41FA5}">
                      <a16:colId xmlns:a16="http://schemas.microsoft.com/office/drawing/2014/main" val="2460946293"/>
                    </a:ext>
                  </a:extLst>
                </a:gridCol>
                <a:gridCol w="1513700">
                  <a:extLst>
                    <a:ext uri="{9D8B030D-6E8A-4147-A177-3AD203B41FA5}">
                      <a16:colId xmlns:a16="http://schemas.microsoft.com/office/drawing/2014/main" val="2688573840"/>
                    </a:ext>
                  </a:extLst>
                </a:gridCol>
                <a:gridCol w="1434952">
                  <a:extLst>
                    <a:ext uri="{9D8B030D-6E8A-4147-A177-3AD203B41FA5}">
                      <a16:colId xmlns:a16="http://schemas.microsoft.com/office/drawing/2014/main" val="87256276"/>
                    </a:ext>
                  </a:extLst>
                </a:gridCol>
              </a:tblGrid>
              <a:tr h="550331">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000" b="0" i="0" u="none" strike="noStrike" cap="none" dirty="0">
                          <a:solidFill>
                            <a:srgbClr val="EBEBEB"/>
                          </a:solidFill>
                          <a:effectLst/>
                          <a:latin typeface="Arial"/>
                          <a:cs typeface="Arial"/>
                          <a:sym typeface="Arial"/>
                        </a:rPr>
                        <a:t>Fattispecie</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it-IT" sz="1000" b="0" u="none" strike="noStrike" dirty="0">
                        <a:solidFill>
                          <a:srgbClr val="EBEBEB"/>
                        </a:solidFill>
                        <a:effectLst/>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000" b="0" u="none" strike="noStrike" dirty="0">
                          <a:solidFill>
                            <a:srgbClr val="EBEBEB"/>
                          </a:solidFill>
                          <a:effectLst/>
                        </a:rPr>
                        <a:t>Numero procedure</a:t>
                      </a:r>
                      <a:endParaRPr lang="it-IT" sz="1000" b="0" i="0" u="none" strike="noStrike" dirty="0">
                        <a:solidFill>
                          <a:srgbClr val="EBEBEB"/>
                        </a:solidFill>
                        <a:effectLst/>
                        <a:latin typeface="Times New Roman" panose="02020603050405020304" pitchFamily="18" charset="0"/>
                      </a:endParaRPr>
                    </a:p>
                    <a:p>
                      <a:pPr algn="ctr" fontAlgn="ctr"/>
                      <a:endParaRPr lang="it-IT" sz="1000" b="0" i="0" u="none" strike="noStrike" dirty="0">
                        <a:solidFill>
                          <a:srgbClr val="EBEBEB"/>
                        </a:solidFill>
                        <a:effectLst/>
                        <a:latin typeface="Times New Roman" panose="02020603050405020304" pitchFamily="18"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it-IT" sz="1000" b="0" u="none" strike="noStrike" dirty="0">
                        <a:solidFill>
                          <a:srgbClr val="EBEBEB"/>
                        </a:solidFill>
                        <a:effectLst/>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000" b="0" u="none" strike="noStrike" dirty="0">
                          <a:solidFill>
                            <a:srgbClr val="EBEBEB"/>
                          </a:solidFill>
                          <a:effectLst/>
                        </a:rPr>
                        <a:t>% su totale procedure chiuse</a:t>
                      </a:r>
                      <a:endParaRPr lang="it-IT" sz="1000" b="0" i="0" u="none" strike="noStrike" dirty="0">
                        <a:solidFill>
                          <a:srgbClr val="EBEBEB"/>
                        </a:solidFill>
                        <a:effectLst/>
                        <a:latin typeface="Times New Roman" panose="02020603050405020304" pitchFamily="18" charset="0"/>
                      </a:endParaRPr>
                    </a:p>
                    <a:p>
                      <a:pPr algn="l" fontAlgn="ctr"/>
                      <a:endParaRPr lang="it-IT" sz="1000" b="0" i="0" u="none" strike="noStrike" dirty="0">
                        <a:solidFill>
                          <a:srgbClr val="EBEBEB"/>
                        </a:solidFill>
                        <a:effectLst/>
                        <a:latin typeface="Times New Roman" panose="02020603050405020304" pitchFamily="18" charset="0"/>
                      </a:endParaRPr>
                    </a:p>
                  </a:txBody>
                  <a:tcPr marL="0" marR="0" marT="0" marB="0" anchor="ctr"/>
                </a:tc>
                <a:tc>
                  <a:txBody>
                    <a:bodyPr/>
                    <a:lstStyle/>
                    <a:p>
                      <a:pPr algn="ctr" fontAlgn="ctr"/>
                      <a:r>
                        <a:rPr lang="it-IT" sz="1000" b="0" u="none" strike="noStrike" dirty="0">
                          <a:solidFill>
                            <a:srgbClr val="EBEBEB"/>
                          </a:solidFill>
                          <a:effectLst/>
                        </a:rPr>
                        <a:t>Durata Media  </a:t>
                      </a:r>
                    </a:p>
                    <a:p>
                      <a:pPr algn="ctr" fontAlgn="ctr"/>
                      <a:r>
                        <a:rPr lang="it-IT" sz="1000" b="0" u="none" strike="noStrike" dirty="0">
                          <a:solidFill>
                            <a:srgbClr val="EBEBEB"/>
                          </a:solidFill>
                          <a:effectLst/>
                        </a:rPr>
                        <a:t>(PA + PROP)</a:t>
                      </a:r>
                      <a:endParaRPr lang="it-IT" sz="1000" b="0" i="0" u="none" strike="noStrike" dirty="0">
                        <a:solidFill>
                          <a:srgbClr val="EBEBEB"/>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075252702"/>
                  </a:ext>
                </a:extLst>
              </a:tr>
            </a:tbl>
          </a:graphicData>
        </a:graphic>
      </p:graphicFrame>
      <p:graphicFrame>
        <p:nvGraphicFramePr>
          <p:cNvPr id="5" name="Tabella 4">
            <a:extLst>
              <a:ext uri="{FF2B5EF4-FFF2-40B4-BE49-F238E27FC236}">
                <a16:creationId xmlns:a16="http://schemas.microsoft.com/office/drawing/2014/main" id="{9D10DF5C-FC44-907B-E56A-EC54013560EF}"/>
              </a:ext>
            </a:extLst>
          </p:cNvPr>
          <p:cNvGraphicFramePr>
            <a:graphicFrameLocks noGrp="1"/>
          </p:cNvGraphicFramePr>
          <p:nvPr/>
        </p:nvGraphicFramePr>
        <p:xfrm>
          <a:off x="1422393" y="1998876"/>
          <a:ext cx="5960533" cy="650711"/>
        </p:xfrm>
        <a:graphic>
          <a:graphicData uri="http://schemas.openxmlformats.org/drawingml/2006/table">
            <a:tbl>
              <a:tblPr>
                <a:tableStyleId>{94A4AF17-20B5-4D32-96B3-11795541EB5F}</a:tableStyleId>
              </a:tblPr>
              <a:tblGrid>
                <a:gridCol w="1463183">
                  <a:extLst>
                    <a:ext uri="{9D8B030D-6E8A-4147-A177-3AD203B41FA5}">
                      <a16:colId xmlns:a16="http://schemas.microsoft.com/office/drawing/2014/main" val="3428630623"/>
                    </a:ext>
                  </a:extLst>
                </a:gridCol>
                <a:gridCol w="1548698">
                  <a:extLst>
                    <a:ext uri="{9D8B030D-6E8A-4147-A177-3AD203B41FA5}">
                      <a16:colId xmlns:a16="http://schemas.microsoft.com/office/drawing/2014/main" val="2460946293"/>
                    </a:ext>
                  </a:extLst>
                </a:gridCol>
                <a:gridCol w="1513700">
                  <a:extLst>
                    <a:ext uri="{9D8B030D-6E8A-4147-A177-3AD203B41FA5}">
                      <a16:colId xmlns:a16="http://schemas.microsoft.com/office/drawing/2014/main" val="2688573840"/>
                    </a:ext>
                  </a:extLst>
                </a:gridCol>
                <a:gridCol w="1434952">
                  <a:extLst>
                    <a:ext uri="{9D8B030D-6E8A-4147-A177-3AD203B41FA5}">
                      <a16:colId xmlns:a16="http://schemas.microsoft.com/office/drawing/2014/main" val="87256276"/>
                    </a:ext>
                  </a:extLst>
                </a:gridCol>
              </a:tblGrid>
              <a:tr h="650711">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400" b="1" i="0" u="none" strike="noStrike" cap="none" dirty="0">
                          <a:solidFill>
                            <a:srgbClr val="FFC000"/>
                          </a:solidFill>
                          <a:effectLst/>
                          <a:latin typeface="Arial"/>
                          <a:cs typeface="Arial"/>
                          <a:sym typeface="Arial"/>
                        </a:rPr>
                        <a:t>Interruzione</a:t>
                      </a:r>
                    </a:p>
                  </a:txBody>
                  <a:tcPr marL="0" marR="0" marT="0" marB="0" anchor="ctr"/>
                </a:tc>
                <a:tc>
                  <a:txBody>
                    <a:bodyPr/>
                    <a:lstStyle/>
                    <a:p>
                      <a:pPr marR="0" algn="ctr" rtl="0" fontAlgn="ctr">
                        <a:lnSpc>
                          <a:spcPct val="100000"/>
                        </a:lnSpc>
                        <a:spcBef>
                          <a:spcPts val="0"/>
                        </a:spcBef>
                        <a:spcAft>
                          <a:spcPts val="0"/>
                        </a:spcAft>
                        <a:buClr>
                          <a:srgbClr val="000000"/>
                        </a:buClr>
                        <a:buFont typeface="Arial"/>
                      </a:pPr>
                      <a:r>
                        <a:rPr lang="it-IT" sz="1400" b="1" i="0" u="none" strike="noStrike" cap="none" dirty="0">
                          <a:solidFill>
                            <a:srgbClr val="EBEBEB"/>
                          </a:solidFill>
                          <a:effectLst/>
                          <a:latin typeface="+mj-lt"/>
                          <a:cs typeface="Arial"/>
                          <a:sym typeface="Arial"/>
                        </a:rPr>
                        <a:t>34</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it-IT" sz="1400" b="1" u="none" strike="noStrike" dirty="0">
                        <a:solidFill>
                          <a:srgbClr val="EBEBEB"/>
                        </a:solidFill>
                        <a:effectLst/>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400" b="1" u="none" strike="noStrike" dirty="0">
                          <a:solidFill>
                            <a:srgbClr val="EBEBEB"/>
                          </a:solidFill>
                          <a:effectLst/>
                        </a:rPr>
                        <a:t>71%</a:t>
                      </a:r>
                    </a:p>
                    <a:p>
                      <a:pPr algn="l" fontAlgn="ctr"/>
                      <a:endParaRPr lang="it-IT" sz="1000" b="1" i="0" u="none" strike="noStrike" dirty="0">
                        <a:solidFill>
                          <a:srgbClr val="EBEBEB"/>
                        </a:solidFill>
                        <a:effectLst/>
                        <a:latin typeface="Times New Roman" panose="02020603050405020304" pitchFamily="18" charset="0"/>
                      </a:endParaRPr>
                    </a:p>
                  </a:txBody>
                  <a:tcPr marL="0" marR="0" marT="0" marB="0" anchor="ctr"/>
                </a:tc>
                <a:tc>
                  <a:txBody>
                    <a:bodyPr/>
                    <a:lstStyle/>
                    <a:p>
                      <a:pPr algn="ctr" fontAlgn="ctr"/>
                      <a:r>
                        <a:rPr lang="it-IT" sz="1400" b="1" i="0" u="none" strike="noStrike" dirty="0">
                          <a:solidFill>
                            <a:srgbClr val="EBEBEB"/>
                          </a:solidFill>
                          <a:effectLst/>
                          <a:latin typeface="+mj-lt"/>
                        </a:rPr>
                        <a:t>24 (9+15)</a:t>
                      </a:r>
                    </a:p>
                  </a:txBody>
                  <a:tcPr marL="0" marR="0" marT="0" marB="0" anchor="ctr"/>
                </a:tc>
                <a:extLst>
                  <a:ext uri="{0D108BD9-81ED-4DB2-BD59-A6C34878D82A}">
                    <a16:rowId xmlns:a16="http://schemas.microsoft.com/office/drawing/2014/main" val="4075252702"/>
                  </a:ext>
                </a:extLst>
              </a:tr>
            </a:tbl>
          </a:graphicData>
        </a:graphic>
      </p:graphicFrame>
      <p:graphicFrame>
        <p:nvGraphicFramePr>
          <p:cNvPr id="6" name="Tabella 5">
            <a:extLst>
              <a:ext uri="{FF2B5EF4-FFF2-40B4-BE49-F238E27FC236}">
                <a16:creationId xmlns:a16="http://schemas.microsoft.com/office/drawing/2014/main" id="{23E3FF95-A522-6789-7F93-8A81AF0A20EA}"/>
              </a:ext>
            </a:extLst>
          </p:cNvPr>
          <p:cNvGraphicFramePr>
            <a:graphicFrameLocks noGrp="1"/>
          </p:cNvGraphicFramePr>
          <p:nvPr>
            <p:extLst>
              <p:ext uri="{D42A27DB-BD31-4B8C-83A1-F6EECF244321}">
                <p14:modId xmlns:p14="http://schemas.microsoft.com/office/powerpoint/2010/main" val="837432540"/>
              </p:ext>
            </p:extLst>
          </p:nvPr>
        </p:nvGraphicFramePr>
        <p:xfrm>
          <a:off x="1422393" y="2701135"/>
          <a:ext cx="5960533" cy="654402"/>
        </p:xfrm>
        <a:graphic>
          <a:graphicData uri="http://schemas.openxmlformats.org/drawingml/2006/table">
            <a:tbl>
              <a:tblPr>
                <a:tableStyleId>{94A4AF17-20B5-4D32-96B3-11795541EB5F}</a:tableStyleId>
              </a:tblPr>
              <a:tblGrid>
                <a:gridCol w="1463183">
                  <a:extLst>
                    <a:ext uri="{9D8B030D-6E8A-4147-A177-3AD203B41FA5}">
                      <a16:colId xmlns:a16="http://schemas.microsoft.com/office/drawing/2014/main" val="3428630623"/>
                    </a:ext>
                  </a:extLst>
                </a:gridCol>
                <a:gridCol w="1548698">
                  <a:extLst>
                    <a:ext uri="{9D8B030D-6E8A-4147-A177-3AD203B41FA5}">
                      <a16:colId xmlns:a16="http://schemas.microsoft.com/office/drawing/2014/main" val="2460946293"/>
                    </a:ext>
                  </a:extLst>
                </a:gridCol>
                <a:gridCol w="1513700">
                  <a:extLst>
                    <a:ext uri="{9D8B030D-6E8A-4147-A177-3AD203B41FA5}">
                      <a16:colId xmlns:a16="http://schemas.microsoft.com/office/drawing/2014/main" val="2688573840"/>
                    </a:ext>
                  </a:extLst>
                </a:gridCol>
                <a:gridCol w="1434952">
                  <a:extLst>
                    <a:ext uri="{9D8B030D-6E8A-4147-A177-3AD203B41FA5}">
                      <a16:colId xmlns:a16="http://schemas.microsoft.com/office/drawing/2014/main" val="87256276"/>
                    </a:ext>
                  </a:extLst>
                </a:gridCol>
              </a:tblGrid>
              <a:tr h="654402">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400" b="1" i="0" u="none" strike="noStrike" cap="none" dirty="0">
                          <a:solidFill>
                            <a:srgbClr val="FFC000"/>
                          </a:solidFill>
                          <a:effectLst/>
                          <a:latin typeface="Arial"/>
                          <a:cs typeface="Arial"/>
                          <a:sym typeface="Arial"/>
                        </a:rPr>
                        <a:t>Sospensione</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it-IT" sz="1400" b="1" i="0" u="none" strike="noStrike" cap="none" dirty="0">
                        <a:solidFill>
                          <a:srgbClr val="EBEBEB"/>
                        </a:solidFill>
                        <a:effectLst/>
                        <a:latin typeface="+mj-lt"/>
                        <a:cs typeface="Arial"/>
                        <a:sym typeface="Arial"/>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400" b="1" i="0" u="none" strike="noStrike" cap="none" dirty="0">
                          <a:solidFill>
                            <a:srgbClr val="EBEBEB"/>
                          </a:solidFill>
                          <a:effectLst/>
                          <a:latin typeface="+mj-lt"/>
                          <a:cs typeface="Arial"/>
                          <a:sym typeface="Arial"/>
                        </a:rPr>
                        <a:t>40</a:t>
                      </a:r>
                    </a:p>
                    <a:p>
                      <a:pPr algn="ctr" fontAlgn="ctr"/>
                      <a:endParaRPr lang="it-IT" sz="1000" b="1" i="0" u="none" strike="noStrike" dirty="0">
                        <a:solidFill>
                          <a:srgbClr val="EBEBEB"/>
                        </a:solidFill>
                        <a:effectLst/>
                        <a:latin typeface="Times New Roman" panose="02020603050405020304" pitchFamily="18"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it-IT" sz="1000" b="1" u="none" strike="noStrike" dirty="0">
                        <a:solidFill>
                          <a:srgbClr val="EBEBEB"/>
                        </a:solidFill>
                        <a:effectLst/>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it-IT" sz="1400" b="1" i="0" u="none" strike="noStrike" cap="none" dirty="0">
                          <a:solidFill>
                            <a:srgbClr val="EBEBEB"/>
                          </a:solidFill>
                          <a:effectLst/>
                          <a:latin typeface="Arial"/>
                          <a:cs typeface="Arial"/>
                          <a:sym typeface="Arial"/>
                        </a:rPr>
                        <a:t>83% </a:t>
                      </a:r>
                    </a:p>
                    <a:p>
                      <a:pPr algn="l" fontAlgn="ctr"/>
                      <a:endParaRPr lang="it-IT" sz="1000" b="1" i="0" u="none" strike="noStrike" dirty="0">
                        <a:solidFill>
                          <a:srgbClr val="EBEBEB"/>
                        </a:solidFill>
                        <a:effectLst/>
                        <a:latin typeface="Times New Roman" panose="02020603050405020304" pitchFamily="18" charset="0"/>
                      </a:endParaRPr>
                    </a:p>
                  </a:txBody>
                  <a:tcPr marL="0" marR="0" marT="0" marB="0" anchor="ctr"/>
                </a:tc>
                <a:tc>
                  <a:txBody>
                    <a:bodyPr/>
                    <a:lstStyle/>
                    <a:p>
                      <a:pPr algn="ctr" fontAlgn="ctr"/>
                      <a:r>
                        <a:rPr lang="it-IT" sz="1400" b="1" i="0" u="none" strike="noStrike" cap="none" dirty="0">
                          <a:solidFill>
                            <a:srgbClr val="EBEBEB"/>
                          </a:solidFill>
                          <a:effectLst/>
                          <a:latin typeface="+mj-lt"/>
                          <a:cs typeface="Arial"/>
                          <a:sym typeface="Arial"/>
                        </a:rPr>
                        <a:t>35</a:t>
                      </a:r>
                    </a:p>
                  </a:txBody>
                  <a:tcPr marL="0" marR="0" marT="0" marB="0" anchor="ctr"/>
                </a:tc>
                <a:extLst>
                  <a:ext uri="{0D108BD9-81ED-4DB2-BD59-A6C34878D82A}">
                    <a16:rowId xmlns:a16="http://schemas.microsoft.com/office/drawing/2014/main" val="4075252702"/>
                  </a:ext>
                </a:extLst>
              </a:tr>
            </a:tbl>
          </a:graphicData>
        </a:graphic>
      </p:graphicFrame>
      <p:sp>
        <p:nvSpPr>
          <p:cNvPr id="8" name="Rettangolo 7">
            <a:extLst>
              <a:ext uri="{FF2B5EF4-FFF2-40B4-BE49-F238E27FC236}">
                <a16:creationId xmlns:a16="http://schemas.microsoft.com/office/drawing/2014/main" id="{7B918F2E-E67F-3131-EC2B-826ACE252FF4}"/>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EF26157F-18C5-B5EB-7C79-9B6D79ECFA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74" y="4629150"/>
            <a:ext cx="8755380" cy="514350"/>
          </a:xfrm>
          <a:prstGeom prst="rect">
            <a:avLst/>
          </a:prstGeom>
          <a:noFill/>
          <a:ln>
            <a:noFill/>
          </a:ln>
        </p:spPr>
      </p:pic>
    </p:spTree>
    <p:extLst>
      <p:ext uri="{BB962C8B-B14F-4D97-AF65-F5344CB8AC3E}">
        <p14:creationId xmlns:p14="http://schemas.microsoft.com/office/powerpoint/2010/main" val="264416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23" descr="Immagine che contiene testo, disegno, arte, schizzo&#10;&#10;Descrizione generata automaticamente">
            <a:extLst>
              <a:ext uri="{FF2B5EF4-FFF2-40B4-BE49-F238E27FC236}">
                <a16:creationId xmlns:a16="http://schemas.microsoft.com/office/drawing/2014/main" id="{B7DAA953-66B3-5868-EF21-740AF62A2F99}"/>
              </a:ext>
            </a:extLst>
          </p:cNvPr>
          <p:cNvPicPr>
            <a:picLocks noChangeAspect="1"/>
          </p:cNvPicPr>
          <p:nvPr/>
        </p:nvPicPr>
        <p:blipFill rotWithShape="1">
          <a:blip r:embed="rId2">
            <a:extLst>
              <a:ext uri="{28A0092B-C50C-407E-A947-70E740481C1C}">
                <a14:useLocalDpi xmlns:a14="http://schemas.microsoft.com/office/drawing/2010/main" val="0"/>
              </a:ext>
            </a:extLst>
          </a:blip>
          <a:srcRect l="7106" t="20349" r="6055" b="30184"/>
          <a:stretch/>
        </p:blipFill>
        <p:spPr>
          <a:xfrm>
            <a:off x="3825187" y="732138"/>
            <a:ext cx="5318814" cy="4288357"/>
          </a:xfrm>
          <a:prstGeom prst="rect">
            <a:avLst/>
          </a:prstGeom>
        </p:spPr>
      </p:pic>
      <p:pic>
        <p:nvPicPr>
          <p:cNvPr id="4" name="Immagine 3">
            <a:extLst>
              <a:ext uri="{FF2B5EF4-FFF2-40B4-BE49-F238E27FC236}">
                <a16:creationId xmlns:a16="http://schemas.microsoft.com/office/drawing/2014/main" id="{FE497D18-011E-3E25-DB76-64AD4F98A9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451" t="15368" r="-24" b="81525"/>
          <a:stretch/>
        </p:blipFill>
        <p:spPr>
          <a:xfrm>
            <a:off x="95686" y="4392024"/>
            <a:ext cx="7005802" cy="621076"/>
          </a:xfrm>
          <a:prstGeom prst="rect">
            <a:avLst/>
          </a:prstGeom>
        </p:spPr>
      </p:pic>
      <p:sp>
        <p:nvSpPr>
          <p:cNvPr id="5" name="CasellaDiTesto 4">
            <a:extLst>
              <a:ext uri="{FF2B5EF4-FFF2-40B4-BE49-F238E27FC236}">
                <a16:creationId xmlns:a16="http://schemas.microsoft.com/office/drawing/2014/main" id="{702756A6-0FB5-C33F-7B40-E007173110D2}"/>
              </a:ext>
            </a:extLst>
          </p:cNvPr>
          <p:cNvSpPr txBox="1"/>
          <p:nvPr/>
        </p:nvSpPr>
        <p:spPr>
          <a:xfrm>
            <a:off x="6902244" y="123004"/>
            <a:ext cx="2179074" cy="553998"/>
          </a:xfrm>
          <a:prstGeom prst="rect">
            <a:avLst/>
          </a:prstGeom>
          <a:noFill/>
        </p:spPr>
        <p:txBody>
          <a:bodyPr vert="horz" wrap="square" rtlCol="0">
            <a:spAutoFit/>
          </a:bodyPr>
          <a:lstStyle/>
          <a:p>
            <a:r>
              <a:rPr lang="it-IT" sz="1500" b="1" dirty="0">
                <a:solidFill>
                  <a:srgbClr val="1A249A"/>
                </a:solidFill>
                <a:latin typeface="Abadi" panose="020B0604020104020204" pitchFamily="34" charset="0"/>
              </a:rPr>
              <a:t>TASK FORCE </a:t>
            </a:r>
          </a:p>
          <a:p>
            <a:r>
              <a:rPr lang="it-IT" sz="1500" dirty="0">
                <a:solidFill>
                  <a:srgbClr val="1A249A"/>
                </a:solidFill>
                <a:latin typeface="Abadi" panose="020B0604020104020204" pitchFamily="34" charset="0"/>
              </a:rPr>
              <a:t>1000 ESPERTI PNRR</a:t>
            </a:r>
          </a:p>
        </p:txBody>
      </p:sp>
      <p:sp>
        <p:nvSpPr>
          <p:cNvPr id="27" name="Rettangolo 26">
            <a:extLst>
              <a:ext uri="{FF2B5EF4-FFF2-40B4-BE49-F238E27FC236}">
                <a16:creationId xmlns:a16="http://schemas.microsoft.com/office/drawing/2014/main" id="{42F51A67-BF1A-7164-B883-28025E17AD85}"/>
              </a:ext>
            </a:extLst>
          </p:cNvPr>
          <p:cNvSpPr/>
          <p:nvPr/>
        </p:nvSpPr>
        <p:spPr>
          <a:xfrm>
            <a:off x="0" y="3109819"/>
            <a:ext cx="9144000" cy="2029598"/>
          </a:xfrm>
          <a:prstGeom prst="rect">
            <a:avLst/>
          </a:prstGeom>
          <a:solidFill>
            <a:schemeClr val="accent1">
              <a:lumMod val="60000"/>
              <a:lumOff val="40000"/>
              <a:alpha val="3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45" name="CasellaDiTesto 44">
            <a:extLst>
              <a:ext uri="{FF2B5EF4-FFF2-40B4-BE49-F238E27FC236}">
                <a16:creationId xmlns:a16="http://schemas.microsoft.com/office/drawing/2014/main" id="{F70EF970-7473-1254-54E6-BED78D751207}"/>
              </a:ext>
            </a:extLst>
          </p:cNvPr>
          <p:cNvSpPr txBox="1"/>
          <p:nvPr/>
        </p:nvSpPr>
        <p:spPr>
          <a:xfrm>
            <a:off x="84625" y="2022620"/>
            <a:ext cx="4774790" cy="769441"/>
          </a:xfrm>
          <a:prstGeom prst="rect">
            <a:avLst/>
          </a:prstGeom>
          <a:noFill/>
        </p:spPr>
        <p:txBody>
          <a:bodyPr wrap="square" rtlCol="0">
            <a:spAutoFit/>
          </a:bodyPr>
          <a:lstStyle/>
          <a:p>
            <a:r>
              <a:rPr lang="it-IT" sz="2200" b="1" dirty="0">
                <a:solidFill>
                  <a:srgbClr val="392761"/>
                </a:solidFill>
                <a:latin typeface="Montserrat "/>
                <a:cs typeface="Poppins" panose="00000500000000000000" pitchFamily="2" charset="0"/>
              </a:rPr>
              <a:t>Raccomandazioni e </a:t>
            </a:r>
          </a:p>
          <a:p>
            <a:r>
              <a:rPr lang="it-IT" sz="2200" b="1" dirty="0">
                <a:solidFill>
                  <a:srgbClr val="392761"/>
                </a:solidFill>
                <a:latin typeface="Montserrat "/>
                <a:cs typeface="Poppins" panose="00000500000000000000" pitchFamily="2" charset="0"/>
              </a:rPr>
              <a:t>azioni specifiche</a:t>
            </a:r>
          </a:p>
        </p:txBody>
      </p:sp>
      <p:sp>
        <p:nvSpPr>
          <p:cNvPr id="117" name="CasellaDiTesto 116">
            <a:extLst>
              <a:ext uri="{FF2B5EF4-FFF2-40B4-BE49-F238E27FC236}">
                <a16:creationId xmlns:a16="http://schemas.microsoft.com/office/drawing/2014/main" id="{3149DE5F-FB8C-CA76-2D05-F67D543775F1}"/>
              </a:ext>
            </a:extLst>
          </p:cNvPr>
          <p:cNvSpPr txBox="1"/>
          <p:nvPr/>
        </p:nvSpPr>
        <p:spPr>
          <a:xfrm>
            <a:off x="84625" y="3194399"/>
            <a:ext cx="5003570" cy="307777"/>
          </a:xfrm>
          <a:prstGeom prst="rect">
            <a:avLst/>
          </a:prstGeom>
          <a:noFill/>
        </p:spPr>
        <p:txBody>
          <a:bodyPr wrap="square" rtlCol="0">
            <a:spAutoFit/>
          </a:bodyPr>
          <a:lstStyle/>
          <a:p>
            <a:pPr>
              <a:spcAft>
                <a:spcPts val="1000"/>
              </a:spcAft>
            </a:pPr>
            <a:r>
              <a:rPr lang="it-IT" i="1" u="none" strike="noStrike" baseline="0" dirty="0">
                <a:latin typeface="Montserrat "/>
              </a:rPr>
              <a:t>Avv</a:t>
            </a:r>
            <a:r>
              <a:rPr lang="it-IT" i="1" dirty="0">
                <a:latin typeface="Montserrat "/>
              </a:rPr>
              <a:t>.</a:t>
            </a:r>
            <a:r>
              <a:rPr lang="it-IT" i="1" u="none" strike="noStrike" baseline="0" dirty="0">
                <a:latin typeface="Montserrat "/>
              </a:rPr>
              <a:t> Caterina Cabiddu</a:t>
            </a:r>
          </a:p>
        </p:txBody>
      </p:sp>
    </p:spTree>
    <p:extLst>
      <p:ext uri="{BB962C8B-B14F-4D97-AF65-F5344CB8AC3E}">
        <p14:creationId xmlns:p14="http://schemas.microsoft.com/office/powerpoint/2010/main" val="121300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3177" y="316502"/>
            <a:ext cx="7886700" cy="994172"/>
          </a:xfrm>
        </p:spPr>
        <p:txBody>
          <a:bodyPr/>
          <a:lstStyle/>
          <a:p>
            <a:pPr algn="ctr"/>
            <a:r>
              <a:rPr lang="it-IT" sz="2800" b="1" dirty="0">
                <a:solidFill>
                  <a:srgbClr val="FFC000"/>
                </a:solidFill>
                <a:latin typeface="Montserrat" pitchFamily="2" charset="77"/>
                <a:cs typeface="Calibri" panose="020F0502020204030204" pitchFamily="34" charset="0"/>
              </a:rPr>
              <a:t>Programma</a:t>
            </a:r>
            <a:endParaRPr lang="it-IT" sz="2800" dirty="0">
              <a:solidFill>
                <a:srgbClr val="FFC000"/>
              </a:solidFill>
              <a:latin typeface="Montserrat" pitchFamily="2" charset="77"/>
              <a:cs typeface="Calibri" panose="020F0502020204030204" pitchFamily="34" charset="0"/>
            </a:endParaRPr>
          </a:p>
        </p:txBody>
      </p:sp>
      <p:sp>
        <p:nvSpPr>
          <p:cNvPr id="3" name="Segnaposto contenuto 2"/>
          <p:cNvSpPr>
            <a:spLocks noGrp="1"/>
          </p:cNvSpPr>
          <p:nvPr>
            <p:ph idx="1"/>
          </p:nvPr>
        </p:nvSpPr>
        <p:spPr>
          <a:xfrm>
            <a:off x="493177" y="1001246"/>
            <a:ext cx="8058150" cy="4239079"/>
          </a:xfrm>
        </p:spPr>
        <p:txBody>
          <a:bodyPr wrap="square">
            <a:spAutoFit/>
          </a:bodyPr>
          <a:lstStyle/>
          <a:p>
            <a:pPr marL="482600" indent="-342900" algn="l">
              <a:lnSpc>
                <a:spcPts val="2000"/>
              </a:lnSpc>
              <a:spcAft>
                <a:spcPts val="1500"/>
              </a:spcAft>
              <a:buFont typeface="+mj-lt"/>
              <a:buAutoNum type="arabicPeriod"/>
            </a:pPr>
            <a:r>
              <a:rPr lang="it-IT" sz="1600" b="1" i="0" u="none" strike="noStrike" baseline="0" dirty="0">
                <a:solidFill>
                  <a:srgbClr val="FFC000"/>
                </a:solidFill>
                <a:latin typeface="Montserrat "/>
              </a:rPr>
              <a:t>Apertura dei lavori</a:t>
            </a:r>
            <a:r>
              <a:rPr lang="it-IT" sz="1600" b="0" i="0" u="none" strike="noStrike" baseline="0" dirty="0">
                <a:latin typeface="Montserrat "/>
              </a:rPr>
              <a:t>: </a:t>
            </a:r>
            <a:r>
              <a:rPr lang="it-IT" sz="1600" b="0" i="1" u="none" strike="noStrike" baseline="0" dirty="0">
                <a:latin typeface="Montserrat "/>
              </a:rPr>
              <a:t>On. Luciano Caveri, Assessore agli Affari europei, Innovazione, PNRR e Politiche nazionali per la montagna</a:t>
            </a:r>
          </a:p>
          <a:p>
            <a:pPr marL="482600" indent="-342900" algn="l">
              <a:lnSpc>
                <a:spcPts val="2000"/>
              </a:lnSpc>
              <a:spcAft>
                <a:spcPts val="1500"/>
              </a:spcAft>
              <a:buFont typeface="+mj-lt"/>
              <a:buAutoNum type="arabicPeriod"/>
            </a:pPr>
            <a:r>
              <a:rPr lang="it-IT" sz="1600" b="1" dirty="0">
                <a:solidFill>
                  <a:srgbClr val="FFC000"/>
                </a:solidFill>
                <a:latin typeface="Montserrat "/>
              </a:rPr>
              <a:t>Progetto Task Force 1000 Esperti RAVA</a:t>
            </a:r>
            <a:r>
              <a:rPr lang="it-IT" sz="1600" dirty="0">
                <a:latin typeface="Montserrat "/>
              </a:rPr>
              <a:t>:  finalità e target di Progetto</a:t>
            </a:r>
          </a:p>
          <a:p>
            <a:pPr marL="482600" indent="-342900" algn="l">
              <a:lnSpc>
                <a:spcPts val="2000"/>
              </a:lnSpc>
              <a:spcAft>
                <a:spcPts val="1500"/>
              </a:spcAft>
              <a:buFont typeface="+mj-lt"/>
              <a:buAutoNum type="arabicPeriod"/>
            </a:pPr>
            <a:r>
              <a:rPr lang="it-IT" sz="1600" b="1" i="0" u="none" strike="noStrike" baseline="0" dirty="0">
                <a:solidFill>
                  <a:srgbClr val="FFC000"/>
                </a:solidFill>
                <a:latin typeface="Montserrat "/>
              </a:rPr>
              <a:t>Restituzione dei risultati del monitoraggio per la procedura Permesso di Costruire: </a:t>
            </a:r>
            <a:r>
              <a:rPr lang="it-IT" sz="1600" dirty="0">
                <a:latin typeface="Montserrat "/>
              </a:rPr>
              <a:t>confronto baseline e </a:t>
            </a:r>
            <a:r>
              <a:rPr lang="it-IT" sz="1600" b="0" i="0" u="none" strike="noStrike" baseline="0" dirty="0">
                <a:latin typeface="Montserrat "/>
              </a:rPr>
              <a:t>primo semestre 2023 e valutazione del trend  </a:t>
            </a:r>
            <a:endParaRPr lang="it-IT" sz="1600" b="1" i="0" u="none" strike="noStrike" baseline="0" dirty="0">
              <a:solidFill>
                <a:srgbClr val="FFC000"/>
              </a:solidFill>
              <a:latin typeface="Montserrat "/>
            </a:endParaRPr>
          </a:p>
          <a:p>
            <a:pPr marL="482600" indent="-342900" algn="l">
              <a:lnSpc>
                <a:spcPts val="2000"/>
              </a:lnSpc>
              <a:spcAft>
                <a:spcPts val="1500"/>
              </a:spcAft>
              <a:buFont typeface="+mj-lt"/>
              <a:buAutoNum type="arabicPeriod"/>
            </a:pPr>
            <a:r>
              <a:rPr lang="it-IT" sz="1600" b="1" i="0" u="none" strike="noStrike" baseline="0" dirty="0">
                <a:solidFill>
                  <a:srgbClr val="FFC000"/>
                </a:solidFill>
                <a:latin typeface="Montserrat "/>
              </a:rPr>
              <a:t>Raccomandazioni e azioni specifiche </a:t>
            </a:r>
            <a:r>
              <a:rPr lang="it-IT" sz="1600" b="0" i="0" u="none" strike="noStrike" baseline="0" dirty="0">
                <a:latin typeface="Montserrat "/>
              </a:rPr>
              <a:t>per la velocizzazione delle pratiche e lo smaltimento degli arretrati</a:t>
            </a:r>
          </a:p>
          <a:p>
            <a:pPr marL="482600" indent="-342900" algn="l">
              <a:lnSpc>
                <a:spcPts val="2000"/>
              </a:lnSpc>
              <a:buFont typeface="+mj-lt"/>
              <a:buAutoNum type="arabicPeriod"/>
            </a:pPr>
            <a:r>
              <a:rPr lang="it-IT" sz="1600" b="0" i="0" u="none" strike="noStrike" baseline="0" dirty="0">
                <a:latin typeface="Montserrat "/>
              </a:rPr>
              <a:t>Presentazione della </a:t>
            </a:r>
            <a:r>
              <a:rPr lang="it-IT" sz="1600" b="1" dirty="0">
                <a:solidFill>
                  <a:srgbClr val="FFC000"/>
                </a:solidFill>
                <a:latin typeface="Montserrat "/>
              </a:rPr>
              <a:t>modalità di </a:t>
            </a:r>
            <a:r>
              <a:rPr lang="it-IT" sz="1600" b="1" i="0" u="none" strike="noStrike" baseline="0" dirty="0">
                <a:solidFill>
                  <a:srgbClr val="FFC000"/>
                </a:solidFill>
                <a:latin typeface="Montserrat "/>
              </a:rPr>
              <a:t>caricamento e condivisione di documenti </a:t>
            </a:r>
            <a:r>
              <a:rPr lang="it-IT" sz="1600" b="0" i="0" u="none" strike="noStrike" baseline="0" dirty="0">
                <a:latin typeface="Montserrat "/>
              </a:rPr>
              <a:t>con terze parti  sulla piattaforma </a:t>
            </a:r>
            <a:r>
              <a:rPr lang="it-IT" sz="1600" b="0" i="0" u="none" strike="noStrike" baseline="0" dirty="0" err="1">
                <a:latin typeface="Montserrat "/>
              </a:rPr>
              <a:t>Alfresco</a:t>
            </a:r>
            <a:endParaRPr lang="it-IT" sz="1600" b="1" dirty="0">
              <a:solidFill>
                <a:srgbClr val="FF0000"/>
              </a:solidFill>
              <a:effectLst/>
              <a:latin typeface="Montserrat "/>
              <a:ea typeface="Calibri" panose="020F0502020204030204" pitchFamily="34" charset="0"/>
              <a:cs typeface="Times New Roman" panose="02020603050405020304" pitchFamily="18" charset="0"/>
            </a:endParaRPr>
          </a:p>
          <a:p>
            <a:pPr marL="0" indent="0" algn="just">
              <a:spcAft>
                <a:spcPts val="600"/>
              </a:spcAft>
              <a:buNone/>
            </a:pPr>
            <a:endParaRPr lang="it-IT" sz="1600" dirty="0">
              <a:solidFill>
                <a:srgbClr val="FF0000"/>
              </a:solidFill>
              <a:effectLst/>
              <a:latin typeface="Montserrat" pitchFamily="2" charset="77"/>
              <a:ea typeface="Calibri" panose="020F0502020204030204" pitchFamily="34" charset="0"/>
              <a:cs typeface="Times New Roman" panose="02020603050405020304" pitchFamily="18" charset="0"/>
            </a:endParaRPr>
          </a:p>
          <a:p>
            <a:pPr marL="385763" indent="-385763">
              <a:spcAft>
                <a:spcPts val="600"/>
              </a:spcAft>
              <a:buFont typeface="+mj-lt"/>
              <a:buAutoNum type="arabicPeriod"/>
            </a:pPr>
            <a:endParaRPr lang="it-IT" sz="1600" dirty="0"/>
          </a:p>
        </p:txBody>
      </p:sp>
      <p:sp>
        <p:nvSpPr>
          <p:cNvPr id="5" name="Segnaposto numero diapositiva 2">
            <a:extLst>
              <a:ext uri="{FF2B5EF4-FFF2-40B4-BE49-F238E27FC236}">
                <a16:creationId xmlns:a16="http://schemas.microsoft.com/office/drawing/2014/main" id="{8B1647FC-C22A-CD66-D9C1-BCA55A1585B9}"/>
              </a:ext>
            </a:extLst>
          </p:cNvPr>
          <p:cNvSpPr>
            <a:spLocks noGrp="1"/>
          </p:cNvSpPr>
          <p:nvPr>
            <p:ph type="sldNum" sz="quarter" idx="12"/>
          </p:nvPr>
        </p:nvSpPr>
        <p:spPr>
          <a:xfrm>
            <a:off x="6441689" y="4821826"/>
            <a:ext cx="2057400" cy="273844"/>
          </a:xfrm>
        </p:spPr>
        <p:txBody>
          <a:bodyPr/>
          <a:lstStyle/>
          <a:p>
            <a:pPr algn="r" defTabSz="685800">
              <a:buClrTx/>
              <a:defRPr/>
            </a:pPr>
            <a:fld id="{3A1ED036-84A7-47CF-BD13-4F3312DCBB3C}" type="slidenum">
              <a:rPr lang="it-IT" sz="900" kern="1200">
                <a:solidFill>
                  <a:prstClr val="black">
                    <a:tint val="75000"/>
                  </a:prstClr>
                </a:solidFill>
                <a:latin typeface="Calibri" panose="020F0502020204030204"/>
                <a:ea typeface="+mn-ea"/>
                <a:cs typeface="+mn-cs"/>
              </a:rPr>
              <a:pPr algn="r" defTabSz="685800">
                <a:buClrTx/>
                <a:defRPr/>
              </a:pPr>
              <a:t>2</a:t>
            </a:fld>
            <a:endParaRPr lang="it-IT" sz="900" kern="1200" dirty="0">
              <a:solidFill>
                <a:prstClr val="black">
                  <a:tint val="75000"/>
                </a:prstClr>
              </a:solidFill>
              <a:latin typeface="Calibri" panose="020F0502020204030204"/>
              <a:ea typeface="+mn-ea"/>
              <a:cs typeface="+mn-cs"/>
            </a:endParaRPr>
          </a:p>
        </p:txBody>
      </p:sp>
      <p:grpSp>
        <p:nvGrpSpPr>
          <p:cNvPr id="11" name="Group 10">
            <a:extLst>
              <a:ext uri="{FF2B5EF4-FFF2-40B4-BE49-F238E27FC236}">
                <a16:creationId xmlns:a16="http://schemas.microsoft.com/office/drawing/2014/main" id="{2C326685-A93D-53E5-78F0-6CB108401B25}"/>
              </a:ext>
            </a:extLst>
          </p:cNvPr>
          <p:cNvGrpSpPr/>
          <p:nvPr/>
        </p:nvGrpSpPr>
        <p:grpSpPr>
          <a:xfrm>
            <a:off x="0" y="4868142"/>
            <a:ext cx="9144000" cy="324981"/>
            <a:chOff x="0" y="4821074"/>
            <a:chExt cx="9144000" cy="324981"/>
          </a:xfrm>
        </p:grpSpPr>
        <p:sp>
          <p:nvSpPr>
            <p:cNvPr id="12" name="Rectangle 11">
              <a:extLst>
                <a:ext uri="{FF2B5EF4-FFF2-40B4-BE49-F238E27FC236}">
                  <a16:creationId xmlns:a16="http://schemas.microsoft.com/office/drawing/2014/main" id="{F963010D-417D-A483-5D51-A89F9E0DA6BF}"/>
                </a:ext>
              </a:extLst>
            </p:cNvPr>
            <p:cNvSpPr/>
            <p:nvPr/>
          </p:nvSpPr>
          <p:spPr>
            <a:xfrm>
              <a:off x="0" y="4865902"/>
              <a:ext cx="9144000" cy="2353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Google Shape;608;p40">
              <a:extLst>
                <a:ext uri="{FF2B5EF4-FFF2-40B4-BE49-F238E27FC236}">
                  <a16:creationId xmlns:a16="http://schemas.microsoft.com/office/drawing/2014/main" id="{918BFFAD-F47D-7414-958D-EE405B3682F8}"/>
                </a:ext>
              </a:extLst>
            </p:cNvPr>
            <p:cNvSpPr txBox="1">
              <a:spLocks/>
            </p:cNvSpPr>
            <p:nvPr/>
          </p:nvSpPr>
          <p:spPr>
            <a:xfrm>
              <a:off x="3721765" y="4821074"/>
              <a:ext cx="1700471" cy="324981"/>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600" b="0" i="0" u="none" strike="noStrike" cap="none">
                  <a:solidFill>
                    <a:schemeClr val="accent6"/>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endParaRPr lang="en-GB" sz="1000" i="1" dirty="0">
                <a:solidFill>
                  <a:schemeClr val="tx2"/>
                </a:solidFill>
              </a:endParaRPr>
            </a:p>
          </p:txBody>
        </p:sp>
      </p:grpSp>
      <p:sp>
        <p:nvSpPr>
          <p:cNvPr id="25" name="Rettangolo 24">
            <a:extLst>
              <a:ext uri="{FF2B5EF4-FFF2-40B4-BE49-F238E27FC236}">
                <a16:creationId xmlns:a16="http://schemas.microsoft.com/office/drawing/2014/main" id="{36D1C179-A3AF-0175-ABD7-0C0E1329F6FB}"/>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 name="Immagine 30">
            <a:extLst>
              <a:ext uri="{FF2B5EF4-FFF2-40B4-BE49-F238E27FC236}">
                <a16:creationId xmlns:a16="http://schemas.microsoft.com/office/drawing/2014/main" id="{3859BDF6-ECA4-A28D-8B2A-ED213B6E33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67033"/>
            <a:ext cx="8755380" cy="514350"/>
          </a:xfrm>
          <a:prstGeom prst="rect">
            <a:avLst/>
          </a:prstGeom>
          <a:noFill/>
          <a:ln>
            <a:noFill/>
          </a:ln>
        </p:spPr>
      </p:pic>
    </p:spTree>
    <p:extLst>
      <p:ext uri="{BB962C8B-B14F-4D97-AF65-F5344CB8AC3E}">
        <p14:creationId xmlns:p14="http://schemas.microsoft.com/office/powerpoint/2010/main" val="2252410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D0DE6E8-CF33-3F4F-D1F7-5711DC49C246}"/>
              </a:ext>
            </a:extLst>
          </p:cNvPr>
          <p:cNvSpPr txBox="1"/>
          <p:nvPr/>
        </p:nvSpPr>
        <p:spPr>
          <a:xfrm>
            <a:off x="266258" y="677641"/>
            <a:ext cx="8340537" cy="3788217"/>
          </a:xfrm>
          <a:prstGeom prst="rect">
            <a:avLst/>
          </a:prstGeom>
          <a:noFill/>
        </p:spPr>
        <p:txBody>
          <a:bodyPr wrap="square">
            <a:spAutoFit/>
          </a:bodyPr>
          <a:lstStyle/>
          <a:p>
            <a:pPr marL="257175" indent="-257175" algn="just" defTabSz="685800">
              <a:spcAft>
                <a:spcPts val="450"/>
              </a:spcAft>
              <a:buClrTx/>
              <a:buFont typeface="+mj-lt"/>
              <a:buAutoNum type="arabicPeriod"/>
              <a:defRPr/>
            </a:pPr>
            <a:r>
              <a:rPr lang="it-IT" sz="1350" kern="1200" dirty="0">
                <a:solidFill>
                  <a:schemeClr val="accent6"/>
                </a:solidFill>
                <a:latin typeface="Montserrat "/>
                <a:ea typeface="Times New Roman" panose="02020603050405020304" pitchFamily="18" charset="0"/>
                <a:cs typeface="Poppins" panose="00000500000000000000" pitchFamily="2" charset="0"/>
              </a:rPr>
              <a:t>Ricorso al </a:t>
            </a:r>
            <a:r>
              <a:rPr lang="it-IT" sz="1350" b="1" kern="1200" dirty="0">
                <a:solidFill>
                  <a:schemeClr val="accent6"/>
                </a:solidFill>
                <a:latin typeface="Montserrat "/>
                <a:ea typeface="Times New Roman" panose="02020603050405020304" pitchFamily="18" charset="0"/>
                <a:cs typeface="Poppins" panose="00000500000000000000" pitchFamily="2" charset="0"/>
              </a:rPr>
              <a:t>rigetto immediato </a:t>
            </a:r>
            <a:r>
              <a:rPr lang="it-IT" sz="1350" kern="1200" dirty="0">
                <a:solidFill>
                  <a:schemeClr val="accent6"/>
                </a:solidFill>
                <a:latin typeface="Montserrat "/>
                <a:ea typeface="Times New Roman" panose="02020603050405020304" pitchFamily="18" charset="0"/>
                <a:cs typeface="Poppins" panose="00000500000000000000" pitchFamily="2" charset="0"/>
              </a:rPr>
              <a:t>in forma semplificata, ove la domanda sia palesemente irricevibile.</a:t>
            </a:r>
          </a:p>
          <a:p>
            <a:pPr marL="257175" indent="-257175" algn="just" defTabSz="685800">
              <a:spcAft>
                <a:spcPts val="450"/>
              </a:spcAft>
              <a:buClrTx/>
              <a:buFont typeface="+mj-lt"/>
              <a:buAutoNum type="arabicPeriod"/>
              <a:defRPr/>
            </a:pPr>
            <a:r>
              <a:rPr lang="it-IT" sz="1350" kern="1200" dirty="0">
                <a:solidFill>
                  <a:schemeClr val="accent6"/>
                </a:solidFill>
                <a:latin typeface="Montserrat "/>
                <a:ea typeface="Times New Roman" panose="02020603050405020304" pitchFamily="18" charset="0"/>
                <a:cs typeface="Poppins" panose="00000500000000000000" pitchFamily="2" charset="0"/>
              </a:rPr>
              <a:t>Espressa indicazione della </a:t>
            </a:r>
            <a:r>
              <a:rPr lang="it-IT" sz="1350" b="1" kern="1200" dirty="0">
                <a:solidFill>
                  <a:schemeClr val="accent6"/>
                </a:solidFill>
                <a:latin typeface="Montserrat "/>
                <a:ea typeface="Times New Roman" panose="02020603050405020304" pitchFamily="18" charset="0"/>
                <a:cs typeface="Poppins" panose="00000500000000000000" pitchFamily="2" charset="0"/>
              </a:rPr>
              <a:t>perentorietà del termine </a:t>
            </a:r>
            <a:r>
              <a:rPr lang="it-IT" sz="1350" kern="1200" dirty="0">
                <a:solidFill>
                  <a:schemeClr val="accent6"/>
                </a:solidFill>
                <a:latin typeface="Montserrat "/>
                <a:ea typeface="Times New Roman" panose="02020603050405020304" pitchFamily="18" charset="0"/>
                <a:cs typeface="Poppins" panose="00000500000000000000" pitchFamily="2" charset="0"/>
              </a:rPr>
              <a:t>per l’</a:t>
            </a:r>
            <a:r>
              <a:rPr lang="it-IT" sz="1350" b="1" kern="1200" dirty="0">
                <a:solidFill>
                  <a:schemeClr val="accent6"/>
                </a:solidFill>
                <a:latin typeface="Montserrat "/>
                <a:ea typeface="Times New Roman" panose="02020603050405020304" pitchFamily="18" charset="0"/>
                <a:cs typeface="Poppins" panose="00000500000000000000" pitchFamily="2" charset="0"/>
              </a:rPr>
              <a:t>eventuale completamento</a:t>
            </a:r>
            <a:r>
              <a:rPr lang="it-IT" sz="1350" kern="1200" dirty="0">
                <a:solidFill>
                  <a:schemeClr val="accent6"/>
                </a:solidFill>
                <a:latin typeface="Montserrat "/>
                <a:ea typeface="Times New Roman" panose="02020603050405020304" pitchFamily="18" charset="0"/>
                <a:cs typeface="Poppins" panose="00000500000000000000" pitchFamily="2" charset="0"/>
              </a:rPr>
              <a:t>, e della conseguente archiviazione in caso di omissione, anche solo parziale, nel termine previsto di </a:t>
            </a:r>
            <a:r>
              <a:rPr lang="it-IT" sz="1350" b="1" kern="1200" dirty="0">
                <a:solidFill>
                  <a:schemeClr val="accent6"/>
                </a:solidFill>
                <a:latin typeface="Montserrat "/>
                <a:ea typeface="Times New Roman" panose="02020603050405020304" pitchFamily="18" charset="0"/>
                <a:cs typeface="Poppins" panose="00000500000000000000" pitchFamily="2" charset="0"/>
              </a:rPr>
              <a:t>90 giorni</a:t>
            </a:r>
            <a:r>
              <a:rPr lang="it-IT" sz="1350" kern="1200" dirty="0">
                <a:solidFill>
                  <a:schemeClr val="accent6"/>
                </a:solidFill>
                <a:latin typeface="Montserrat "/>
                <a:ea typeface="Times New Roman" panose="02020603050405020304" pitchFamily="18" charset="0"/>
                <a:cs typeface="Poppins" panose="00000500000000000000" pitchFamily="2" charset="0"/>
              </a:rPr>
              <a:t>, allorquando l’Ufficio procede con la richiesta di regolarizzazione della domanda.</a:t>
            </a:r>
          </a:p>
          <a:p>
            <a:pPr marL="257175" indent="-257175" algn="just" defTabSz="685800">
              <a:spcAft>
                <a:spcPts val="900"/>
              </a:spcAft>
              <a:buClrTx/>
              <a:buFont typeface="+mj-lt"/>
              <a:buAutoNum type="arabicPeriod"/>
              <a:defRPr/>
            </a:pPr>
            <a:r>
              <a:rPr lang="it-IT" sz="1350" kern="1200" dirty="0">
                <a:solidFill>
                  <a:schemeClr val="accent6"/>
                </a:solidFill>
                <a:latin typeface="Montserrat "/>
                <a:ea typeface="Times New Roman" panose="02020603050405020304" pitchFamily="18" charset="0"/>
                <a:cs typeface="Poppins" panose="00000500000000000000" pitchFamily="2" charset="0"/>
              </a:rPr>
              <a:t>Rispetto del termine massimo di </a:t>
            </a:r>
            <a:r>
              <a:rPr lang="it-IT" sz="1350" b="1" kern="1200" dirty="0">
                <a:solidFill>
                  <a:schemeClr val="accent6"/>
                </a:solidFill>
                <a:latin typeface="Montserrat "/>
                <a:ea typeface="Times New Roman" panose="02020603050405020304" pitchFamily="18" charset="0"/>
                <a:cs typeface="Poppins" panose="00000500000000000000" pitchFamily="2" charset="0"/>
              </a:rPr>
              <a:t>30 giorni </a:t>
            </a:r>
            <a:r>
              <a:rPr lang="it-IT" sz="1350" kern="1200" dirty="0">
                <a:solidFill>
                  <a:schemeClr val="accent6"/>
                </a:solidFill>
                <a:latin typeface="Montserrat "/>
                <a:ea typeface="Times New Roman" panose="02020603050405020304" pitchFamily="18" charset="0"/>
                <a:cs typeface="Poppins" panose="00000500000000000000" pitchFamily="2" charset="0"/>
              </a:rPr>
              <a:t>per le </a:t>
            </a:r>
            <a:r>
              <a:rPr lang="it-IT" sz="1350" b="1" kern="1200" dirty="0">
                <a:solidFill>
                  <a:schemeClr val="accent6"/>
                </a:solidFill>
                <a:latin typeface="Montserrat "/>
                <a:ea typeface="Times New Roman" panose="02020603050405020304" pitchFamily="18" charset="0"/>
                <a:cs typeface="Poppins" panose="00000500000000000000" pitchFamily="2" charset="0"/>
              </a:rPr>
              <a:t>eventuali integrazioni di merito </a:t>
            </a:r>
            <a:r>
              <a:rPr lang="it-IT" sz="1350" kern="1200" dirty="0">
                <a:solidFill>
                  <a:schemeClr val="accent6"/>
                </a:solidFill>
                <a:latin typeface="Montserrat "/>
                <a:ea typeface="Times New Roman" panose="02020603050405020304" pitchFamily="18" charset="0"/>
                <a:cs typeface="Poppins" panose="00000500000000000000" pitchFamily="2" charset="0"/>
              </a:rPr>
              <a:t>della domanda, accompagnando la richiesta di integrazioni con l’indicazione che in caso di mancato rispetto del termine assegnato, ovvero di trasmissione parziale ovvero errata, si procederà con il preavviso di rigetto. </a:t>
            </a:r>
          </a:p>
          <a:p>
            <a:pPr marL="257175" indent="-257175" algn="just" defTabSz="685800">
              <a:spcAft>
                <a:spcPts val="450"/>
              </a:spcAft>
              <a:buClrTx/>
              <a:buFont typeface="+mj-lt"/>
              <a:buAutoNum type="arabicPeriod"/>
              <a:defRPr/>
            </a:pPr>
            <a:r>
              <a:rPr lang="it-IT" sz="1350" kern="1200" dirty="0">
                <a:solidFill>
                  <a:schemeClr val="accent6"/>
                </a:solidFill>
                <a:latin typeface="Montserrat "/>
                <a:ea typeface="Times New Roman" panose="02020603050405020304" pitchFamily="18" charset="0"/>
                <a:cs typeface="Poppins" panose="00000500000000000000" pitchFamily="2" charset="0"/>
              </a:rPr>
              <a:t>Invito al proponente a </a:t>
            </a:r>
            <a:r>
              <a:rPr lang="it-IT" sz="1350" b="1" kern="1200" dirty="0">
                <a:solidFill>
                  <a:schemeClr val="accent6"/>
                </a:solidFill>
                <a:latin typeface="Montserrat "/>
                <a:ea typeface="Times New Roman" panose="02020603050405020304" pitchFamily="18" charset="0"/>
                <a:cs typeface="Poppins" panose="00000500000000000000" pitchFamily="2" charset="0"/>
              </a:rPr>
              <a:t>trasmettere in un’unica soluzione </a:t>
            </a:r>
            <a:r>
              <a:rPr lang="it-IT" sz="1350" kern="1200" dirty="0">
                <a:solidFill>
                  <a:schemeClr val="accent6"/>
                </a:solidFill>
                <a:latin typeface="Montserrat "/>
                <a:ea typeface="Times New Roman" panose="02020603050405020304" pitchFamily="18" charset="0"/>
                <a:cs typeface="Poppins" panose="00000500000000000000" pitchFamily="2" charset="0"/>
              </a:rPr>
              <a:t>la documentazione prescritta o richiesta a titolo di completamento o integrazione.</a:t>
            </a:r>
          </a:p>
          <a:p>
            <a:pPr algn="just" defTabSz="685800">
              <a:spcAft>
                <a:spcPts val="450"/>
              </a:spcAft>
              <a:buClrTx/>
              <a:defRPr/>
            </a:pPr>
            <a:r>
              <a:rPr lang="it-IT" sz="1350" kern="1200" dirty="0">
                <a:solidFill>
                  <a:schemeClr val="accent6"/>
                </a:solidFill>
                <a:latin typeface="Montserrat "/>
                <a:ea typeface="Times New Roman" panose="02020603050405020304" pitchFamily="18" charset="0"/>
                <a:cs typeface="Poppins" panose="00000500000000000000" pitchFamily="2" charset="0"/>
              </a:rPr>
              <a:t>5. </a:t>
            </a:r>
            <a:r>
              <a:rPr lang="it-IT" sz="1350" b="1" kern="1200" dirty="0">
                <a:solidFill>
                  <a:schemeClr val="accent6"/>
                </a:solidFill>
                <a:latin typeface="Montserrat "/>
                <a:ea typeface="Times New Roman" panose="02020603050405020304" pitchFamily="18" charset="0"/>
                <a:cs typeface="Poppins" panose="00000500000000000000" pitchFamily="2" charset="0"/>
              </a:rPr>
              <a:t>Controllo delle scansioni procedimentali e del termine di 90 giorni previsto per la</a:t>
            </a:r>
            <a:br>
              <a:rPr lang="it-IT" sz="1350" b="1" kern="1200" dirty="0">
                <a:solidFill>
                  <a:schemeClr val="accent6"/>
                </a:solidFill>
                <a:latin typeface="Montserrat "/>
                <a:ea typeface="Times New Roman" panose="02020603050405020304" pitchFamily="18" charset="0"/>
                <a:cs typeface="Poppins" panose="00000500000000000000" pitchFamily="2" charset="0"/>
              </a:rPr>
            </a:br>
            <a:r>
              <a:rPr lang="it-IT" sz="1350" b="1" kern="1200" dirty="0">
                <a:solidFill>
                  <a:schemeClr val="accent6"/>
                </a:solidFill>
                <a:latin typeface="Montserrat "/>
                <a:ea typeface="Times New Roman" panose="02020603050405020304" pitchFamily="18" charset="0"/>
                <a:cs typeface="Poppins" panose="00000500000000000000" pitchFamily="2" charset="0"/>
              </a:rPr>
              <a:t>     conclusione del procedimento</a:t>
            </a:r>
            <a:r>
              <a:rPr lang="it-IT" sz="1350" kern="1200" dirty="0">
                <a:solidFill>
                  <a:schemeClr val="accent6"/>
                </a:solidFill>
                <a:latin typeface="Montserrat "/>
                <a:ea typeface="Times New Roman" panose="02020603050405020304" pitchFamily="18" charset="0"/>
                <a:cs typeface="Poppins" panose="00000500000000000000" pitchFamily="2" charset="0"/>
              </a:rPr>
              <a:t>, </a:t>
            </a:r>
            <a:r>
              <a:rPr lang="it-IT" sz="1350" u="sng" kern="1200" dirty="0">
                <a:solidFill>
                  <a:schemeClr val="accent6"/>
                </a:solidFill>
                <a:latin typeface="Montserrat "/>
                <a:ea typeface="Times New Roman" panose="02020603050405020304" pitchFamily="18" charset="0"/>
                <a:cs typeface="Poppins" panose="00000500000000000000" pitchFamily="2" charset="0"/>
              </a:rPr>
              <a:t>onde evitare il perfezionarsi del silenzio assenso</a:t>
            </a:r>
            <a:r>
              <a:rPr lang="it-IT" sz="1350" kern="1200" dirty="0">
                <a:solidFill>
                  <a:schemeClr val="accent6"/>
                </a:solidFill>
                <a:latin typeface="Montserrat "/>
                <a:ea typeface="Times New Roman" panose="02020603050405020304" pitchFamily="18" charset="0"/>
                <a:cs typeface="Poppins" panose="00000500000000000000" pitchFamily="2" charset="0"/>
              </a:rPr>
              <a:t>.</a:t>
            </a:r>
          </a:p>
          <a:p>
            <a:pPr marL="266700" indent="-266700" algn="just" defTabSz="685800">
              <a:spcAft>
                <a:spcPts val="450"/>
              </a:spcAft>
              <a:buClrTx/>
              <a:defRPr/>
            </a:pPr>
            <a:r>
              <a:rPr lang="it-IT" sz="1350" kern="1200" dirty="0">
                <a:solidFill>
                  <a:schemeClr val="accent6"/>
                </a:solidFill>
                <a:latin typeface="Montserrat "/>
                <a:ea typeface="Times New Roman" panose="02020603050405020304" pitchFamily="18" charset="0"/>
                <a:cs typeface="Poppins" panose="00000500000000000000" pitchFamily="2" charset="0"/>
              </a:rPr>
              <a:t>6. Adozione del permesso di costruire, quale atto conclusivo del procedimento, senza subordinarlo al previo pagamento degli </a:t>
            </a:r>
            <a:r>
              <a:rPr lang="it-IT" sz="1350" b="1" kern="1200" dirty="0">
                <a:solidFill>
                  <a:schemeClr val="accent6"/>
                </a:solidFill>
                <a:latin typeface="Montserrat "/>
                <a:ea typeface="Times New Roman" panose="02020603050405020304" pitchFamily="18" charset="0"/>
                <a:cs typeface="Poppins" panose="00000500000000000000" pitchFamily="2" charset="0"/>
              </a:rPr>
              <a:t>oneri concessori</a:t>
            </a:r>
            <a:r>
              <a:rPr lang="it-IT" sz="1350" kern="1200" dirty="0">
                <a:solidFill>
                  <a:schemeClr val="accent6"/>
                </a:solidFill>
                <a:latin typeface="Montserrat "/>
                <a:ea typeface="Times New Roman" panose="02020603050405020304" pitchFamily="18" charset="0"/>
                <a:cs typeface="Poppins" panose="00000500000000000000" pitchFamily="2" charset="0"/>
              </a:rPr>
              <a:t>.</a:t>
            </a:r>
            <a:endParaRPr lang="it-IT" sz="1350" kern="1200" dirty="0">
              <a:solidFill>
                <a:schemeClr val="accent6"/>
              </a:solidFill>
              <a:latin typeface="Montserrat "/>
              <a:ea typeface="+mn-ea"/>
              <a:cs typeface="Poppins" panose="00000500000000000000" pitchFamily="2" charset="0"/>
            </a:endParaRPr>
          </a:p>
        </p:txBody>
      </p:sp>
      <p:sp>
        <p:nvSpPr>
          <p:cNvPr id="4" name="CasellaDiTesto 3">
            <a:extLst>
              <a:ext uri="{FF2B5EF4-FFF2-40B4-BE49-F238E27FC236}">
                <a16:creationId xmlns:a16="http://schemas.microsoft.com/office/drawing/2014/main" id="{480930AB-3F36-7269-6919-5FA39F64C05E}"/>
              </a:ext>
            </a:extLst>
          </p:cNvPr>
          <p:cNvSpPr txBox="1"/>
          <p:nvPr/>
        </p:nvSpPr>
        <p:spPr>
          <a:xfrm>
            <a:off x="412728" y="77495"/>
            <a:ext cx="8318543" cy="832728"/>
          </a:xfrm>
          <a:prstGeom prst="rect">
            <a:avLst/>
          </a:prstGeom>
          <a:noFill/>
        </p:spPr>
        <p:txBody>
          <a:bodyPr wrap="square">
            <a:spAutoFit/>
          </a:bodyPr>
          <a:lstStyle/>
          <a:p>
            <a:pPr algn="ctr" defTabSz="685800">
              <a:lnSpc>
                <a:spcPct val="107000"/>
              </a:lnSpc>
              <a:spcAft>
                <a:spcPts val="450"/>
              </a:spcAft>
              <a:buClrTx/>
              <a:defRPr/>
            </a:pPr>
            <a:r>
              <a:rPr lang="it-IT" sz="2800" b="1" dirty="0">
                <a:solidFill>
                  <a:schemeClr val="accent6"/>
                </a:solidFill>
                <a:latin typeface="Montserrat" pitchFamily="2" charset="77"/>
                <a:ea typeface="Calibri" panose="020F0502020204030204" pitchFamily="34" charset="0"/>
                <a:cs typeface="Times New Roman" panose="02020603050405020304" pitchFamily="18" charset="0"/>
                <a:sym typeface="Francois One"/>
              </a:rPr>
              <a:t>Prescrizioni</a:t>
            </a:r>
            <a:r>
              <a:rPr lang="it-IT" sz="2800" b="1" dirty="0">
                <a:solidFill>
                  <a:srgbClr val="FFC000"/>
                </a:solidFill>
                <a:latin typeface="Montserrat" pitchFamily="2" charset="77"/>
                <a:ea typeface="Calibri" panose="020F0502020204030204" pitchFamily="34" charset="0"/>
                <a:cs typeface="Times New Roman" panose="02020603050405020304" pitchFamily="18" charset="0"/>
                <a:sym typeface="Francois One"/>
              </a:rPr>
              <a:t> per contrarre i tempi</a:t>
            </a:r>
            <a:r>
              <a:rPr lang="it-IT" sz="2800" b="1" dirty="0">
                <a:solidFill>
                  <a:srgbClr val="FFC000"/>
                </a:solidFill>
                <a:latin typeface="Montserrat" pitchFamily="2" charset="77"/>
                <a:cs typeface="Calibri" panose="020F0502020204030204" pitchFamily="34" charset="0"/>
                <a:sym typeface="Francois One"/>
              </a:rPr>
              <a:t> </a:t>
            </a:r>
            <a:br>
              <a:rPr lang="it-IT" sz="2800" b="1" dirty="0">
                <a:solidFill>
                  <a:schemeClr val="accent6"/>
                </a:solidFill>
                <a:latin typeface="Montserrat" pitchFamily="2" charset="77"/>
                <a:cs typeface="Calibri" panose="020F0502020204030204" pitchFamily="34" charset="0"/>
                <a:sym typeface="Francois One"/>
              </a:rPr>
            </a:br>
            <a:endParaRPr lang="it-IT" sz="1800" b="1" dirty="0">
              <a:solidFill>
                <a:srgbClr val="FFC000"/>
              </a:solidFill>
              <a:latin typeface="Montserrat" pitchFamily="2" charset="77"/>
              <a:ea typeface="Calibri" panose="020F0502020204030204" pitchFamily="34" charset="0"/>
              <a:cs typeface="Times New Roman" panose="02020603050405020304" pitchFamily="18" charset="0"/>
              <a:sym typeface="Francois One"/>
            </a:endParaRPr>
          </a:p>
        </p:txBody>
      </p:sp>
      <p:sp>
        <p:nvSpPr>
          <p:cNvPr id="3" name="Rettangolo 2">
            <a:extLst>
              <a:ext uri="{FF2B5EF4-FFF2-40B4-BE49-F238E27FC236}">
                <a16:creationId xmlns:a16="http://schemas.microsoft.com/office/drawing/2014/main" id="{461BAA3A-E735-B2AE-EDD8-10E72F015112}"/>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B3BFC874-360F-58EF-454C-851CC8869C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49640"/>
            <a:ext cx="8755380" cy="514350"/>
          </a:xfrm>
          <a:prstGeom prst="rect">
            <a:avLst/>
          </a:prstGeom>
          <a:noFill/>
          <a:ln>
            <a:noFill/>
          </a:ln>
        </p:spPr>
      </p:pic>
    </p:spTree>
    <p:extLst>
      <p:ext uri="{BB962C8B-B14F-4D97-AF65-F5344CB8AC3E}">
        <p14:creationId xmlns:p14="http://schemas.microsoft.com/office/powerpoint/2010/main" val="402717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FC4B0F5C-59C7-ADA9-5926-CDFF8BE26573}"/>
              </a:ext>
            </a:extLst>
          </p:cNvPr>
          <p:cNvSpPr txBox="1"/>
          <p:nvPr/>
        </p:nvSpPr>
        <p:spPr>
          <a:xfrm>
            <a:off x="1993691" y="1073731"/>
            <a:ext cx="6595672" cy="477054"/>
          </a:xfrm>
          <a:prstGeom prst="rect">
            <a:avLst/>
          </a:prstGeom>
          <a:noFill/>
        </p:spPr>
        <p:txBody>
          <a:bodyPr wrap="square">
            <a:spAutoFit/>
          </a:bodyPr>
          <a:lstStyle/>
          <a:p>
            <a:r>
              <a:rPr lang="it-IT" sz="2500" b="1" dirty="0">
                <a:solidFill>
                  <a:schemeClr val="accent6"/>
                </a:solidFill>
                <a:latin typeface="Montserrat" pitchFamily="2" charset="77"/>
                <a:ea typeface="Calibri" panose="020F0502020204030204" pitchFamily="34" charset="0"/>
                <a:cs typeface="Times New Roman" panose="02020603050405020304" pitchFamily="18" charset="0"/>
              </a:rPr>
              <a:t>COMUNICAZIONE DI ARCHIVIAZIONE </a:t>
            </a:r>
          </a:p>
        </p:txBody>
      </p:sp>
      <p:sp>
        <p:nvSpPr>
          <p:cNvPr id="11" name="CasellaDiTesto 10">
            <a:extLst>
              <a:ext uri="{FF2B5EF4-FFF2-40B4-BE49-F238E27FC236}">
                <a16:creationId xmlns:a16="http://schemas.microsoft.com/office/drawing/2014/main" id="{EF190B9D-C25F-C9FC-78D1-05FFE5FF7945}"/>
              </a:ext>
            </a:extLst>
          </p:cNvPr>
          <p:cNvSpPr txBox="1"/>
          <p:nvPr/>
        </p:nvSpPr>
        <p:spPr>
          <a:xfrm>
            <a:off x="1993691" y="1614865"/>
            <a:ext cx="6063522" cy="1754326"/>
          </a:xfrm>
          <a:prstGeom prst="rect">
            <a:avLst/>
          </a:prstGeom>
          <a:noFill/>
        </p:spPr>
        <p:txBody>
          <a:bodyPr wrap="square">
            <a:spAutoFit/>
          </a:bodyPr>
          <a:lstStyle/>
          <a:p>
            <a:r>
              <a:rPr lang="it-IT" sz="1800" i="0" u="none" strike="noStrike" dirty="0">
                <a:solidFill>
                  <a:schemeClr val="accent6"/>
                </a:solidFill>
                <a:effectLst/>
                <a:latin typeface="Montserrat "/>
              </a:rPr>
              <a:t>L’inutile decorso del termine interruttivo di 90 giorni  per il completamento della domanda (salvo proroghe richieste e concesse dalla Amm.ne), ovvero la ricezione incompleta, comporta che la domanda si intende ritirata, e se ne dà comunicazione al richiedente. </a:t>
            </a:r>
            <a:endParaRPr lang="it-IT" sz="1800" dirty="0">
              <a:solidFill>
                <a:schemeClr val="accent6"/>
              </a:solidFill>
              <a:latin typeface="Montserrat "/>
            </a:endParaRPr>
          </a:p>
        </p:txBody>
      </p:sp>
      <p:sp>
        <p:nvSpPr>
          <p:cNvPr id="26" name="CasellaDiTesto 25">
            <a:extLst>
              <a:ext uri="{FF2B5EF4-FFF2-40B4-BE49-F238E27FC236}">
                <a16:creationId xmlns:a16="http://schemas.microsoft.com/office/drawing/2014/main" id="{47B97AEA-150E-5EAC-6796-4E304D32913C}"/>
              </a:ext>
            </a:extLst>
          </p:cNvPr>
          <p:cNvSpPr txBox="1"/>
          <p:nvPr/>
        </p:nvSpPr>
        <p:spPr>
          <a:xfrm>
            <a:off x="850691" y="1039825"/>
            <a:ext cx="948129" cy="553998"/>
          </a:xfrm>
          <a:prstGeom prst="rect">
            <a:avLst/>
          </a:prstGeom>
          <a:noFill/>
        </p:spPr>
        <p:txBody>
          <a:bodyPr wrap="square">
            <a:spAutoFit/>
          </a:bodyPr>
          <a:lstStyle/>
          <a:p>
            <a:r>
              <a:rPr lang="it-IT" sz="3000" b="1" dirty="0">
                <a:solidFill>
                  <a:schemeClr val="accent6"/>
                </a:solidFill>
                <a:latin typeface="Montserrat" pitchFamily="2" charset="77"/>
                <a:ea typeface="Calibri" panose="020F0502020204030204" pitchFamily="34" charset="0"/>
                <a:cs typeface="Times New Roman" panose="02020603050405020304" pitchFamily="18" charset="0"/>
              </a:rPr>
              <a:t>A1.</a:t>
            </a:r>
          </a:p>
        </p:txBody>
      </p:sp>
      <p:sp>
        <p:nvSpPr>
          <p:cNvPr id="27" name="CasellaDiTesto 26">
            <a:extLst>
              <a:ext uri="{FF2B5EF4-FFF2-40B4-BE49-F238E27FC236}">
                <a16:creationId xmlns:a16="http://schemas.microsoft.com/office/drawing/2014/main" id="{BE388393-57B1-653F-481C-F0865A133DEE}"/>
              </a:ext>
            </a:extLst>
          </p:cNvPr>
          <p:cNvSpPr txBox="1"/>
          <p:nvPr/>
        </p:nvSpPr>
        <p:spPr>
          <a:xfrm>
            <a:off x="1993691" y="3638450"/>
            <a:ext cx="4968218" cy="369332"/>
          </a:xfrm>
          <a:prstGeom prst="rect">
            <a:avLst/>
          </a:prstGeom>
          <a:noFill/>
        </p:spPr>
        <p:txBody>
          <a:bodyPr wrap="square">
            <a:spAutoFit/>
          </a:bodyPr>
          <a:lstStyle/>
          <a:p>
            <a:r>
              <a:rPr lang="it-IT" sz="1800" dirty="0">
                <a:solidFill>
                  <a:schemeClr val="accent6"/>
                </a:solidFill>
                <a:latin typeface="Montserrat" pitchFamily="2" charset="77"/>
                <a:ea typeface="Calibri" panose="020F0502020204030204" pitchFamily="34" charset="0"/>
                <a:cs typeface="Times New Roman" panose="02020603050405020304" pitchFamily="18" charset="0"/>
              </a:rPr>
              <a:t>15 arretrati su 66 per il </a:t>
            </a:r>
            <a:r>
              <a:rPr lang="it-IT" sz="1800" dirty="0" err="1">
                <a:solidFill>
                  <a:schemeClr val="accent6"/>
                </a:solidFill>
                <a:latin typeface="Montserrat" pitchFamily="2" charset="77"/>
                <a:ea typeface="Calibri" panose="020F0502020204030204" pitchFamily="34" charset="0"/>
                <a:cs typeface="Times New Roman" panose="02020603050405020304" pitchFamily="18" charset="0"/>
              </a:rPr>
              <a:t>PdC</a:t>
            </a:r>
            <a:r>
              <a:rPr lang="it-IT" sz="1800" dirty="0">
                <a:solidFill>
                  <a:schemeClr val="accent6"/>
                </a:solidFill>
                <a:latin typeface="Montserrat" pitchFamily="2" charset="77"/>
                <a:ea typeface="Calibri" panose="020F0502020204030204" pitchFamily="34" charset="0"/>
                <a:cs typeface="Times New Roman" panose="02020603050405020304" pitchFamily="18" charset="0"/>
              </a:rPr>
              <a:t> privati </a:t>
            </a:r>
            <a:endParaRPr lang="it-IT" dirty="0">
              <a:solidFill>
                <a:schemeClr val="accent6"/>
              </a:solidFill>
              <a:latin typeface="Montserrat" pitchFamily="2" charset="77"/>
              <a:ea typeface="Calibri" panose="020F0502020204030204" pitchFamily="34" charset="0"/>
              <a:cs typeface="Times New Roman" panose="02020603050405020304" pitchFamily="18" charset="0"/>
            </a:endParaRPr>
          </a:p>
        </p:txBody>
      </p:sp>
      <p:sp>
        <p:nvSpPr>
          <p:cNvPr id="28" name="CasellaDiTesto 27">
            <a:extLst>
              <a:ext uri="{FF2B5EF4-FFF2-40B4-BE49-F238E27FC236}">
                <a16:creationId xmlns:a16="http://schemas.microsoft.com/office/drawing/2014/main" id="{EAC5F4B1-91EE-E445-A03C-BAB2E81174A4}"/>
              </a:ext>
            </a:extLst>
          </p:cNvPr>
          <p:cNvSpPr txBox="1"/>
          <p:nvPr/>
        </p:nvSpPr>
        <p:spPr>
          <a:xfrm>
            <a:off x="472190" y="3539190"/>
            <a:ext cx="1394086" cy="553998"/>
          </a:xfrm>
          <a:prstGeom prst="rect">
            <a:avLst/>
          </a:prstGeom>
          <a:noFill/>
        </p:spPr>
        <p:txBody>
          <a:bodyPr wrap="square">
            <a:spAutoFit/>
          </a:bodyPr>
          <a:lstStyle/>
          <a:p>
            <a:r>
              <a:rPr lang="it-IT" sz="3000" b="1" dirty="0">
                <a:solidFill>
                  <a:srgbClr val="F8B200"/>
                </a:solidFill>
                <a:latin typeface="Montserrat" pitchFamily="2" charset="77"/>
                <a:ea typeface="Calibri" panose="020F0502020204030204" pitchFamily="34" charset="0"/>
                <a:cs typeface="Times New Roman" panose="02020603050405020304" pitchFamily="18" charset="0"/>
              </a:rPr>
              <a:t>22,7%</a:t>
            </a:r>
          </a:p>
        </p:txBody>
      </p:sp>
      <p:sp>
        <p:nvSpPr>
          <p:cNvPr id="30" name="CasellaDiTesto 29">
            <a:extLst>
              <a:ext uri="{FF2B5EF4-FFF2-40B4-BE49-F238E27FC236}">
                <a16:creationId xmlns:a16="http://schemas.microsoft.com/office/drawing/2014/main" id="{EF25C6D0-BC83-F7DE-1FBD-4976A567B055}"/>
              </a:ext>
            </a:extLst>
          </p:cNvPr>
          <p:cNvSpPr txBox="1"/>
          <p:nvPr/>
        </p:nvSpPr>
        <p:spPr>
          <a:xfrm>
            <a:off x="969108" y="297651"/>
            <a:ext cx="6838461" cy="526876"/>
          </a:xfrm>
          <a:prstGeom prst="rect">
            <a:avLst/>
          </a:prstGeom>
          <a:noFill/>
        </p:spPr>
        <p:txBody>
          <a:bodyPr wrap="square">
            <a:spAutoFit/>
          </a:bodyPr>
          <a:lstStyle/>
          <a:p>
            <a:pPr algn="ctr" defTabSz="685800">
              <a:lnSpc>
                <a:spcPct val="107000"/>
              </a:lnSpc>
              <a:spcAft>
                <a:spcPts val="450"/>
              </a:spcAft>
              <a:buClrTx/>
              <a:defRPr/>
            </a:pPr>
            <a:r>
              <a:rPr lang="it-IT" sz="2800" b="1" dirty="0">
                <a:solidFill>
                  <a:schemeClr val="accent6"/>
                </a:solidFill>
                <a:latin typeface="Montserrat" pitchFamily="2" charset="77"/>
                <a:ea typeface="Calibri" panose="020F0502020204030204" pitchFamily="34" charset="0"/>
                <a:cs typeface="Times New Roman" panose="02020603050405020304" pitchFamily="18" charset="0"/>
                <a:sym typeface="Francois One"/>
              </a:rPr>
              <a:t>Azioni </a:t>
            </a:r>
            <a:r>
              <a:rPr lang="it-IT" sz="2800" b="1" dirty="0">
                <a:solidFill>
                  <a:srgbClr val="FFC000"/>
                </a:solidFill>
                <a:latin typeface="Montserrat" pitchFamily="2" charset="77"/>
                <a:ea typeface="Calibri" panose="020F0502020204030204" pitchFamily="34" charset="0"/>
                <a:cs typeface="Times New Roman" panose="02020603050405020304" pitchFamily="18" charset="0"/>
                <a:sym typeface="Francois One"/>
              </a:rPr>
              <a:t>per smaltire gli arretrati</a:t>
            </a:r>
          </a:p>
        </p:txBody>
      </p:sp>
      <p:sp>
        <p:nvSpPr>
          <p:cNvPr id="31" name="Rettangolo 30">
            <a:extLst>
              <a:ext uri="{FF2B5EF4-FFF2-40B4-BE49-F238E27FC236}">
                <a16:creationId xmlns:a16="http://schemas.microsoft.com/office/drawing/2014/main" id="{45218A45-2103-BE22-33B5-25A3C95654F2}"/>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2" name="Immagine 31">
            <a:extLst>
              <a:ext uri="{FF2B5EF4-FFF2-40B4-BE49-F238E27FC236}">
                <a16:creationId xmlns:a16="http://schemas.microsoft.com/office/drawing/2014/main" id="{04FBED86-5762-6B7B-50DD-5D45421EDC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49640"/>
            <a:ext cx="8755380" cy="514350"/>
          </a:xfrm>
          <a:prstGeom prst="rect">
            <a:avLst/>
          </a:prstGeom>
          <a:noFill/>
          <a:ln>
            <a:noFill/>
          </a:ln>
        </p:spPr>
      </p:pic>
    </p:spTree>
    <p:extLst>
      <p:ext uri="{BB962C8B-B14F-4D97-AF65-F5344CB8AC3E}">
        <p14:creationId xmlns:p14="http://schemas.microsoft.com/office/powerpoint/2010/main" val="444227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FC4B0F5C-59C7-ADA9-5926-CDFF8BE26573}"/>
              </a:ext>
            </a:extLst>
          </p:cNvPr>
          <p:cNvSpPr txBox="1"/>
          <p:nvPr/>
        </p:nvSpPr>
        <p:spPr>
          <a:xfrm>
            <a:off x="1993691" y="1073731"/>
            <a:ext cx="6595672" cy="477054"/>
          </a:xfrm>
          <a:prstGeom prst="rect">
            <a:avLst/>
          </a:prstGeom>
          <a:noFill/>
        </p:spPr>
        <p:txBody>
          <a:bodyPr wrap="square">
            <a:spAutoFit/>
          </a:bodyPr>
          <a:lstStyle/>
          <a:p>
            <a:r>
              <a:rPr lang="it-IT" sz="2500" b="1" dirty="0">
                <a:solidFill>
                  <a:schemeClr val="accent6"/>
                </a:solidFill>
                <a:latin typeface="Montserrat" pitchFamily="2" charset="77"/>
                <a:ea typeface="Calibri" panose="020F0502020204030204" pitchFamily="34" charset="0"/>
                <a:cs typeface="Times New Roman" panose="02020603050405020304" pitchFamily="18" charset="0"/>
              </a:rPr>
              <a:t>PREAVVISO DI RIGETTO </a:t>
            </a:r>
          </a:p>
        </p:txBody>
      </p:sp>
      <p:sp>
        <p:nvSpPr>
          <p:cNvPr id="26" name="CasellaDiTesto 25">
            <a:extLst>
              <a:ext uri="{FF2B5EF4-FFF2-40B4-BE49-F238E27FC236}">
                <a16:creationId xmlns:a16="http://schemas.microsoft.com/office/drawing/2014/main" id="{47B97AEA-150E-5EAC-6796-4E304D32913C}"/>
              </a:ext>
            </a:extLst>
          </p:cNvPr>
          <p:cNvSpPr txBox="1"/>
          <p:nvPr/>
        </p:nvSpPr>
        <p:spPr>
          <a:xfrm>
            <a:off x="850691" y="1039825"/>
            <a:ext cx="948129" cy="553998"/>
          </a:xfrm>
          <a:prstGeom prst="rect">
            <a:avLst/>
          </a:prstGeom>
          <a:noFill/>
        </p:spPr>
        <p:txBody>
          <a:bodyPr wrap="square">
            <a:spAutoFit/>
          </a:bodyPr>
          <a:lstStyle/>
          <a:p>
            <a:r>
              <a:rPr lang="it-IT" sz="3000" b="1" dirty="0">
                <a:solidFill>
                  <a:schemeClr val="accent6"/>
                </a:solidFill>
                <a:latin typeface="Montserrat" pitchFamily="2" charset="77"/>
                <a:ea typeface="Calibri" panose="020F0502020204030204" pitchFamily="34" charset="0"/>
                <a:cs typeface="Times New Roman" panose="02020603050405020304" pitchFamily="18" charset="0"/>
              </a:rPr>
              <a:t>A2.</a:t>
            </a:r>
          </a:p>
        </p:txBody>
      </p:sp>
      <p:sp>
        <p:nvSpPr>
          <p:cNvPr id="27" name="CasellaDiTesto 26">
            <a:extLst>
              <a:ext uri="{FF2B5EF4-FFF2-40B4-BE49-F238E27FC236}">
                <a16:creationId xmlns:a16="http://schemas.microsoft.com/office/drawing/2014/main" id="{BE388393-57B1-653F-481C-F0865A133DEE}"/>
              </a:ext>
            </a:extLst>
          </p:cNvPr>
          <p:cNvSpPr txBox="1"/>
          <p:nvPr/>
        </p:nvSpPr>
        <p:spPr>
          <a:xfrm>
            <a:off x="1993691" y="3587811"/>
            <a:ext cx="4572000" cy="369332"/>
          </a:xfrm>
          <a:prstGeom prst="rect">
            <a:avLst/>
          </a:prstGeom>
          <a:noFill/>
        </p:spPr>
        <p:txBody>
          <a:bodyPr wrap="square">
            <a:spAutoFit/>
          </a:bodyPr>
          <a:lstStyle/>
          <a:p>
            <a:r>
              <a:rPr lang="it-IT" sz="1800" dirty="0">
                <a:solidFill>
                  <a:schemeClr val="accent6"/>
                </a:solidFill>
                <a:latin typeface="Montserrat" pitchFamily="2" charset="77"/>
                <a:ea typeface="Calibri" panose="020F0502020204030204" pitchFamily="34" charset="0"/>
                <a:cs typeface="Times New Roman" panose="02020603050405020304" pitchFamily="18" charset="0"/>
              </a:rPr>
              <a:t>7 arretrati su 66 per il </a:t>
            </a:r>
            <a:r>
              <a:rPr lang="it-IT" sz="1800" dirty="0" err="1">
                <a:solidFill>
                  <a:schemeClr val="accent6"/>
                </a:solidFill>
                <a:latin typeface="Montserrat" pitchFamily="2" charset="77"/>
                <a:ea typeface="Calibri" panose="020F0502020204030204" pitchFamily="34" charset="0"/>
                <a:cs typeface="Times New Roman" panose="02020603050405020304" pitchFamily="18" charset="0"/>
              </a:rPr>
              <a:t>PdC</a:t>
            </a:r>
            <a:r>
              <a:rPr lang="it-IT" sz="1800" dirty="0">
                <a:solidFill>
                  <a:schemeClr val="accent6"/>
                </a:solidFill>
                <a:latin typeface="Montserrat" pitchFamily="2" charset="77"/>
                <a:ea typeface="Calibri" panose="020F0502020204030204" pitchFamily="34" charset="0"/>
                <a:cs typeface="Times New Roman" panose="02020603050405020304" pitchFamily="18" charset="0"/>
              </a:rPr>
              <a:t> privati </a:t>
            </a:r>
          </a:p>
        </p:txBody>
      </p:sp>
      <p:sp>
        <p:nvSpPr>
          <p:cNvPr id="28" name="CasellaDiTesto 27">
            <a:extLst>
              <a:ext uri="{FF2B5EF4-FFF2-40B4-BE49-F238E27FC236}">
                <a16:creationId xmlns:a16="http://schemas.microsoft.com/office/drawing/2014/main" id="{EAC5F4B1-91EE-E445-A03C-BAB2E81174A4}"/>
              </a:ext>
            </a:extLst>
          </p:cNvPr>
          <p:cNvSpPr txBox="1"/>
          <p:nvPr/>
        </p:nvSpPr>
        <p:spPr>
          <a:xfrm>
            <a:off x="509666" y="3472395"/>
            <a:ext cx="1392581" cy="553998"/>
          </a:xfrm>
          <a:prstGeom prst="rect">
            <a:avLst/>
          </a:prstGeom>
          <a:noFill/>
        </p:spPr>
        <p:txBody>
          <a:bodyPr wrap="square">
            <a:spAutoFit/>
          </a:bodyPr>
          <a:lstStyle/>
          <a:p>
            <a:r>
              <a:rPr lang="it-IT" sz="3000" b="1" dirty="0">
                <a:solidFill>
                  <a:srgbClr val="F8B200"/>
                </a:solidFill>
                <a:latin typeface="Montserrat" pitchFamily="2" charset="77"/>
                <a:ea typeface="Calibri" panose="020F0502020204030204" pitchFamily="34" charset="0"/>
                <a:cs typeface="Times New Roman" panose="02020603050405020304" pitchFamily="18" charset="0"/>
              </a:rPr>
              <a:t>10,6%</a:t>
            </a:r>
          </a:p>
        </p:txBody>
      </p:sp>
      <p:sp>
        <p:nvSpPr>
          <p:cNvPr id="30" name="CasellaDiTesto 29">
            <a:extLst>
              <a:ext uri="{FF2B5EF4-FFF2-40B4-BE49-F238E27FC236}">
                <a16:creationId xmlns:a16="http://schemas.microsoft.com/office/drawing/2014/main" id="{EF25C6D0-BC83-F7DE-1FBD-4976A567B055}"/>
              </a:ext>
            </a:extLst>
          </p:cNvPr>
          <p:cNvSpPr txBox="1"/>
          <p:nvPr/>
        </p:nvSpPr>
        <p:spPr>
          <a:xfrm>
            <a:off x="969108" y="297651"/>
            <a:ext cx="6838461" cy="526876"/>
          </a:xfrm>
          <a:prstGeom prst="rect">
            <a:avLst/>
          </a:prstGeom>
          <a:noFill/>
        </p:spPr>
        <p:txBody>
          <a:bodyPr wrap="square">
            <a:spAutoFit/>
          </a:bodyPr>
          <a:lstStyle/>
          <a:p>
            <a:pPr algn="ctr" defTabSz="685800">
              <a:lnSpc>
                <a:spcPct val="107000"/>
              </a:lnSpc>
              <a:spcAft>
                <a:spcPts val="450"/>
              </a:spcAft>
              <a:buClrTx/>
              <a:defRPr/>
            </a:pPr>
            <a:r>
              <a:rPr lang="it-IT" sz="2800" b="1" dirty="0">
                <a:solidFill>
                  <a:schemeClr val="accent6"/>
                </a:solidFill>
                <a:latin typeface="Montserrat" pitchFamily="2" charset="77"/>
                <a:ea typeface="Calibri" panose="020F0502020204030204" pitchFamily="34" charset="0"/>
                <a:cs typeface="Times New Roman" panose="02020603050405020304" pitchFamily="18" charset="0"/>
                <a:sym typeface="Francois One"/>
              </a:rPr>
              <a:t>Azioni </a:t>
            </a:r>
            <a:r>
              <a:rPr lang="it-IT" sz="2800" b="1" dirty="0">
                <a:solidFill>
                  <a:srgbClr val="FFC000"/>
                </a:solidFill>
                <a:latin typeface="Montserrat" pitchFamily="2" charset="77"/>
                <a:ea typeface="Calibri" panose="020F0502020204030204" pitchFamily="34" charset="0"/>
                <a:cs typeface="Times New Roman" panose="02020603050405020304" pitchFamily="18" charset="0"/>
                <a:sym typeface="Francois One"/>
              </a:rPr>
              <a:t>per smaltire gli arretrati</a:t>
            </a:r>
          </a:p>
        </p:txBody>
      </p:sp>
      <p:sp>
        <p:nvSpPr>
          <p:cNvPr id="31" name="Rettangolo 30">
            <a:extLst>
              <a:ext uri="{FF2B5EF4-FFF2-40B4-BE49-F238E27FC236}">
                <a16:creationId xmlns:a16="http://schemas.microsoft.com/office/drawing/2014/main" id="{45218A45-2103-BE22-33B5-25A3C95654F2}"/>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2" name="Immagine 31">
            <a:extLst>
              <a:ext uri="{FF2B5EF4-FFF2-40B4-BE49-F238E27FC236}">
                <a16:creationId xmlns:a16="http://schemas.microsoft.com/office/drawing/2014/main" id="{04FBED86-5762-6B7B-50DD-5D45421EDC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49640"/>
            <a:ext cx="8755380" cy="514350"/>
          </a:xfrm>
          <a:prstGeom prst="rect">
            <a:avLst/>
          </a:prstGeom>
          <a:noFill/>
          <a:ln>
            <a:noFill/>
          </a:ln>
        </p:spPr>
      </p:pic>
      <p:sp>
        <p:nvSpPr>
          <p:cNvPr id="2" name="CasellaDiTesto 1">
            <a:extLst>
              <a:ext uri="{FF2B5EF4-FFF2-40B4-BE49-F238E27FC236}">
                <a16:creationId xmlns:a16="http://schemas.microsoft.com/office/drawing/2014/main" id="{385AD844-A887-4577-28BE-8F9C1AA7D953}"/>
              </a:ext>
            </a:extLst>
          </p:cNvPr>
          <p:cNvSpPr txBox="1"/>
          <p:nvPr/>
        </p:nvSpPr>
        <p:spPr>
          <a:xfrm>
            <a:off x="1993691" y="1656852"/>
            <a:ext cx="6063522" cy="1477328"/>
          </a:xfrm>
          <a:prstGeom prst="rect">
            <a:avLst/>
          </a:prstGeom>
          <a:noFill/>
        </p:spPr>
        <p:txBody>
          <a:bodyPr wrap="square">
            <a:spAutoFit/>
          </a:bodyPr>
          <a:lstStyle/>
          <a:p>
            <a:r>
              <a:rPr lang="it-IT" sz="1800" i="0" u="none" strike="noStrike" dirty="0">
                <a:solidFill>
                  <a:schemeClr val="accent6"/>
                </a:solidFill>
                <a:effectLst/>
                <a:latin typeface="Montserrat "/>
              </a:rPr>
              <a:t>La mancata o parziale ricezione delle integrazioni di merito nel termine concesso massimo di 30 giorni dalla richiesta  (salvo proroghe richieste e concesse dalla Amm.ne)  conduce alla comunicazione di preavviso di rigetto. </a:t>
            </a:r>
            <a:endParaRPr lang="it-IT" sz="1800" dirty="0">
              <a:solidFill>
                <a:schemeClr val="accent6"/>
              </a:solidFill>
              <a:latin typeface="Montserrat "/>
            </a:endParaRPr>
          </a:p>
        </p:txBody>
      </p:sp>
    </p:spTree>
    <p:extLst>
      <p:ext uri="{BB962C8B-B14F-4D97-AF65-F5344CB8AC3E}">
        <p14:creationId xmlns:p14="http://schemas.microsoft.com/office/powerpoint/2010/main" val="4015080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FC4B0F5C-59C7-ADA9-5926-CDFF8BE26573}"/>
              </a:ext>
            </a:extLst>
          </p:cNvPr>
          <p:cNvSpPr txBox="1"/>
          <p:nvPr/>
        </p:nvSpPr>
        <p:spPr>
          <a:xfrm>
            <a:off x="1993691" y="960589"/>
            <a:ext cx="6648139" cy="707886"/>
          </a:xfrm>
          <a:prstGeom prst="rect">
            <a:avLst/>
          </a:prstGeom>
          <a:noFill/>
        </p:spPr>
        <p:txBody>
          <a:bodyPr wrap="square">
            <a:spAutoFit/>
          </a:bodyPr>
          <a:lstStyle/>
          <a:p>
            <a:r>
              <a:rPr lang="it-IT" sz="2000" b="1" dirty="0">
                <a:solidFill>
                  <a:schemeClr val="accent6"/>
                </a:solidFill>
                <a:latin typeface="Montserrat" pitchFamily="2" charset="77"/>
                <a:ea typeface="Calibri" panose="020F0502020204030204" pitchFamily="34" charset="0"/>
                <a:cs typeface="Times New Roman" panose="02020603050405020304" pitchFamily="18" charset="0"/>
              </a:rPr>
              <a:t>EMISSIONE DEL PROVVEDIMENTO DI RIGETTO </a:t>
            </a:r>
          </a:p>
          <a:p>
            <a:r>
              <a:rPr lang="it-IT" sz="2000" b="1" dirty="0">
                <a:solidFill>
                  <a:schemeClr val="accent6"/>
                </a:solidFill>
                <a:latin typeface="Montserrat" pitchFamily="2" charset="77"/>
                <a:ea typeface="Calibri" panose="020F0502020204030204" pitchFamily="34" charset="0"/>
                <a:cs typeface="Times New Roman" panose="02020603050405020304" pitchFamily="18" charset="0"/>
              </a:rPr>
              <a:t>DELLA DOMANDA</a:t>
            </a:r>
            <a:r>
              <a:rPr lang="it-IT" sz="2000" b="1" dirty="0">
                <a:solidFill>
                  <a:srgbClr val="FFC000"/>
                </a:solidFill>
                <a:latin typeface="Montserrat" pitchFamily="2" charset="77"/>
                <a:ea typeface="Calibri" panose="020F0502020204030204" pitchFamily="34" charset="0"/>
                <a:cs typeface="Times New Roman" panose="02020603050405020304" pitchFamily="18" charset="0"/>
              </a:rPr>
              <a:t> </a:t>
            </a:r>
          </a:p>
        </p:txBody>
      </p:sp>
      <p:sp>
        <p:nvSpPr>
          <p:cNvPr id="26" name="CasellaDiTesto 25">
            <a:extLst>
              <a:ext uri="{FF2B5EF4-FFF2-40B4-BE49-F238E27FC236}">
                <a16:creationId xmlns:a16="http://schemas.microsoft.com/office/drawing/2014/main" id="{47B97AEA-150E-5EAC-6796-4E304D32913C}"/>
              </a:ext>
            </a:extLst>
          </p:cNvPr>
          <p:cNvSpPr txBox="1"/>
          <p:nvPr/>
        </p:nvSpPr>
        <p:spPr>
          <a:xfrm>
            <a:off x="850691" y="1039825"/>
            <a:ext cx="948129" cy="553998"/>
          </a:xfrm>
          <a:prstGeom prst="rect">
            <a:avLst/>
          </a:prstGeom>
          <a:noFill/>
        </p:spPr>
        <p:txBody>
          <a:bodyPr wrap="square">
            <a:spAutoFit/>
          </a:bodyPr>
          <a:lstStyle/>
          <a:p>
            <a:r>
              <a:rPr lang="it-IT" sz="3000" b="1" dirty="0">
                <a:solidFill>
                  <a:schemeClr val="accent6"/>
                </a:solidFill>
                <a:latin typeface="Montserrat" pitchFamily="2" charset="77"/>
                <a:ea typeface="Calibri" panose="020F0502020204030204" pitchFamily="34" charset="0"/>
                <a:cs typeface="Times New Roman" panose="02020603050405020304" pitchFamily="18" charset="0"/>
              </a:rPr>
              <a:t>A3.</a:t>
            </a:r>
          </a:p>
        </p:txBody>
      </p:sp>
      <p:sp>
        <p:nvSpPr>
          <p:cNvPr id="27" name="CasellaDiTesto 26">
            <a:extLst>
              <a:ext uri="{FF2B5EF4-FFF2-40B4-BE49-F238E27FC236}">
                <a16:creationId xmlns:a16="http://schemas.microsoft.com/office/drawing/2014/main" id="{BE388393-57B1-653F-481C-F0865A133DEE}"/>
              </a:ext>
            </a:extLst>
          </p:cNvPr>
          <p:cNvSpPr txBox="1"/>
          <p:nvPr/>
        </p:nvSpPr>
        <p:spPr>
          <a:xfrm>
            <a:off x="1993691" y="3683767"/>
            <a:ext cx="4572000" cy="369332"/>
          </a:xfrm>
          <a:prstGeom prst="rect">
            <a:avLst/>
          </a:prstGeom>
          <a:noFill/>
        </p:spPr>
        <p:txBody>
          <a:bodyPr wrap="square">
            <a:spAutoFit/>
          </a:bodyPr>
          <a:lstStyle/>
          <a:p>
            <a:r>
              <a:rPr lang="it-IT" sz="1800" dirty="0">
                <a:solidFill>
                  <a:schemeClr val="accent6"/>
                </a:solidFill>
                <a:latin typeface="Montserrat" pitchFamily="2" charset="77"/>
                <a:ea typeface="Calibri" panose="020F0502020204030204" pitchFamily="34" charset="0"/>
                <a:cs typeface="Times New Roman" panose="02020603050405020304" pitchFamily="18" charset="0"/>
              </a:rPr>
              <a:t>3 arretrati su 66 per il </a:t>
            </a:r>
            <a:r>
              <a:rPr lang="it-IT" sz="1800" dirty="0" err="1">
                <a:solidFill>
                  <a:schemeClr val="accent6"/>
                </a:solidFill>
                <a:latin typeface="Montserrat" pitchFamily="2" charset="77"/>
                <a:ea typeface="Calibri" panose="020F0502020204030204" pitchFamily="34" charset="0"/>
                <a:cs typeface="Times New Roman" panose="02020603050405020304" pitchFamily="18" charset="0"/>
              </a:rPr>
              <a:t>PdC</a:t>
            </a:r>
            <a:r>
              <a:rPr lang="it-IT" sz="1800" dirty="0">
                <a:solidFill>
                  <a:schemeClr val="accent6"/>
                </a:solidFill>
                <a:latin typeface="Montserrat" pitchFamily="2" charset="77"/>
                <a:ea typeface="Calibri" panose="020F0502020204030204" pitchFamily="34" charset="0"/>
                <a:cs typeface="Times New Roman" panose="02020603050405020304" pitchFamily="18" charset="0"/>
              </a:rPr>
              <a:t> privati </a:t>
            </a:r>
          </a:p>
        </p:txBody>
      </p:sp>
      <p:sp>
        <p:nvSpPr>
          <p:cNvPr id="28" name="CasellaDiTesto 27">
            <a:extLst>
              <a:ext uri="{FF2B5EF4-FFF2-40B4-BE49-F238E27FC236}">
                <a16:creationId xmlns:a16="http://schemas.microsoft.com/office/drawing/2014/main" id="{EAC5F4B1-91EE-E445-A03C-BAB2E81174A4}"/>
              </a:ext>
            </a:extLst>
          </p:cNvPr>
          <p:cNvSpPr txBox="1"/>
          <p:nvPr/>
        </p:nvSpPr>
        <p:spPr>
          <a:xfrm>
            <a:off x="580868" y="3547589"/>
            <a:ext cx="1217952" cy="553998"/>
          </a:xfrm>
          <a:prstGeom prst="rect">
            <a:avLst/>
          </a:prstGeom>
          <a:noFill/>
        </p:spPr>
        <p:txBody>
          <a:bodyPr wrap="square">
            <a:spAutoFit/>
          </a:bodyPr>
          <a:lstStyle/>
          <a:p>
            <a:r>
              <a:rPr lang="it-IT" sz="3000" b="1" dirty="0">
                <a:solidFill>
                  <a:srgbClr val="F8B200"/>
                </a:solidFill>
                <a:latin typeface="Montserrat" pitchFamily="2" charset="77"/>
                <a:ea typeface="Calibri" panose="020F0502020204030204" pitchFamily="34" charset="0"/>
                <a:cs typeface="Times New Roman" panose="02020603050405020304" pitchFamily="18" charset="0"/>
              </a:rPr>
              <a:t>4,5%</a:t>
            </a:r>
          </a:p>
        </p:txBody>
      </p:sp>
      <p:sp>
        <p:nvSpPr>
          <p:cNvPr id="30" name="CasellaDiTesto 29">
            <a:extLst>
              <a:ext uri="{FF2B5EF4-FFF2-40B4-BE49-F238E27FC236}">
                <a16:creationId xmlns:a16="http://schemas.microsoft.com/office/drawing/2014/main" id="{EF25C6D0-BC83-F7DE-1FBD-4976A567B055}"/>
              </a:ext>
            </a:extLst>
          </p:cNvPr>
          <p:cNvSpPr txBox="1"/>
          <p:nvPr/>
        </p:nvSpPr>
        <p:spPr>
          <a:xfrm>
            <a:off x="969108" y="297651"/>
            <a:ext cx="6838461" cy="526876"/>
          </a:xfrm>
          <a:prstGeom prst="rect">
            <a:avLst/>
          </a:prstGeom>
          <a:noFill/>
        </p:spPr>
        <p:txBody>
          <a:bodyPr wrap="square">
            <a:spAutoFit/>
          </a:bodyPr>
          <a:lstStyle/>
          <a:p>
            <a:pPr algn="ctr" defTabSz="685800">
              <a:lnSpc>
                <a:spcPct val="107000"/>
              </a:lnSpc>
              <a:spcAft>
                <a:spcPts val="450"/>
              </a:spcAft>
              <a:buClrTx/>
              <a:defRPr/>
            </a:pPr>
            <a:r>
              <a:rPr lang="it-IT" sz="2800" b="1" dirty="0">
                <a:solidFill>
                  <a:schemeClr val="accent6"/>
                </a:solidFill>
                <a:latin typeface="Montserrat" pitchFamily="2" charset="77"/>
                <a:ea typeface="Calibri" panose="020F0502020204030204" pitchFamily="34" charset="0"/>
                <a:cs typeface="Times New Roman" panose="02020603050405020304" pitchFamily="18" charset="0"/>
                <a:sym typeface="Francois One"/>
              </a:rPr>
              <a:t>Azioni </a:t>
            </a:r>
            <a:r>
              <a:rPr lang="it-IT" sz="2800" b="1" dirty="0">
                <a:solidFill>
                  <a:srgbClr val="FFC000"/>
                </a:solidFill>
                <a:latin typeface="Montserrat" pitchFamily="2" charset="77"/>
                <a:ea typeface="Calibri" panose="020F0502020204030204" pitchFamily="34" charset="0"/>
                <a:cs typeface="Times New Roman" panose="02020603050405020304" pitchFamily="18" charset="0"/>
                <a:sym typeface="Francois One"/>
              </a:rPr>
              <a:t>per smaltire gli arretrati</a:t>
            </a:r>
          </a:p>
        </p:txBody>
      </p:sp>
      <p:sp>
        <p:nvSpPr>
          <p:cNvPr id="31" name="Rettangolo 30">
            <a:extLst>
              <a:ext uri="{FF2B5EF4-FFF2-40B4-BE49-F238E27FC236}">
                <a16:creationId xmlns:a16="http://schemas.microsoft.com/office/drawing/2014/main" id="{45218A45-2103-BE22-33B5-25A3C95654F2}"/>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2" name="Immagine 31">
            <a:extLst>
              <a:ext uri="{FF2B5EF4-FFF2-40B4-BE49-F238E27FC236}">
                <a16:creationId xmlns:a16="http://schemas.microsoft.com/office/drawing/2014/main" id="{04FBED86-5762-6B7B-50DD-5D45421EDC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49640"/>
            <a:ext cx="8755380" cy="514350"/>
          </a:xfrm>
          <a:prstGeom prst="rect">
            <a:avLst/>
          </a:prstGeom>
          <a:noFill/>
          <a:ln>
            <a:noFill/>
          </a:ln>
        </p:spPr>
      </p:pic>
      <p:sp>
        <p:nvSpPr>
          <p:cNvPr id="3" name="CasellaDiTesto 2">
            <a:extLst>
              <a:ext uri="{FF2B5EF4-FFF2-40B4-BE49-F238E27FC236}">
                <a16:creationId xmlns:a16="http://schemas.microsoft.com/office/drawing/2014/main" id="{2DB4A769-A627-0888-F09B-532B9CB39B00}"/>
              </a:ext>
            </a:extLst>
          </p:cNvPr>
          <p:cNvSpPr txBox="1"/>
          <p:nvPr/>
        </p:nvSpPr>
        <p:spPr>
          <a:xfrm>
            <a:off x="1993691" y="1751284"/>
            <a:ext cx="6063522" cy="1754326"/>
          </a:xfrm>
          <a:prstGeom prst="rect">
            <a:avLst/>
          </a:prstGeom>
          <a:noFill/>
        </p:spPr>
        <p:txBody>
          <a:bodyPr wrap="square">
            <a:spAutoFit/>
          </a:bodyPr>
          <a:lstStyle/>
          <a:p>
            <a:r>
              <a:rPr lang="it-IT" sz="1800" dirty="0">
                <a:solidFill>
                  <a:schemeClr val="accent6"/>
                </a:solidFill>
                <a:latin typeface="Montserrat "/>
              </a:rPr>
              <a:t>Il decorso del termine concesso nel preavviso di rigetto senza ricezione di osservazioni  (salvo proroghe richieste e concesse dalla Amm.ne), ovvero la ricezione di osservazioni incongrue comporta l’emissione del provvedimento di rigetto della domanda. </a:t>
            </a:r>
          </a:p>
        </p:txBody>
      </p:sp>
    </p:spTree>
    <p:extLst>
      <p:ext uri="{BB962C8B-B14F-4D97-AF65-F5344CB8AC3E}">
        <p14:creationId xmlns:p14="http://schemas.microsoft.com/office/powerpoint/2010/main" val="92465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FC4B0F5C-59C7-ADA9-5926-CDFF8BE26573}"/>
              </a:ext>
            </a:extLst>
          </p:cNvPr>
          <p:cNvSpPr txBox="1"/>
          <p:nvPr/>
        </p:nvSpPr>
        <p:spPr>
          <a:xfrm>
            <a:off x="1993691" y="1110908"/>
            <a:ext cx="6648139" cy="400110"/>
          </a:xfrm>
          <a:prstGeom prst="rect">
            <a:avLst/>
          </a:prstGeom>
          <a:noFill/>
        </p:spPr>
        <p:txBody>
          <a:bodyPr wrap="square">
            <a:spAutoFit/>
          </a:bodyPr>
          <a:lstStyle/>
          <a:p>
            <a:r>
              <a:rPr lang="it-IT" sz="2000" b="1" dirty="0">
                <a:solidFill>
                  <a:schemeClr val="accent6"/>
                </a:solidFill>
                <a:latin typeface="Montserrat" pitchFamily="2" charset="77"/>
                <a:ea typeface="Calibri" panose="020F0502020204030204" pitchFamily="34" charset="0"/>
                <a:cs typeface="Times New Roman" panose="02020603050405020304" pitchFamily="18" charset="0"/>
              </a:rPr>
              <a:t>EMISSIONE DEL PERMESSO DI COSTRUIRE</a:t>
            </a:r>
          </a:p>
        </p:txBody>
      </p:sp>
      <p:sp>
        <p:nvSpPr>
          <p:cNvPr id="26" name="CasellaDiTesto 25">
            <a:extLst>
              <a:ext uri="{FF2B5EF4-FFF2-40B4-BE49-F238E27FC236}">
                <a16:creationId xmlns:a16="http://schemas.microsoft.com/office/drawing/2014/main" id="{47B97AEA-150E-5EAC-6796-4E304D32913C}"/>
              </a:ext>
            </a:extLst>
          </p:cNvPr>
          <p:cNvSpPr txBox="1"/>
          <p:nvPr/>
        </p:nvSpPr>
        <p:spPr>
          <a:xfrm>
            <a:off x="850691" y="1039825"/>
            <a:ext cx="948129" cy="553998"/>
          </a:xfrm>
          <a:prstGeom prst="rect">
            <a:avLst/>
          </a:prstGeom>
          <a:noFill/>
        </p:spPr>
        <p:txBody>
          <a:bodyPr wrap="square">
            <a:spAutoFit/>
          </a:bodyPr>
          <a:lstStyle/>
          <a:p>
            <a:r>
              <a:rPr lang="it-IT" sz="3000" b="1" dirty="0">
                <a:solidFill>
                  <a:schemeClr val="accent6"/>
                </a:solidFill>
                <a:latin typeface="Montserrat" pitchFamily="2" charset="77"/>
                <a:ea typeface="Calibri" panose="020F0502020204030204" pitchFamily="34" charset="0"/>
                <a:cs typeface="Times New Roman" panose="02020603050405020304" pitchFamily="18" charset="0"/>
              </a:rPr>
              <a:t>A4.</a:t>
            </a:r>
          </a:p>
        </p:txBody>
      </p:sp>
      <p:sp>
        <p:nvSpPr>
          <p:cNvPr id="27" name="CasellaDiTesto 26">
            <a:extLst>
              <a:ext uri="{FF2B5EF4-FFF2-40B4-BE49-F238E27FC236}">
                <a16:creationId xmlns:a16="http://schemas.microsoft.com/office/drawing/2014/main" id="{BE388393-57B1-653F-481C-F0865A133DEE}"/>
              </a:ext>
            </a:extLst>
          </p:cNvPr>
          <p:cNvSpPr txBox="1"/>
          <p:nvPr/>
        </p:nvSpPr>
        <p:spPr>
          <a:xfrm>
            <a:off x="1993690" y="3743703"/>
            <a:ext cx="4572000" cy="369332"/>
          </a:xfrm>
          <a:prstGeom prst="rect">
            <a:avLst/>
          </a:prstGeom>
          <a:noFill/>
        </p:spPr>
        <p:txBody>
          <a:bodyPr wrap="square">
            <a:spAutoFit/>
          </a:bodyPr>
          <a:lstStyle/>
          <a:p>
            <a:r>
              <a:rPr lang="it-IT" sz="1800" dirty="0">
                <a:solidFill>
                  <a:schemeClr val="accent6"/>
                </a:solidFill>
                <a:latin typeface="Montserrat" pitchFamily="2" charset="77"/>
                <a:ea typeface="Calibri" panose="020F0502020204030204" pitchFamily="34" charset="0"/>
                <a:cs typeface="Times New Roman" panose="02020603050405020304" pitchFamily="18" charset="0"/>
              </a:rPr>
              <a:t>24 arretrati su 66 per il </a:t>
            </a:r>
            <a:r>
              <a:rPr lang="it-IT" sz="1800" dirty="0" err="1">
                <a:solidFill>
                  <a:schemeClr val="accent6"/>
                </a:solidFill>
                <a:latin typeface="Montserrat" pitchFamily="2" charset="77"/>
                <a:ea typeface="Calibri" panose="020F0502020204030204" pitchFamily="34" charset="0"/>
                <a:cs typeface="Times New Roman" panose="02020603050405020304" pitchFamily="18" charset="0"/>
              </a:rPr>
              <a:t>PdC</a:t>
            </a:r>
            <a:r>
              <a:rPr lang="it-IT" sz="1800" dirty="0">
                <a:solidFill>
                  <a:schemeClr val="accent6"/>
                </a:solidFill>
                <a:latin typeface="Montserrat" pitchFamily="2" charset="77"/>
                <a:ea typeface="Calibri" panose="020F0502020204030204" pitchFamily="34" charset="0"/>
                <a:cs typeface="Times New Roman" panose="02020603050405020304" pitchFamily="18" charset="0"/>
              </a:rPr>
              <a:t> privati </a:t>
            </a:r>
          </a:p>
        </p:txBody>
      </p:sp>
      <p:sp>
        <p:nvSpPr>
          <p:cNvPr id="28" name="CasellaDiTesto 27">
            <a:extLst>
              <a:ext uri="{FF2B5EF4-FFF2-40B4-BE49-F238E27FC236}">
                <a16:creationId xmlns:a16="http://schemas.microsoft.com/office/drawing/2014/main" id="{EAC5F4B1-91EE-E445-A03C-BAB2E81174A4}"/>
              </a:ext>
            </a:extLst>
          </p:cNvPr>
          <p:cNvSpPr txBox="1"/>
          <p:nvPr/>
        </p:nvSpPr>
        <p:spPr>
          <a:xfrm>
            <a:off x="520907" y="3651370"/>
            <a:ext cx="1472783" cy="553998"/>
          </a:xfrm>
          <a:prstGeom prst="rect">
            <a:avLst/>
          </a:prstGeom>
          <a:noFill/>
        </p:spPr>
        <p:txBody>
          <a:bodyPr wrap="square">
            <a:spAutoFit/>
          </a:bodyPr>
          <a:lstStyle/>
          <a:p>
            <a:r>
              <a:rPr lang="it-IT" sz="3000" b="1" dirty="0">
                <a:solidFill>
                  <a:srgbClr val="F8B200"/>
                </a:solidFill>
                <a:latin typeface="Montserrat" pitchFamily="2" charset="77"/>
                <a:ea typeface="Calibri" panose="020F0502020204030204" pitchFamily="34" charset="0"/>
                <a:cs typeface="Times New Roman" panose="02020603050405020304" pitchFamily="18" charset="0"/>
              </a:rPr>
              <a:t>36,4%</a:t>
            </a:r>
          </a:p>
        </p:txBody>
      </p:sp>
      <p:sp>
        <p:nvSpPr>
          <p:cNvPr id="30" name="CasellaDiTesto 29">
            <a:extLst>
              <a:ext uri="{FF2B5EF4-FFF2-40B4-BE49-F238E27FC236}">
                <a16:creationId xmlns:a16="http://schemas.microsoft.com/office/drawing/2014/main" id="{EF25C6D0-BC83-F7DE-1FBD-4976A567B055}"/>
              </a:ext>
            </a:extLst>
          </p:cNvPr>
          <p:cNvSpPr txBox="1"/>
          <p:nvPr/>
        </p:nvSpPr>
        <p:spPr>
          <a:xfrm>
            <a:off x="969108" y="297651"/>
            <a:ext cx="6838461" cy="526876"/>
          </a:xfrm>
          <a:prstGeom prst="rect">
            <a:avLst/>
          </a:prstGeom>
          <a:noFill/>
        </p:spPr>
        <p:txBody>
          <a:bodyPr wrap="square">
            <a:spAutoFit/>
          </a:bodyPr>
          <a:lstStyle/>
          <a:p>
            <a:pPr algn="ctr" defTabSz="685800">
              <a:lnSpc>
                <a:spcPct val="107000"/>
              </a:lnSpc>
              <a:spcAft>
                <a:spcPts val="450"/>
              </a:spcAft>
              <a:buClrTx/>
              <a:defRPr/>
            </a:pPr>
            <a:r>
              <a:rPr lang="it-IT" sz="2800" b="1" dirty="0">
                <a:solidFill>
                  <a:schemeClr val="accent6"/>
                </a:solidFill>
                <a:latin typeface="Montserrat" pitchFamily="2" charset="77"/>
                <a:ea typeface="Calibri" panose="020F0502020204030204" pitchFamily="34" charset="0"/>
                <a:cs typeface="Times New Roman" panose="02020603050405020304" pitchFamily="18" charset="0"/>
                <a:sym typeface="Francois One"/>
              </a:rPr>
              <a:t>Azioni </a:t>
            </a:r>
            <a:r>
              <a:rPr lang="it-IT" sz="2800" b="1" dirty="0">
                <a:solidFill>
                  <a:srgbClr val="FFC000"/>
                </a:solidFill>
                <a:latin typeface="Montserrat" pitchFamily="2" charset="77"/>
                <a:ea typeface="Calibri" panose="020F0502020204030204" pitchFamily="34" charset="0"/>
                <a:cs typeface="Times New Roman" panose="02020603050405020304" pitchFamily="18" charset="0"/>
                <a:sym typeface="Francois One"/>
              </a:rPr>
              <a:t>per smaltire gli arretrati</a:t>
            </a:r>
          </a:p>
        </p:txBody>
      </p:sp>
      <p:sp>
        <p:nvSpPr>
          <p:cNvPr id="31" name="Rettangolo 30">
            <a:extLst>
              <a:ext uri="{FF2B5EF4-FFF2-40B4-BE49-F238E27FC236}">
                <a16:creationId xmlns:a16="http://schemas.microsoft.com/office/drawing/2014/main" id="{45218A45-2103-BE22-33B5-25A3C95654F2}"/>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2" name="Immagine 31">
            <a:extLst>
              <a:ext uri="{FF2B5EF4-FFF2-40B4-BE49-F238E27FC236}">
                <a16:creationId xmlns:a16="http://schemas.microsoft.com/office/drawing/2014/main" id="{04FBED86-5762-6B7B-50DD-5D45421EDC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49640"/>
            <a:ext cx="8755380" cy="514350"/>
          </a:xfrm>
          <a:prstGeom prst="rect">
            <a:avLst/>
          </a:prstGeom>
          <a:noFill/>
          <a:ln>
            <a:noFill/>
          </a:ln>
        </p:spPr>
      </p:pic>
      <p:sp>
        <p:nvSpPr>
          <p:cNvPr id="3" name="CasellaDiTesto 2">
            <a:extLst>
              <a:ext uri="{FF2B5EF4-FFF2-40B4-BE49-F238E27FC236}">
                <a16:creationId xmlns:a16="http://schemas.microsoft.com/office/drawing/2014/main" id="{2DB4A769-A627-0888-F09B-532B9CB39B00}"/>
              </a:ext>
            </a:extLst>
          </p:cNvPr>
          <p:cNvSpPr txBox="1"/>
          <p:nvPr/>
        </p:nvSpPr>
        <p:spPr>
          <a:xfrm>
            <a:off x="1993691" y="1556087"/>
            <a:ext cx="6408296" cy="2031325"/>
          </a:xfrm>
          <a:prstGeom prst="rect">
            <a:avLst/>
          </a:prstGeom>
          <a:noFill/>
        </p:spPr>
        <p:txBody>
          <a:bodyPr wrap="square">
            <a:spAutoFit/>
          </a:bodyPr>
          <a:lstStyle/>
          <a:p>
            <a:r>
              <a:rPr lang="it-IT" sz="1800" dirty="0">
                <a:solidFill>
                  <a:schemeClr val="accent6"/>
                </a:solidFill>
                <a:latin typeface="Montserrat "/>
              </a:rPr>
              <a:t>Il pagamento degli oneri non fa parte del procedimento di permesso di costruire, </a:t>
            </a:r>
            <a:r>
              <a:rPr lang="it-IT" sz="1800" dirty="0" err="1">
                <a:solidFill>
                  <a:schemeClr val="accent6"/>
                </a:solidFill>
                <a:latin typeface="Montserrat "/>
              </a:rPr>
              <a:t>sicchè</a:t>
            </a:r>
            <a:r>
              <a:rPr lang="it-IT" sz="1800" dirty="0">
                <a:solidFill>
                  <a:schemeClr val="accent6"/>
                </a:solidFill>
                <a:latin typeface="Montserrat "/>
              </a:rPr>
              <a:t> anche in caso di mancato pagamento il titolo edilizio deve essere emesso.  Il recupero degli oneri sarà oggetto di sollecito e messa in mora con sanzione per ritardo e in ultima battuta, di riscossione coattiva da parte del competente ufficio. </a:t>
            </a:r>
          </a:p>
        </p:txBody>
      </p:sp>
    </p:spTree>
    <p:extLst>
      <p:ext uri="{BB962C8B-B14F-4D97-AF65-F5344CB8AC3E}">
        <p14:creationId xmlns:p14="http://schemas.microsoft.com/office/powerpoint/2010/main" val="1967928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asellaDiTesto 25">
            <a:extLst>
              <a:ext uri="{FF2B5EF4-FFF2-40B4-BE49-F238E27FC236}">
                <a16:creationId xmlns:a16="http://schemas.microsoft.com/office/drawing/2014/main" id="{47B97AEA-150E-5EAC-6796-4E304D32913C}"/>
              </a:ext>
            </a:extLst>
          </p:cNvPr>
          <p:cNvSpPr txBox="1"/>
          <p:nvPr/>
        </p:nvSpPr>
        <p:spPr>
          <a:xfrm>
            <a:off x="850691" y="1039825"/>
            <a:ext cx="948129" cy="553998"/>
          </a:xfrm>
          <a:prstGeom prst="rect">
            <a:avLst/>
          </a:prstGeom>
          <a:noFill/>
        </p:spPr>
        <p:txBody>
          <a:bodyPr wrap="square">
            <a:spAutoFit/>
          </a:bodyPr>
          <a:lstStyle/>
          <a:p>
            <a:endParaRPr lang="it-IT" sz="3000" b="1" dirty="0">
              <a:solidFill>
                <a:schemeClr val="accent6"/>
              </a:solidFill>
              <a:latin typeface="Montserrat" pitchFamily="2" charset="77"/>
              <a:ea typeface="Calibri" panose="020F0502020204030204" pitchFamily="34" charset="0"/>
              <a:cs typeface="Times New Roman" panose="02020603050405020304" pitchFamily="18" charset="0"/>
            </a:endParaRPr>
          </a:p>
        </p:txBody>
      </p:sp>
      <p:sp>
        <p:nvSpPr>
          <p:cNvPr id="27" name="CasellaDiTesto 26">
            <a:extLst>
              <a:ext uri="{FF2B5EF4-FFF2-40B4-BE49-F238E27FC236}">
                <a16:creationId xmlns:a16="http://schemas.microsoft.com/office/drawing/2014/main" id="{BE388393-57B1-653F-481C-F0865A133DEE}"/>
              </a:ext>
            </a:extLst>
          </p:cNvPr>
          <p:cNvSpPr txBox="1"/>
          <p:nvPr/>
        </p:nvSpPr>
        <p:spPr>
          <a:xfrm>
            <a:off x="1427813" y="1246804"/>
            <a:ext cx="4572000" cy="369332"/>
          </a:xfrm>
          <a:prstGeom prst="rect">
            <a:avLst/>
          </a:prstGeom>
          <a:noFill/>
        </p:spPr>
        <p:txBody>
          <a:bodyPr wrap="square">
            <a:spAutoFit/>
          </a:bodyPr>
          <a:lstStyle/>
          <a:p>
            <a:r>
              <a:rPr lang="it-IT" sz="1800" dirty="0">
                <a:solidFill>
                  <a:schemeClr val="accent6"/>
                </a:solidFill>
                <a:latin typeface="Montserrat" pitchFamily="2" charset="77"/>
                <a:ea typeface="Calibri" panose="020F0502020204030204" pitchFamily="34" charset="0"/>
                <a:cs typeface="Times New Roman" panose="02020603050405020304" pitchFamily="18" charset="0"/>
              </a:rPr>
              <a:t>17 arretrati su 66 di cui </a:t>
            </a:r>
          </a:p>
        </p:txBody>
      </p:sp>
      <p:sp>
        <p:nvSpPr>
          <p:cNvPr id="28" name="CasellaDiTesto 27">
            <a:extLst>
              <a:ext uri="{FF2B5EF4-FFF2-40B4-BE49-F238E27FC236}">
                <a16:creationId xmlns:a16="http://schemas.microsoft.com/office/drawing/2014/main" id="{EAC5F4B1-91EE-E445-A03C-BAB2E81174A4}"/>
              </a:ext>
            </a:extLst>
          </p:cNvPr>
          <p:cNvSpPr txBox="1"/>
          <p:nvPr/>
        </p:nvSpPr>
        <p:spPr>
          <a:xfrm>
            <a:off x="262327" y="1154471"/>
            <a:ext cx="1217952" cy="553998"/>
          </a:xfrm>
          <a:prstGeom prst="rect">
            <a:avLst/>
          </a:prstGeom>
          <a:noFill/>
        </p:spPr>
        <p:txBody>
          <a:bodyPr wrap="square">
            <a:spAutoFit/>
          </a:bodyPr>
          <a:lstStyle/>
          <a:p>
            <a:r>
              <a:rPr lang="it-IT" sz="3000" b="1" dirty="0">
                <a:solidFill>
                  <a:srgbClr val="F8B200"/>
                </a:solidFill>
                <a:latin typeface="Montserrat" pitchFamily="2" charset="77"/>
                <a:ea typeface="Calibri" panose="020F0502020204030204" pitchFamily="34" charset="0"/>
                <a:cs typeface="Times New Roman" panose="02020603050405020304" pitchFamily="18" charset="0"/>
              </a:rPr>
              <a:t>26%</a:t>
            </a:r>
          </a:p>
        </p:txBody>
      </p:sp>
      <p:sp>
        <p:nvSpPr>
          <p:cNvPr id="30" name="CasellaDiTesto 29">
            <a:extLst>
              <a:ext uri="{FF2B5EF4-FFF2-40B4-BE49-F238E27FC236}">
                <a16:creationId xmlns:a16="http://schemas.microsoft.com/office/drawing/2014/main" id="{EF25C6D0-BC83-F7DE-1FBD-4976A567B055}"/>
              </a:ext>
            </a:extLst>
          </p:cNvPr>
          <p:cNvSpPr txBox="1"/>
          <p:nvPr/>
        </p:nvSpPr>
        <p:spPr>
          <a:xfrm>
            <a:off x="969108" y="297651"/>
            <a:ext cx="6838461" cy="526876"/>
          </a:xfrm>
          <a:prstGeom prst="rect">
            <a:avLst/>
          </a:prstGeom>
          <a:noFill/>
        </p:spPr>
        <p:txBody>
          <a:bodyPr wrap="square">
            <a:spAutoFit/>
          </a:bodyPr>
          <a:lstStyle/>
          <a:p>
            <a:pPr algn="ctr" defTabSz="685800">
              <a:lnSpc>
                <a:spcPct val="107000"/>
              </a:lnSpc>
              <a:spcAft>
                <a:spcPts val="450"/>
              </a:spcAft>
              <a:buClrTx/>
              <a:defRPr/>
            </a:pPr>
            <a:r>
              <a:rPr lang="it-IT" sz="2800" b="1" dirty="0">
                <a:solidFill>
                  <a:schemeClr val="accent6"/>
                </a:solidFill>
                <a:latin typeface="Montserrat" pitchFamily="2" charset="77"/>
                <a:ea typeface="Calibri" panose="020F0502020204030204" pitchFamily="34" charset="0"/>
                <a:cs typeface="Times New Roman" panose="02020603050405020304" pitchFamily="18" charset="0"/>
                <a:sym typeface="Francois One"/>
              </a:rPr>
              <a:t>Azioni </a:t>
            </a:r>
            <a:r>
              <a:rPr lang="it-IT" sz="2800" b="1" dirty="0">
                <a:solidFill>
                  <a:srgbClr val="FFC000"/>
                </a:solidFill>
                <a:latin typeface="Montserrat" pitchFamily="2" charset="77"/>
                <a:ea typeface="Calibri" panose="020F0502020204030204" pitchFamily="34" charset="0"/>
                <a:cs typeface="Times New Roman" panose="02020603050405020304" pitchFamily="18" charset="0"/>
                <a:sym typeface="Francois One"/>
              </a:rPr>
              <a:t>per smaltire gli arretrati</a:t>
            </a:r>
          </a:p>
        </p:txBody>
      </p:sp>
      <p:sp>
        <p:nvSpPr>
          <p:cNvPr id="31" name="Rettangolo 30">
            <a:extLst>
              <a:ext uri="{FF2B5EF4-FFF2-40B4-BE49-F238E27FC236}">
                <a16:creationId xmlns:a16="http://schemas.microsoft.com/office/drawing/2014/main" id="{45218A45-2103-BE22-33B5-25A3C95654F2}"/>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2" name="Immagine 31">
            <a:extLst>
              <a:ext uri="{FF2B5EF4-FFF2-40B4-BE49-F238E27FC236}">
                <a16:creationId xmlns:a16="http://schemas.microsoft.com/office/drawing/2014/main" id="{04FBED86-5762-6B7B-50DD-5D45421EDC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49640"/>
            <a:ext cx="8755380" cy="514350"/>
          </a:xfrm>
          <a:prstGeom prst="rect">
            <a:avLst/>
          </a:prstGeom>
          <a:noFill/>
          <a:ln>
            <a:noFill/>
          </a:ln>
        </p:spPr>
      </p:pic>
      <p:sp>
        <p:nvSpPr>
          <p:cNvPr id="4" name="CasellaDiTesto 3">
            <a:extLst>
              <a:ext uri="{FF2B5EF4-FFF2-40B4-BE49-F238E27FC236}">
                <a16:creationId xmlns:a16="http://schemas.microsoft.com/office/drawing/2014/main" id="{772E8904-2BEE-5599-99AC-DACB4DF9C093}"/>
              </a:ext>
            </a:extLst>
          </p:cNvPr>
          <p:cNvSpPr txBox="1"/>
          <p:nvPr/>
        </p:nvSpPr>
        <p:spPr>
          <a:xfrm>
            <a:off x="1247930" y="2104084"/>
            <a:ext cx="6648139" cy="2031325"/>
          </a:xfrm>
          <a:prstGeom prst="rect">
            <a:avLst/>
          </a:prstGeom>
          <a:noFill/>
        </p:spPr>
        <p:txBody>
          <a:bodyPr wrap="square">
            <a:spAutoFit/>
          </a:bodyPr>
          <a:lstStyle/>
          <a:p>
            <a:pPr marL="285750" indent="-285750">
              <a:buClr>
                <a:schemeClr val="accent6"/>
              </a:buClr>
              <a:buFont typeface="Arial" panose="020B0604020202020204" pitchFamily="34" charset="0"/>
              <a:buChar char="•"/>
            </a:pPr>
            <a:r>
              <a:rPr lang="it-IT" sz="1800" b="1" dirty="0">
                <a:solidFill>
                  <a:srgbClr val="FFC000"/>
                </a:solidFill>
                <a:latin typeface="Montserrat" pitchFamily="2" charset="77"/>
                <a:ea typeface="Calibri" panose="020F0502020204030204" pitchFamily="34" charset="0"/>
                <a:cs typeface="Times New Roman" panose="02020603050405020304" pitchFamily="18" charset="0"/>
              </a:rPr>
              <a:t>4</a:t>
            </a:r>
            <a:r>
              <a:rPr lang="it-IT" sz="1800" dirty="0">
                <a:solidFill>
                  <a:schemeClr val="accent6"/>
                </a:solidFill>
                <a:latin typeface="Montserrat" pitchFamily="2" charset="77"/>
                <a:ea typeface="Calibri" panose="020F0502020204030204" pitchFamily="34" charset="0"/>
                <a:cs typeface="Times New Roman" panose="02020603050405020304" pitchFamily="18" charset="0"/>
              </a:rPr>
              <a:t> pratiche si sono </a:t>
            </a:r>
            <a:r>
              <a:rPr lang="it-IT" sz="1800" b="1" dirty="0">
                <a:solidFill>
                  <a:schemeClr val="accent6"/>
                </a:solidFill>
                <a:latin typeface="Montserrat" pitchFamily="2" charset="77"/>
                <a:ea typeface="Calibri" panose="020F0502020204030204" pitchFamily="34" charset="0"/>
                <a:cs typeface="Times New Roman" panose="02020603050405020304" pitchFamily="18" charset="0"/>
              </a:rPr>
              <a:t>chiuse </a:t>
            </a:r>
            <a:r>
              <a:rPr lang="it-IT" sz="1800" dirty="0">
                <a:solidFill>
                  <a:schemeClr val="accent6"/>
                </a:solidFill>
                <a:latin typeface="Montserrat" pitchFamily="2" charset="77"/>
                <a:ea typeface="Calibri" panose="020F0502020204030204" pitchFamily="34" charset="0"/>
                <a:cs typeface="Times New Roman" panose="02020603050405020304" pitchFamily="18" charset="0"/>
              </a:rPr>
              <a:t>nel secondo semestre 2023</a:t>
            </a:r>
          </a:p>
          <a:p>
            <a:pPr marL="285750" indent="-285750">
              <a:buClr>
                <a:schemeClr val="accent6"/>
              </a:buClr>
              <a:buFont typeface="Arial" panose="020B0604020202020204" pitchFamily="34" charset="0"/>
              <a:buChar char="•"/>
            </a:pPr>
            <a:endParaRPr lang="it-IT" sz="1800" dirty="0">
              <a:solidFill>
                <a:schemeClr val="accent6"/>
              </a:solidFill>
              <a:latin typeface="Montserrat" pitchFamily="2" charset="77"/>
              <a:ea typeface="Calibri" panose="020F0502020204030204" pitchFamily="34" charset="0"/>
              <a:cs typeface="Times New Roman" panose="02020603050405020304" pitchFamily="18" charset="0"/>
            </a:endParaRPr>
          </a:p>
          <a:p>
            <a:pPr marL="285750" indent="-285750">
              <a:buClr>
                <a:schemeClr val="accent6"/>
              </a:buClr>
              <a:buFont typeface="Arial" panose="020B0604020202020204" pitchFamily="34" charset="0"/>
              <a:buChar char="•"/>
            </a:pPr>
            <a:r>
              <a:rPr lang="it-IT" sz="1800" b="1" dirty="0">
                <a:solidFill>
                  <a:srgbClr val="FFC000"/>
                </a:solidFill>
                <a:latin typeface="Montserrat" pitchFamily="2" charset="77"/>
                <a:ea typeface="Calibri" panose="020F0502020204030204" pitchFamily="34" charset="0"/>
                <a:cs typeface="Times New Roman" panose="02020603050405020304" pitchFamily="18" charset="0"/>
              </a:rPr>
              <a:t>4</a:t>
            </a:r>
            <a:r>
              <a:rPr lang="it-IT" sz="1800" dirty="0">
                <a:solidFill>
                  <a:schemeClr val="accent6"/>
                </a:solidFill>
                <a:latin typeface="Montserrat" pitchFamily="2" charset="77"/>
                <a:ea typeface="Calibri" panose="020F0502020204030204" pitchFamily="34" charset="0"/>
                <a:cs typeface="Times New Roman" panose="02020603050405020304" pitchFamily="18" charset="0"/>
              </a:rPr>
              <a:t> pratiche hanno come ultimo evento richieste di integrazione</a:t>
            </a:r>
            <a:r>
              <a:rPr lang="it-IT" sz="1800" b="1" dirty="0">
                <a:solidFill>
                  <a:schemeClr val="accent6"/>
                </a:solidFill>
                <a:latin typeface="Montserrat" pitchFamily="2" charset="77"/>
                <a:ea typeface="Calibri" panose="020F0502020204030204" pitchFamily="34" charset="0"/>
                <a:cs typeface="Times New Roman" panose="02020603050405020304" pitchFamily="18" charset="0"/>
              </a:rPr>
              <a:t> </a:t>
            </a:r>
            <a:r>
              <a:rPr lang="it-IT" sz="1800" dirty="0">
                <a:solidFill>
                  <a:schemeClr val="accent6"/>
                </a:solidFill>
                <a:latin typeface="Montserrat" pitchFamily="2" charset="77"/>
                <a:ea typeface="Calibri" panose="020F0502020204030204" pitchFamily="34" charset="0"/>
                <a:cs typeface="Times New Roman" panose="02020603050405020304" pitchFamily="18" charset="0"/>
              </a:rPr>
              <a:t>(o ricezione osservazioni del richiedente) a ridosso della fine del primo semestre 2023</a:t>
            </a:r>
          </a:p>
          <a:p>
            <a:pPr marL="285750" indent="-285750">
              <a:buClr>
                <a:schemeClr val="accent6"/>
              </a:buClr>
              <a:buFont typeface="Arial" panose="020B0604020202020204" pitchFamily="34" charset="0"/>
              <a:buChar char="•"/>
            </a:pPr>
            <a:endParaRPr lang="it-IT" sz="1800" dirty="0">
              <a:solidFill>
                <a:schemeClr val="accent6"/>
              </a:solidFill>
              <a:latin typeface="Montserrat" pitchFamily="2" charset="77"/>
              <a:ea typeface="Calibri" panose="020F0502020204030204" pitchFamily="34" charset="0"/>
              <a:cs typeface="Times New Roman" panose="02020603050405020304" pitchFamily="18" charset="0"/>
            </a:endParaRPr>
          </a:p>
          <a:p>
            <a:pPr marL="285750" indent="-285750">
              <a:buClr>
                <a:schemeClr val="accent6"/>
              </a:buClr>
              <a:buFont typeface="Arial" panose="020B0604020202020204" pitchFamily="34" charset="0"/>
              <a:buChar char="•"/>
            </a:pPr>
            <a:r>
              <a:rPr lang="it-IT" sz="1800" b="1" dirty="0">
                <a:solidFill>
                  <a:srgbClr val="FFC000"/>
                </a:solidFill>
                <a:latin typeface="Montserrat" pitchFamily="2" charset="77"/>
                <a:ea typeface="Calibri" panose="020F0502020204030204" pitchFamily="34" charset="0"/>
                <a:cs typeface="Times New Roman" panose="02020603050405020304" pitchFamily="18" charset="0"/>
              </a:rPr>
              <a:t>9 </a:t>
            </a:r>
            <a:r>
              <a:rPr lang="it-IT" sz="1800" dirty="0">
                <a:solidFill>
                  <a:schemeClr val="accent6"/>
                </a:solidFill>
                <a:latin typeface="Montserrat" pitchFamily="2" charset="77"/>
                <a:ea typeface="Calibri" panose="020F0502020204030204" pitchFamily="34" charset="0"/>
                <a:cs typeface="Times New Roman" panose="02020603050405020304" pitchFamily="18" charset="0"/>
              </a:rPr>
              <a:t>pratiche presentano delle  </a:t>
            </a:r>
            <a:r>
              <a:rPr lang="it-IT" sz="1800" b="1" dirty="0">
                <a:solidFill>
                  <a:schemeClr val="accent6"/>
                </a:solidFill>
                <a:latin typeface="Montserrat" pitchFamily="2" charset="77"/>
                <a:ea typeface="Calibri" panose="020F0502020204030204" pitchFamily="34" charset="0"/>
                <a:cs typeface="Times New Roman" panose="02020603050405020304" pitchFamily="18" charset="0"/>
              </a:rPr>
              <a:t>criticità specifiche &gt;&gt;&gt;&gt;</a:t>
            </a:r>
          </a:p>
        </p:txBody>
      </p:sp>
    </p:spTree>
    <p:extLst>
      <p:ext uri="{BB962C8B-B14F-4D97-AF65-F5344CB8AC3E}">
        <p14:creationId xmlns:p14="http://schemas.microsoft.com/office/powerpoint/2010/main" val="962551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asellaDiTesto 29">
            <a:extLst>
              <a:ext uri="{FF2B5EF4-FFF2-40B4-BE49-F238E27FC236}">
                <a16:creationId xmlns:a16="http://schemas.microsoft.com/office/drawing/2014/main" id="{EF25C6D0-BC83-F7DE-1FBD-4976A567B055}"/>
              </a:ext>
            </a:extLst>
          </p:cNvPr>
          <p:cNvSpPr txBox="1"/>
          <p:nvPr/>
        </p:nvSpPr>
        <p:spPr>
          <a:xfrm>
            <a:off x="1113419" y="170149"/>
            <a:ext cx="6838461" cy="526876"/>
          </a:xfrm>
          <a:prstGeom prst="rect">
            <a:avLst/>
          </a:prstGeom>
          <a:noFill/>
        </p:spPr>
        <p:txBody>
          <a:bodyPr wrap="square">
            <a:spAutoFit/>
          </a:bodyPr>
          <a:lstStyle/>
          <a:p>
            <a:pPr algn="ctr" defTabSz="685800">
              <a:lnSpc>
                <a:spcPct val="107000"/>
              </a:lnSpc>
              <a:spcAft>
                <a:spcPts val="450"/>
              </a:spcAft>
              <a:buClrTx/>
              <a:defRPr/>
            </a:pPr>
            <a:r>
              <a:rPr lang="it-IT" sz="2800" b="1" dirty="0">
                <a:solidFill>
                  <a:schemeClr val="accent6"/>
                </a:solidFill>
                <a:latin typeface="Montserrat" pitchFamily="2" charset="77"/>
                <a:ea typeface="Calibri" panose="020F0502020204030204" pitchFamily="34" charset="0"/>
                <a:cs typeface="Times New Roman" panose="02020603050405020304" pitchFamily="18" charset="0"/>
                <a:sym typeface="Francois One"/>
              </a:rPr>
              <a:t>Casi particolari</a:t>
            </a:r>
            <a:r>
              <a:rPr lang="it-IT" sz="2800" b="1" dirty="0">
                <a:solidFill>
                  <a:schemeClr val="accent4"/>
                </a:solidFill>
                <a:latin typeface="Montserrat" pitchFamily="2" charset="77"/>
                <a:ea typeface="Calibri" panose="020F0502020204030204" pitchFamily="34" charset="0"/>
                <a:cs typeface="Times New Roman" panose="02020603050405020304" pitchFamily="18" charset="0"/>
                <a:sym typeface="Francois One"/>
              </a:rPr>
              <a:t> – </a:t>
            </a:r>
            <a:r>
              <a:rPr lang="it-IT" sz="2800" b="1" dirty="0" err="1">
                <a:solidFill>
                  <a:schemeClr val="accent4"/>
                </a:solidFill>
                <a:latin typeface="Montserrat" pitchFamily="2" charset="77"/>
                <a:ea typeface="Calibri" panose="020F0502020204030204" pitchFamily="34" charset="0"/>
                <a:cs typeface="Times New Roman" panose="02020603050405020304" pitchFamily="18" charset="0"/>
                <a:sym typeface="Francois One"/>
              </a:rPr>
              <a:t>Pdc</a:t>
            </a:r>
            <a:r>
              <a:rPr lang="it-IT" sz="2800" b="1" dirty="0">
                <a:solidFill>
                  <a:schemeClr val="accent4"/>
                </a:solidFill>
                <a:latin typeface="Montserrat" pitchFamily="2" charset="77"/>
                <a:ea typeface="Calibri" panose="020F0502020204030204" pitchFamily="34" charset="0"/>
                <a:cs typeface="Times New Roman" panose="02020603050405020304" pitchFamily="18" charset="0"/>
                <a:sym typeface="Francois One"/>
              </a:rPr>
              <a:t> privati</a:t>
            </a:r>
          </a:p>
        </p:txBody>
      </p:sp>
      <p:sp>
        <p:nvSpPr>
          <p:cNvPr id="31" name="Rettangolo 30">
            <a:extLst>
              <a:ext uri="{FF2B5EF4-FFF2-40B4-BE49-F238E27FC236}">
                <a16:creationId xmlns:a16="http://schemas.microsoft.com/office/drawing/2014/main" id="{45218A45-2103-BE22-33B5-25A3C95654F2}"/>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2" name="Immagine 31">
            <a:extLst>
              <a:ext uri="{FF2B5EF4-FFF2-40B4-BE49-F238E27FC236}">
                <a16:creationId xmlns:a16="http://schemas.microsoft.com/office/drawing/2014/main" id="{04FBED86-5762-6B7B-50DD-5D45421EDC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49640"/>
            <a:ext cx="8755380" cy="514350"/>
          </a:xfrm>
          <a:prstGeom prst="rect">
            <a:avLst/>
          </a:prstGeom>
          <a:noFill/>
          <a:ln>
            <a:noFill/>
          </a:ln>
        </p:spPr>
      </p:pic>
      <p:sp>
        <p:nvSpPr>
          <p:cNvPr id="5" name="CasellaDiTesto 4">
            <a:extLst>
              <a:ext uri="{FF2B5EF4-FFF2-40B4-BE49-F238E27FC236}">
                <a16:creationId xmlns:a16="http://schemas.microsoft.com/office/drawing/2014/main" id="{902BCE36-001E-A7B7-B9C9-B1967B878408}"/>
              </a:ext>
            </a:extLst>
          </p:cNvPr>
          <p:cNvSpPr txBox="1"/>
          <p:nvPr/>
        </p:nvSpPr>
        <p:spPr>
          <a:xfrm>
            <a:off x="850691" y="1039825"/>
            <a:ext cx="7363919" cy="3262352"/>
          </a:xfrm>
          <a:prstGeom prst="rect">
            <a:avLst/>
          </a:prstGeom>
          <a:noFill/>
        </p:spPr>
        <p:txBody>
          <a:bodyPr wrap="square">
            <a:spAutoFit/>
          </a:bodyPr>
          <a:lstStyle/>
          <a:p>
            <a:endParaRPr lang="it-IT" sz="3000" b="1" dirty="0">
              <a:solidFill>
                <a:schemeClr val="accent6"/>
              </a:solidFill>
              <a:latin typeface="Montserrat" pitchFamily="2" charset="77"/>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C8414683-FBAD-66DB-23A7-956F4A8DE938}"/>
              </a:ext>
            </a:extLst>
          </p:cNvPr>
          <p:cNvPicPr>
            <a:picLocks noChangeAspect="1"/>
          </p:cNvPicPr>
          <p:nvPr/>
        </p:nvPicPr>
        <p:blipFill>
          <a:blip r:embed="rId3"/>
          <a:stretch>
            <a:fillRect/>
          </a:stretch>
        </p:blipFill>
        <p:spPr>
          <a:xfrm>
            <a:off x="1135380" y="781050"/>
            <a:ext cx="6873240" cy="3581400"/>
          </a:xfrm>
          <a:prstGeom prst="rect">
            <a:avLst/>
          </a:prstGeom>
        </p:spPr>
      </p:pic>
    </p:spTree>
    <p:extLst>
      <p:ext uri="{BB962C8B-B14F-4D97-AF65-F5344CB8AC3E}">
        <p14:creationId xmlns:p14="http://schemas.microsoft.com/office/powerpoint/2010/main" val="1857564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23" descr="Immagine che contiene testo, disegno, arte, schizzo&#10;&#10;Descrizione generata automaticamente">
            <a:extLst>
              <a:ext uri="{FF2B5EF4-FFF2-40B4-BE49-F238E27FC236}">
                <a16:creationId xmlns:a16="http://schemas.microsoft.com/office/drawing/2014/main" id="{B7DAA953-66B3-5868-EF21-740AF62A2F99}"/>
              </a:ext>
            </a:extLst>
          </p:cNvPr>
          <p:cNvPicPr>
            <a:picLocks noChangeAspect="1"/>
          </p:cNvPicPr>
          <p:nvPr/>
        </p:nvPicPr>
        <p:blipFill rotWithShape="1">
          <a:blip r:embed="rId2">
            <a:extLst>
              <a:ext uri="{28A0092B-C50C-407E-A947-70E740481C1C}">
                <a14:useLocalDpi xmlns:a14="http://schemas.microsoft.com/office/drawing/2010/main" val="0"/>
              </a:ext>
            </a:extLst>
          </a:blip>
          <a:srcRect l="7106" t="20349" r="6055" b="30184"/>
          <a:stretch/>
        </p:blipFill>
        <p:spPr>
          <a:xfrm>
            <a:off x="3825187" y="732138"/>
            <a:ext cx="5318814" cy="4288357"/>
          </a:xfrm>
          <a:prstGeom prst="rect">
            <a:avLst/>
          </a:prstGeom>
        </p:spPr>
      </p:pic>
      <p:pic>
        <p:nvPicPr>
          <p:cNvPr id="4" name="Immagine 3">
            <a:extLst>
              <a:ext uri="{FF2B5EF4-FFF2-40B4-BE49-F238E27FC236}">
                <a16:creationId xmlns:a16="http://schemas.microsoft.com/office/drawing/2014/main" id="{FE497D18-011E-3E25-DB76-64AD4F98A9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451" t="15368" r="-24" b="81525"/>
          <a:stretch/>
        </p:blipFill>
        <p:spPr>
          <a:xfrm>
            <a:off x="95686" y="4392024"/>
            <a:ext cx="7005802" cy="621076"/>
          </a:xfrm>
          <a:prstGeom prst="rect">
            <a:avLst/>
          </a:prstGeom>
        </p:spPr>
      </p:pic>
      <p:sp>
        <p:nvSpPr>
          <p:cNvPr id="5" name="CasellaDiTesto 4">
            <a:extLst>
              <a:ext uri="{FF2B5EF4-FFF2-40B4-BE49-F238E27FC236}">
                <a16:creationId xmlns:a16="http://schemas.microsoft.com/office/drawing/2014/main" id="{702756A6-0FB5-C33F-7B40-E007173110D2}"/>
              </a:ext>
            </a:extLst>
          </p:cNvPr>
          <p:cNvSpPr txBox="1"/>
          <p:nvPr/>
        </p:nvSpPr>
        <p:spPr>
          <a:xfrm>
            <a:off x="6902244" y="123004"/>
            <a:ext cx="2179074" cy="553998"/>
          </a:xfrm>
          <a:prstGeom prst="rect">
            <a:avLst/>
          </a:prstGeom>
          <a:noFill/>
        </p:spPr>
        <p:txBody>
          <a:bodyPr vert="horz" wrap="square" rtlCol="0">
            <a:spAutoFit/>
          </a:bodyPr>
          <a:lstStyle/>
          <a:p>
            <a:r>
              <a:rPr lang="it-IT" sz="1500" b="1" dirty="0">
                <a:solidFill>
                  <a:srgbClr val="1A249A"/>
                </a:solidFill>
                <a:latin typeface="Abadi" panose="020B0604020104020204" pitchFamily="34" charset="0"/>
              </a:rPr>
              <a:t>TASK FORCE </a:t>
            </a:r>
          </a:p>
          <a:p>
            <a:r>
              <a:rPr lang="it-IT" sz="1500" dirty="0">
                <a:solidFill>
                  <a:srgbClr val="1A249A"/>
                </a:solidFill>
                <a:latin typeface="Abadi" panose="020B0604020104020204" pitchFamily="34" charset="0"/>
              </a:rPr>
              <a:t>1000 ESPERTI PNRR</a:t>
            </a:r>
          </a:p>
        </p:txBody>
      </p:sp>
      <p:sp>
        <p:nvSpPr>
          <p:cNvPr id="27" name="Rettangolo 26">
            <a:extLst>
              <a:ext uri="{FF2B5EF4-FFF2-40B4-BE49-F238E27FC236}">
                <a16:creationId xmlns:a16="http://schemas.microsoft.com/office/drawing/2014/main" id="{42F51A67-BF1A-7164-B883-28025E17AD85}"/>
              </a:ext>
            </a:extLst>
          </p:cNvPr>
          <p:cNvSpPr/>
          <p:nvPr/>
        </p:nvSpPr>
        <p:spPr>
          <a:xfrm>
            <a:off x="0" y="3109819"/>
            <a:ext cx="9144000" cy="2029598"/>
          </a:xfrm>
          <a:prstGeom prst="rect">
            <a:avLst/>
          </a:prstGeom>
          <a:solidFill>
            <a:schemeClr val="accent1">
              <a:lumMod val="60000"/>
              <a:lumOff val="40000"/>
              <a:alpha val="3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45" name="CasellaDiTesto 44">
            <a:extLst>
              <a:ext uri="{FF2B5EF4-FFF2-40B4-BE49-F238E27FC236}">
                <a16:creationId xmlns:a16="http://schemas.microsoft.com/office/drawing/2014/main" id="{F70EF970-7473-1254-54E6-BED78D751207}"/>
              </a:ext>
            </a:extLst>
          </p:cNvPr>
          <p:cNvSpPr txBox="1"/>
          <p:nvPr/>
        </p:nvSpPr>
        <p:spPr>
          <a:xfrm>
            <a:off x="84625" y="2022620"/>
            <a:ext cx="4774790" cy="1107996"/>
          </a:xfrm>
          <a:prstGeom prst="rect">
            <a:avLst/>
          </a:prstGeom>
          <a:noFill/>
        </p:spPr>
        <p:txBody>
          <a:bodyPr wrap="square" rtlCol="0">
            <a:spAutoFit/>
          </a:bodyPr>
          <a:lstStyle/>
          <a:p>
            <a:r>
              <a:rPr lang="it-IT" sz="2200" b="1" dirty="0">
                <a:solidFill>
                  <a:srgbClr val="392761"/>
                </a:solidFill>
                <a:latin typeface="Montserrat "/>
                <a:cs typeface="Poppins" panose="00000500000000000000" pitchFamily="2" charset="0"/>
              </a:rPr>
              <a:t>Piattaforma per la condivisione di dati e documenti </a:t>
            </a:r>
          </a:p>
        </p:txBody>
      </p:sp>
      <p:sp>
        <p:nvSpPr>
          <p:cNvPr id="117" name="CasellaDiTesto 116">
            <a:extLst>
              <a:ext uri="{FF2B5EF4-FFF2-40B4-BE49-F238E27FC236}">
                <a16:creationId xmlns:a16="http://schemas.microsoft.com/office/drawing/2014/main" id="{3149DE5F-FB8C-CA76-2D05-F67D543775F1}"/>
              </a:ext>
            </a:extLst>
          </p:cNvPr>
          <p:cNvSpPr txBox="1"/>
          <p:nvPr/>
        </p:nvSpPr>
        <p:spPr>
          <a:xfrm>
            <a:off x="95686" y="3194399"/>
            <a:ext cx="5003570" cy="307777"/>
          </a:xfrm>
          <a:prstGeom prst="rect">
            <a:avLst/>
          </a:prstGeom>
          <a:noFill/>
        </p:spPr>
        <p:txBody>
          <a:bodyPr wrap="square" rtlCol="0">
            <a:spAutoFit/>
          </a:bodyPr>
          <a:lstStyle/>
          <a:p>
            <a:pPr>
              <a:spcAft>
                <a:spcPts val="1000"/>
              </a:spcAft>
            </a:pPr>
            <a:r>
              <a:rPr lang="it-IT" i="1" u="none" strike="noStrike" baseline="0" dirty="0">
                <a:latin typeface="Montserrat "/>
              </a:rPr>
              <a:t>Ing. Ivan Ferraro</a:t>
            </a:r>
          </a:p>
        </p:txBody>
      </p:sp>
    </p:spTree>
    <p:extLst>
      <p:ext uri="{BB962C8B-B14F-4D97-AF65-F5344CB8AC3E}">
        <p14:creationId xmlns:p14="http://schemas.microsoft.com/office/powerpoint/2010/main" val="3951525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asellaDiTesto 29">
            <a:extLst>
              <a:ext uri="{FF2B5EF4-FFF2-40B4-BE49-F238E27FC236}">
                <a16:creationId xmlns:a16="http://schemas.microsoft.com/office/drawing/2014/main" id="{EF25C6D0-BC83-F7DE-1FBD-4976A567B055}"/>
              </a:ext>
            </a:extLst>
          </p:cNvPr>
          <p:cNvSpPr txBox="1"/>
          <p:nvPr/>
        </p:nvSpPr>
        <p:spPr>
          <a:xfrm>
            <a:off x="697043" y="240315"/>
            <a:ext cx="7390150" cy="526876"/>
          </a:xfrm>
          <a:prstGeom prst="rect">
            <a:avLst/>
          </a:prstGeom>
          <a:noFill/>
        </p:spPr>
        <p:txBody>
          <a:bodyPr wrap="square">
            <a:spAutoFit/>
          </a:bodyPr>
          <a:lstStyle/>
          <a:p>
            <a:pPr algn="ctr" defTabSz="685800">
              <a:lnSpc>
                <a:spcPct val="107000"/>
              </a:lnSpc>
              <a:spcAft>
                <a:spcPts val="450"/>
              </a:spcAft>
              <a:buClrTx/>
              <a:defRPr/>
            </a:pPr>
            <a:r>
              <a:rPr lang="it-IT" sz="2800" b="1" dirty="0">
                <a:solidFill>
                  <a:schemeClr val="accent6"/>
                </a:solidFill>
                <a:latin typeface="Montserrat" pitchFamily="2" charset="77"/>
                <a:ea typeface="Calibri" panose="020F0502020204030204" pitchFamily="34" charset="0"/>
                <a:cs typeface="Times New Roman" panose="02020603050405020304" pitchFamily="18" charset="0"/>
                <a:sym typeface="Francois One"/>
              </a:rPr>
              <a:t>Condivisione file: </a:t>
            </a:r>
            <a:r>
              <a:rPr lang="it-IT" sz="2800" b="1" dirty="0">
                <a:solidFill>
                  <a:srgbClr val="FFC000"/>
                </a:solidFill>
                <a:latin typeface="Montserrat" pitchFamily="2" charset="77"/>
                <a:ea typeface="Calibri" panose="020F0502020204030204" pitchFamily="34" charset="0"/>
                <a:cs typeface="Times New Roman" panose="02020603050405020304" pitchFamily="18" charset="0"/>
                <a:sym typeface="Francois One"/>
              </a:rPr>
              <a:t>criticità </a:t>
            </a:r>
            <a:r>
              <a:rPr lang="it-IT" sz="2800" b="1" dirty="0">
                <a:solidFill>
                  <a:schemeClr val="accent6"/>
                </a:solidFill>
                <a:latin typeface="Montserrat" pitchFamily="2" charset="77"/>
                <a:ea typeface="Calibri" panose="020F0502020204030204" pitchFamily="34" charset="0"/>
                <a:cs typeface="Times New Roman" panose="02020603050405020304" pitchFamily="18" charset="0"/>
                <a:sym typeface="Francois One"/>
              </a:rPr>
              <a:t>e</a:t>
            </a:r>
            <a:r>
              <a:rPr lang="it-IT" sz="2800" b="1" dirty="0">
                <a:solidFill>
                  <a:srgbClr val="FFC000"/>
                </a:solidFill>
                <a:latin typeface="Montserrat" pitchFamily="2" charset="77"/>
                <a:ea typeface="Calibri" panose="020F0502020204030204" pitchFamily="34" charset="0"/>
                <a:cs typeface="Times New Roman" panose="02020603050405020304" pitchFamily="18" charset="0"/>
                <a:sym typeface="Francois One"/>
              </a:rPr>
              <a:t> soluzione</a:t>
            </a:r>
          </a:p>
        </p:txBody>
      </p:sp>
      <p:sp>
        <p:nvSpPr>
          <p:cNvPr id="31" name="Rettangolo 30">
            <a:extLst>
              <a:ext uri="{FF2B5EF4-FFF2-40B4-BE49-F238E27FC236}">
                <a16:creationId xmlns:a16="http://schemas.microsoft.com/office/drawing/2014/main" id="{45218A45-2103-BE22-33B5-25A3C95654F2}"/>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2" name="Immagine 31">
            <a:extLst>
              <a:ext uri="{FF2B5EF4-FFF2-40B4-BE49-F238E27FC236}">
                <a16:creationId xmlns:a16="http://schemas.microsoft.com/office/drawing/2014/main" id="{04FBED86-5762-6B7B-50DD-5D45421EDC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49640"/>
            <a:ext cx="8755380" cy="514350"/>
          </a:xfrm>
          <a:prstGeom prst="rect">
            <a:avLst/>
          </a:prstGeom>
          <a:noFill/>
          <a:ln>
            <a:noFill/>
          </a:ln>
        </p:spPr>
      </p:pic>
      <p:sp>
        <p:nvSpPr>
          <p:cNvPr id="2" name="CasellaDiTesto 1">
            <a:extLst>
              <a:ext uri="{FF2B5EF4-FFF2-40B4-BE49-F238E27FC236}">
                <a16:creationId xmlns:a16="http://schemas.microsoft.com/office/drawing/2014/main" id="{FFF04FEC-5EBD-69B3-73EB-C2EA320FA3C4}"/>
              </a:ext>
            </a:extLst>
          </p:cNvPr>
          <p:cNvSpPr txBox="1"/>
          <p:nvPr/>
        </p:nvSpPr>
        <p:spPr>
          <a:xfrm>
            <a:off x="401731" y="1016006"/>
            <a:ext cx="8340537" cy="3462486"/>
          </a:xfrm>
          <a:prstGeom prst="rect">
            <a:avLst/>
          </a:prstGeom>
          <a:noFill/>
        </p:spPr>
        <p:txBody>
          <a:bodyPr wrap="square">
            <a:spAutoFit/>
          </a:bodyPr>
          <a:lstStyle/>
          <a:p>
            <a:pPr algn="just" defTabSz="217800">
              <a:spcAft>
                <a:spcPts val="450"/>
              </a:spcAft>
              <a:buClrTx/>
              <a:defRPr/>
            </a:pPr>
            <a:r>
              <a:rPr lang="it-IT" sz="2000" kern="1200" dirty="0">
                <a:solidFill>
                  <a:schemeClr val="accent6"/>
                </a:solidFill>
                <a:latin typeface="Montserrat "/>
                <a:ea typeface="+mn-ea"/>
                <a:cs typeface="Poppins" panose="00000500000000000000" pitchFamily="2" charset="0"/>
              </a:rPr>
              <a:t> </a:t>
            </a:r>
            <a:r>
              <a:rPr lang="it-IT" sz="2000" b="1" kern="1200" dirty="0">
                <a:solidFill>
                  <a:srgbClr val="F1D24A"/>
                </a:solidFill>
                <a:latin typeface="Montserrat "/>
                <a:ea typeface="+mn-ea"/>
                <a:cs typeface="Poppins" panose="00000500000000000000" pitchFamily="2" charset="0"/>
              </a:rPr>
              <a:t>Criticità</a:t>
            </a:r>
          </a:p>
          <a:p>
            <a:pPr marL="608400" indent="-313200" defTabSz="685800">
              <a:spcAft>
                <a:spcPts val="450"/>
              </a:spcAft>
              <a:buClrTx/>
              <a:buFont typeface="Apple SD Gothic Neo Regular" panose="02000300000000000000" pitchFamily="2" charset="-127"/>
              <a:buChar char="✓"/>
              <a:defRPr/>
            </a:pPr>
            <a:r>
              <a:rPr lang="it-IT" sz="1600" kern="1200" dirty="0">
                <a:solidFill>
                  <a:schemeClr val="accent6"/>
                </a:solidFill>
                <a:latin typeface="Montserrat "/>
                <a:ea typeface="+mn-ea"/>
                <a:cs typeface="Poppins" panose="00000500000000000000" pitchFamily="2" charset="0"/>
              </a:rPr>
              <a:t>Limiti ristretti nella dimensione degli allegati</a:t>
            </a:r>
          </a:p>
          <a:p>
            <a:pPr marL="608400" indent="-313200" defTabSz="685800">
              <a:spcAft>
                <a:spcPts val="450"/>
              </a:spcAft>
              <a:buClrTx/>
              <a:buFont typeface="Apple SD Gothic Neo Regular" panose="02000300000000000000" pitchFamily="2" charset="-127"/>
              <a:buChar char="✓"/>
              <a:defRPr/>
            </a:pPr>
            <a:r>
              <a:rPr lang="it-IT" sz="1600" kern="1200" dirty="0">
                <a:solidFill>
                  <a:schemeClr val="accent6"/>
                </a:solidFill>
                <a:latin typeface="Montserrat "/>
                <a:ea typeface="+mn-ea"/>
                <a:cs typeface="Poppins" panose="00000500000000000000" pitchFamily="2" charset="0"/>
              </a:rPr>
              <a:t>Limiti ancora più stringenti con il crescere del numero dei destinatari</a:t>
            </a:r>
          </a:p>
          <a:p>
            <a:pPr marL="608400" indent="-313200" defTabSz="685800">
              <a:spcAft>
                <a:spcPts val="450"/>
              </a:spcAft>
              <a:buClrTx/>
              <a:buFont typeface="Apple SD Gothic Neo Regular" panose="02000300000000000000" pitchFamily="2" charset="-127"/>
              <a:buChar char="✓"/>
              <a:defRPr/>
            </a:pPr>
            <a:r>
              <a:rPr lang="it-IT" sz="1600" kern="1200" dirty="0">
                <a:solidFill>
                  <a:schemeClr val="accent6"/>
                </a:solidFill>
                <a:latin typeface="Montserrat "/>
                <a:ea typeface="+mn-ea"/>
                <a:cs typeface="Poppins" panose="00000500000000000000" pitchFamily="2" charset="0"/>
              </a:rPr>
              <a:t>Limiti sulla quantità di dati che si possono inviare ogni giorno</a:t>
            </a:r>
          </a:p>
          <a:p>
            <a:pPr marL="608400" indent="-313200" defTabSz="685800">
              <a:spcAft>
                <a:spcPts val="450"/>
              </a:spcAft>
              <a:buClrTx/>
              <a:buFont typeface="Apple SD Gothic Neo Regular" panose="02000300000000000000" pitchFamily="2" charset="-127"/>
              <a:buChar char="✓"/>
              <a:defRPr/>
            </a:pPr>
            <a:r>
              <a:rPr lang="it-IT" sz="1600" kern="1200" dirty="0">
                <a:solidFill>
                  <a:schemeClr val="accent6"/>
                </a:solidFill>
                <a:latin typeface="Montserrat "/>
                <a:ea typeface="+mn-ea"/>
                <a:cs typeface="Poppins" panose="00000500000000000000" pitchFamily="2" charset="0"/>
              </a:rPr>
              <a:t>Utilizzo di strumenti alternativi: rischio di contravvenire alle disposizioni in materia di protezione dei dati</a:t>
            </a:r>
          </a:p>
          <a:p>
            <a:pPr marL="8550" defTabSz="685800">
              <a:spcAft>
                <a:spcPts val="450"/>
              </a:spcAft>
              <a:buClrTx/>
              <a:defRPr/>
            </a:pPr>
            <a:endParaRPr lang="it-IT" sz="1350" kern="1200" dirty="0">
              <a:solidFill>
                <a:schemeClr val="accent6"/>
              </a:solidFill>
              <a:latin typeface="Montserrat "/>
              <a:ea typeface="+mn-ea"/>
              <a:cs typeface="Poppins" panose="00000500000000000000" pitchFamily="2" charset="0"/>
            </a:endParaRPr>
          </a:p>
          <a:p>
            <a:pPr lvl="4" defTabSz="217800">
              <a:spcAft>
                <a:spcPts val="450"/>
              </a:spcAft>
              <a:buClr>
                <a:schemeClr val="accent6"/>
              </a:buClr>
              <a:defRPr/>
            </a:pPr>
            <a:r>
              <a:rPr lang="it-IT" sz="2000" b="1" kern="1200" dirty="0">
                <a:solidFill>
                  <a:srgbClr val="F1D24A"/>
                </a:solidFill>
                <a:latin typeface="Montserrat "/>
                <a:ea typeface="+mn-ea"/>
                <a:cs typeface="Poppins" panose="00000500000000000000" pitchFamily="2" charset="0"/>
              </a:rPr>
              <a:t>Soluzione</a:t>
            </a:r>
          </a:p>
          <a:p>
            <a:pPr marL="609750" lvl="5" indent="-285750" defTabSz="217800">
              <a:spcAft>
                <a:spcPts val="450"/>
              </a:spcAft>
              <a:buClr>
                <a:schemeClr val="accent6"/>
              </a:buClr>
              <a:buFont typeface="Apple SD Gothic Neo Regular" panose="02000300000000000000" pitchFamily="2" charset="-127"/>
              <a:buChar char="✓"/>
              <a:defRPr/>
            </a:pPr>
            <a:r>
              <a:rPr lang="it-IT" sz="1600" kern="1200" dirty="0">
                <a:solidFill>
                  <a:schemeClr val="accent6"/>
                </a:solidFill>
                <a:latin typeface="Montserrat "/>
                <a:ea typeface="+mn-ea"/>
                <a:cs typeface="Poppins" panose="00000500000000000000" pitchFamily="2" charset="0"/>
              </a:rPr>
              <a:t>Strumento di condivisione con ruoli e permessi ben definiti</a:t>
            </a:r>
          </a:p>
          <a:p>
            <a:pPr marL="609750" lvl="5" indent="-285750" defTabSz="217800">
              <a:spcAft>
                <a:spcPts val="450"/>
              </a:spcAft>
              <a:buClr>
                <a:schemeClr val="accent6"/>
              </a:buClr>
              <a:buFont typeface="Apple SD Gothic Neo Regular" panose="02000300000000000000" pitchFamily="2" charset="-127"/>
              <a:buChar char="✓"/>
              <a:defRPr/>
            </a:pPr>
            <a:r>
              <a:rPr lang="it-IT" sz="1600" kern="1200" dirty="0">
                <a:solidFill>
                  <a:schemeClr val="accent6"/>
                </a:solidFill>
                <a:latin typeface="Montserrat "/>
                <a:ea typeface="+mn-ea"/>
                <a:cs typeface="Poppins" panose="00000500000000000000" pitchFamily="2" charset="0"/>
              </a:rPr>
              <a:t>Accesso controllato alla documentazione</a:t>
            </a:r>
          </a:p>
          <a:p>
            <a:pPr marL="609750" lvl="5" indent="-285750" defTabSz="217800">
              <a:spcAft>
                <a:spcPts val="450"/>
              </a:spcAft>
              <a:buClr>
                <a:schemeClr val="accent6"/>
              </a:buClr>
              <a:buFont typeface="Apple SD Gothic Neo Regular" panose="02000300000000000000" pitchFamily="2" charset="-127"/>
              <a:buChar char="✓"/>
              <a:defRPr/>
            </a:pPr>
            <a:r>
              <a:rPr lang="it-IT" sz="1600" kern="1200" dirty="0">
                <a:solidFill>
                  <a:schemeClr val="accent6"/>
                </a:solidFill>
                <a:latin typeface="Montserrat "/>
                <a:ea typeface="+mn-ea"/>
                <a:cs typeface="Poppins" panose="00000500000000000000" pitchFamily="2" charset="0"/>
              </a:rPr>
              <a:t>Documenti aggiornati sempre all’ultima versione</a:t>
            </a:r>
          </a:p>
        </p:txBody>
      </p:sp>
      <p:sp>
        <p:nvSpPr>
          <p:cNvPr id="5" name="TextBox 4">
            <a:extLst>
              <a:ext uri="{FF2B5EF4-FFF2-40B4-BE49-F238E27FC236}">
                <a16:creationId xmlns:a16="http://schemas.microsoft.com/office/drawing/2014/main" id="{C51FC05C-9203-431E-7461-B40B192FFCBA}"/>
              </a:ext>
            </a:extLst>
          </p:cNvPr>
          <p:cNvSpPr txBox="1"/>
          <p:nvPr/>
        </p:nvSpPr>
        <p:spPr>
          <a:xfrm>
            <a:off x="7983931" y="4216535"/>
            <a:ext cx="927722" cy="307777"/>
          </a:xfrm>
          <a:prstGeom prst="rect">
            <a:avLst/>
          </a:prstGeom>
          <a:noFill/>
        </p:spPr>
        <p:txBody>
          <a:bodyPr wrap="square">
            <a:spAutoFit/>
          </a:bodyPr>
          <a:lstStyle/>
          <a:p>
            <a:pPr lvl="4" defTabSz="217800">
              <a:spcAft>
                <a:spcPts val="450"/>
              </a:spcAft>
              <a:buClr>
                <a:schemeClr val="accent6"/>
              </a:buClr>
              <a:defRPr/>
            </a:pPr>
            <a:r>
              <a:rPr lang="it-IT" b="1" i="1" kern="1200" dirty="0">
                <a:solidFill>
                  <a:srgbClr val="F1D24A"/>
                </a:solidFill>
                <a:latin typeface="Montserrat "/>
                <a:ea typeface="+mn-ea"/>
                <a:cs typeface="Poppins" panose="00000500000000000000" pitchFamily="2" charset="0"/>
              </a:rPr>
              <a:t>D</a:t>
            </a:r>
            <a:r>
              <a:rPr lang="it-IT" sz="1400" b="1" i="1" kern="1200" dirty="0">
                <a:solidFill>
                  <a:srgbClr val="F1D24A"/>
                </a:solidFill>
                <a:latin typeface="Montserrat "/>
                <a:ea typeface="+mn-ea"/>
                <a:cs typeface="Poppins" panose="00000500000000000000" pitchFamily="2" charset="0"/>
              </a:rPr>
              <a:t>emo…</a:t>
            </a:r>
          </a:p>
        </p:txBody>
      </p:sp>
    </p:spTree>
    <p:extLst>
      <p:ext uri="{BB962C8B-B14F-4D97-AF65-F5344CB8AC3E}">
        <p14:creationId xmlns:p14="http://schemas.microsoft.com/office/powerpoint/2010/main" val="494662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9E0A6D2-1CEF-2D28-601F-499F92177FAC}"/>
              </a:ext>
            </a:extLst>
          </p:cNvPr>
          <p:cNvPicPr>
            <a:picLocks noChangeAspect="1" noChangeArrowheads="1"/>
          </p:cNvPicPr>
          <p:nvPr/>
        </p:nvPicPr>
        <p:blipFill rotWithShape="1">
          <a:blip r:embed="rId2"/>
          <a:srcRect t="11863" b="17214"/>
          <a:stretch/>
        </p:blipFill>
        <p:spPr bwMode="auto">
          <a:xfrm>
            <a:off x="3011899" y="28365"/>
            <a:ext cx="6190938" cy="4662356"/>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B5ED6619-1F45-BFC5-49C6-81EB0A35FF72}"/>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5F81647D-1863-BEDD-19D0-351F209401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37" y="4649640"/>
            <a:ext cx="8755380" cy="514350"/>
          </a:xfrm>
          <a:prstGeom prst="rect">
            <a:avLst/>
          </a:prstGeom>
          <a:noFill/>
          <a:ln>
            <a:noFill/>
          </a:ln>
        </p:spPr>
      </p:pic>
      <p:sp>
        <p:nvSpPr>
          <p:cNvPr id="7" name="Titolo 1">
            <a:extLst>
              <a:ext uri="{FF2B5EF4-FFF2-40B4-BE49-F238E27FC236}">
                <a16:creationId xmlns:a16="http://schemas.microsoft.com/office/drawing/2014/main" id="{527AB17E-F670-DFDF-D562-FE2D66B88DD2}"/>
              </a:ext>
            </a:extLst>
          </p:cNvPr>
          <p:cNvSpPr txBox="1">
            <a:spLocks/>
          </p:cNvSpPr>
          <p:nvPr/>
        </p:nvSpPr>
        <p:spPr>
          <a:xfrm>
            <a:off x="388871" y="475264"/>
            <a:ext cx="7810499" cy="116955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t-IT" sz="3500" b="1" dirty="0">
                <a:solidFill>
                  <a:schemeClr val="accent6"/>
                </a:solidFill>
                <a:latin typeface="Montserrat "/>
              </a:rPr>
              <a:t>La TASK FORCE 1000 ESPERTI </a:t>
            </a:r>
            <a:br>
              <a:rPr lang="it-IT" sz="3500" b="1" dirty="0">
                <a:solidFill>
                  <a:schemeClr val="accent6"/>
                </a:solidFill>
                <a:latin typeface="Montserrat "/>
              </a:rPr>
            </a:br>
            <a:r>
              <a:rPr lang="it-IT" sz="3500" b="1" dirty="0">
                <a:solidFill>
                  <a:schemeClr val="accent6"/>
                </a:solidFill>
                <a:latin typeface="Montserrat "/>
              </a:rPr>
              <a:t>VALLE D’AOSTA </a:t>
            </a:r>
          </a:p>
        </p:txBody>
      </p:sp>
      <p:sp>
        <p:nvSpPr>
          <p:cNvPr id="9" name="Segnaposto contenuto 2">
            <a:extLst>
              <a:ext uri="{FF2B5EF4-FFF2-40B4-BE49-F238E27FC236}">
                <a16:creationId xmlns:a16="http://schemas.microsoft.com/office/drawing/2014/main" id="{BF603A41-9E3E-FE21-3E08-C233BA83B95F}"/>
              </a:ext>
            </a:extLst>
          </p:cNvPr>
          <p:cNvSpPr txBox="1">
            <a:spLocks/>
          </p:cNvSpPr>
          <p:nvPr/>
        </p:nvSpPr>
        <p:spPr>
          <a:xfrm>
            <a:off x="307297" y="1978576"/>
            <a:ext cx="5138271" cy="25750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800"/>
              </a:spcAft>
            </a:pPr>
            <a:r>
              <a:rPr lang="it-IT" sz="2000" dirty="0">
                <a:solidFill>
                  <a:srgbClr val="F8B200"/>
                </a:solidFill>
                <a:latin typeface="Montserrat "/>
              </a:rPr>
              <a:t>Collaborazione</a:t>
            </a:r>
          </a:p>
          <a:p>
            <a:pPr>
              <a:spcAft>
                <a:spcPts val="800"/>
              </a:spcAft>
            </a:pPr>
            <a:r>
              <a:rPr lang="it-IT" sz="2000" dirty="0">
                <a:solidFill>
                  <a:srgbClr val="F8B200"/>
                </a:solidFill>
                <a:latin typeface="Montserrat "/>
              </a:rPr>
              <a:t>Competenza </a:t>
            </a:r>
          </a:p>
          <a:p>
            <a:pPr>
              <a:spcAft>
                <a:spcPts val="800"/>
              </a:spcAft>
            </a:pPr>
            <a:r>
              <a:rPr lang="it-IT" sz="2000" dirty="0">
                <a:solidFill>
                  <a:srgbClr val="F8B200"/>
                </a:solidFill>
                <a:latin typeface="Montserrat "/>
              </a:rPr>
              <a:t>Formazione e informazione</a:t>
            </a:r>
          </a:p>
          <a:p>
            <a:pPr>
              <a:spcAft>
                <a:spcPts val="800"/>
              </a:spcAft>
            </a:pPr>
            <a:r>
              <a:rPr lang="it-IT" sz="2000" dirty="0">
                <a:solidFill>
                  <a:srgbClr val="F8B200"/>
                </a:solidFill>
                <a:latin typeface="Montserrat "/>
              </a:rPr>
              <a:t>Supporto</a:t>
            </a:r>
          </a:p>
          <a:p>
            <a:pPr marL="186262">
              <a:spcAft>
                <a:spcPts val="800"/>
              </a:spcAft>
            </a:pPr>
            <a:r>
              <a:rPr lang="it-IT" sz="2133" dirty="0">
                <a:solidFill>
                  <a:srgbClr val="F8B200"/>
                </a:solidFill>
                <a:latin typeface="Montserrat "/>
              </a:rPr>
              <a:t>            </a:t>
            </a:r>
            <a:r>
              <a:rPr lang="it-IT" sz="2133" b="1" dirty="0">
                <a:solidFill>
                  <a:srgbClr val="F8B200"/>
                </a:solidFill>
                <a:latin typeface="Montserrat "/>
              </a:rPr>
              <a:t> </a:t>
            </a:r>
          </a:p>
          <a:p>
            <a:pPr marL="186262">
              <a:spcAft>
                <a:spcPts val="800"/>
              </a:spcAft>
            </a:pPr>
            <a:r>
              <a:rPr lang="it-IT" sz="2667" b="1" dirty="0">
                <a:solidFill>
                  <a:srgbClr val="F8B200"/>
                </a:solidFill>
                <a:latin typeface="Montserrat "/>
              </a:rPr>
              <a:t>          GRAZIE!  </a:t>
            </a:r>
          </a:p>
        </p:txBody>
      </p:sp>
    </p:spTree>
    <p:extLst>
      <p:ext uri="{BB962C8B-B14F-4D97-AF65-F5344CB8AC3E}">
        <p14:creationId xmlns:p14="http://schemas.microsoft.com/office/powerpoint/2010/main" val="4120794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23" descr="Immagine che contiene testo, disegno, arte, schizzo&#10;&#10;Descrizione generata automaticamente">
            <a:extLst>
              <a:ext uri="{FF2B5EF4-FFF2-40B4-BE49-F238E27FC236}">
                <a16:creationId xmlns:a16="http://schemas.microsoft.com/office/drawing/2014/main" id="{B7DAA953-66B3-5868-EF21-740AF62A2F99}"/>
              </a:ext>
            </a:extLst>
          </p:cNvPr>
          <p:cNvPicPr>
            <a:picLocks noChangeAspect="1"/>
          </p:cNvPicPr>
          <p:nvPr/>
        </p:nvPicPr>
        <p:blipFill rotWithShape="1">
          <a:blip r:embed="rId2">
            <a:extLst>
              <a:ext uri="{28A0092B-C50C-407E-A947-70E740481C1C}">
                <a14:useLocalDpi xmlns:a14="http://schemas.microsoft.com/office/drawing/2010/main" val="0"/>
              </a:ext>
            </a:extLst>
          </a:blip>
          <a:srcRect l="7106" t="20349" r="6055" b="30184"/>
          <a:stretch/>
        </p:blipFill>
        <p:spPr>
          <a:xfrm>
            <a:off x="3825187" y="732138"/>
            <a:ext cx="5318814" cy="4288357"/>
          </a:xfrm>
          <a:prstGeom prst="rect">
            <a:avLst/>
          </a:prstGeom>
        </p:spPr>
      </p:pic>
      <p:pic>
        <p:nvPicPr>
          <p:cNvPr id="4" name="Immagine 3">
            <a:extLst>
              <a:ext uri="{FF2B5EF4-FFF2-40B4-BE49-F238E27FC236}">
                <a16:creationId xmlns:a16="http://schemas.microsoft.com/office/drawing/2014/main" id="{FE497D18-011E-3E25-DB76-64AD4F98A9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451" t="15368" r="-24" b="81525"/>
          <a:stretch/>
        </p:blipFill>
        <p:spPr>
          <a:xfrm>
            <a:off x="95686" y="4392024"/>
            <a:ext cx="7005802" cy="621076"/>
          </a:xfrm>
          <a:prstGeom prst="rect">
            <a:avLst/>
          </a:prstGeom>
        </p:spPr>
      </p:pic>
      <p:sp>
        <p:nvSpPr>
          <p:cNvPr id="5" name="CasellaDiTesto 4">
            <a:extLst>
              <a:ext uri="{FF2B5EF4-FFF2-40B4-BE49-F238E27FC236}">
                <a16:creationId xmlns:a16="http://schemas.microsoft.com/office/drawing/2014/main" id="{702756A6-0FB5-C33F-7B40-E007173110D2}"/>
              </a:ext>
            </a:extLst>
          </p:cNvPr>
          <p:cNvSpPr txBox="1"/>
          <p:nvPr/>
        </p:nvSpPr>
        <p:spPr>
          <a:xfrm>
            <a:off x="6902244" y="123004"/>
            <a:ext cx="2179074" cy="553998"/>
          </a:xfrm>
          <a:prstGeom prst="rect">
            <a:avLst/>
          </a:prstGeom>
          <a:noFill/>
        </p:spPr>
        <p:txBody>
          <a:bodyPr vert="horz" wrap="square" rtlCol="0">
            <a:spAutoFit/>
          </a:bodyPr>
          <a:lstStyle/>
          <a:p>
            <a:r>
              <a:rPr lang="it-IT" sz="1500" b="1" dirty="0">
                <a:solidFill>
                  <a:srgbClr val="1A249A"/>
                </a:solidFill>
                <a:latin typeface="Abadi" panose="020B0604020104020204" pitchFamily="34" charset="0"/>
              </a:rPr>
              <a:t>TASK FORCE </a:t>
            </a:r>
          </a:p>
          <a:p>
            <a:r>
              <a:rPr lang="it-IT" sz="1500" dirty="0">
                <a:solidFill>
                  <a:srgbClr val="1A249A"/>
                </a:solidFill>
                <a:latin typeface="Abadi" panose="020B0604020104020204" pitchFamily="34" charset="0"/>
              </a:rPr>
              <a:t>1000 ESPERTI PNRR</a:t>
            </a:r>
          </a:p>
        </p:txBody>
      </p:sp>
      <p:sp>
        <p:nvSpPr>
          <p:cNvPr id="27" name="Rettangolo 26">
            <a:extLst>
              <a:ext uri="{FF2B5EF4-FFF2-40B4-BE49-F238E27FC236}">
                <a16:creationId xmlns:a16="http://schemas.microsoft.com/office/drawing/2014/main" id="{42F51A67-BF1A-7164-B883-28025E17AD85}"/>
              </a:ext>
            </a:extLst>
          </p:cNvPr>
          <p:cNvSpPr/>
          <p:nvPr/>
        </p:nvSpPr>
        <p:spPr>
          <a:xfrm>
            <a:off x="0" y="3109819"/>
            <a:ext cx="9144000" cy="2029598"/>
          </a:xfrm>
          <a:prstGeom prst="rect">
            <a:avLst/>
          </a:prstGeom>
          <a:solidFill>
            <a:schemeClr val="accent1">
              <a:lumMod val="60000"/>
              <a:lumOff val="40000"/>
              <a:alpha val="3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45" name="CasellaDiTesto 44">
            <a:extLst>
              <a:ext uri="{FF2B5EF4-FFF2-40B4-BE49-F238E27FC236}">
                <a16:creationId xmlns:a16="http://schemas.microsoft.com/office/drawing/2014/main" id="{F70EF970-7473-1254-54E6-BED78D751207}"/>
              </a:ext>
            </a:extLst>
          </p:cNvPr>
          <p:cNvSpPr txBox="1"/>
          <p:nvPr/>
        </p:nvSpPr>
        <p:spPr>
          <a:xfrm>
            <a:off x="84625" y="2022620"/>
            <a:ext cx="4774790" cy="523220"/>
          </a:xfrm>
          <a:prstGeom prst="rect">
            <a:avLst/>
          </a:prstGeom>
          <a:noFill/>
        </p:spPr>
        <p:txBody>
          <a:bodyPr wrap="square" rtlCol="0">
            <a:spAutoFit/>
          </a:bodyPr>
          <a:lstStyle/>
          <a:p>
            <a:r>
              <a:rPr lang="it-IT" sz="2800" b="1" dirty="0">
                <a:solidFill>
                  <a:srgbClr val="392761"/>
                </a:solidFill>
                <a:latin typeface="Montserrat "/>
                <a:cs typeface="Poppins" panose="00000500000000000000" pitchFamily="2" charset="0"/>
              </a:rPr>
              <a:t>Apertura lavori</a:t>
            </a:r>
          </a:p>
        </p:txBody>
      </p:sp>
      <p:sp>
        <p:nvSpPr>
          <p:cNvPr id="117" name="CasellaDiTesto 116">
            <a:extLst>
              <a:ext uri="{FF2B5EF4-FFF2-40B4-BE49-F238E27FC236}">
                <a16:creationId xmlns:a16="http://schemas.microsoft.com/office/drawing/2014/main" id="{3149DE5F-FB8C-CA76-2D05-F67D543775F1}"/>
              </a:ext>
            </a:extLst>
          </p:cNvPr>
          <p:cNvSpPr txBox="1"/>
          <p:nvPr/>
        </p:nvSpPr>
        <p:spPr>
          <a:xfrm>
            <a:off x="95686" y="3194399"/>
            <a:ext cx="5003570" cy="805349"/>
          </a:xfrm>
          <a:prstGeom prst="rect">
            <a:avLst/>
          </a:prstGeom>
          <a:noFill/>
        </p:spPr>
        <p:txBody>
          <a:bodyPr wrap="square" rtlCol="0">
            <a:spAutoFit/>
          </a:bodyPr>
          <a:lstStyle/>
          <a:p>
            <a:pPr>
              <a:spcAft>
                <a:spcPts val="1000"/>
              </a:spcAft>
            </a:pPr>
            <a:r>
              <a:rPr lang="it-IT" i="1" u="none" strike="noStrike" baseline="0" dirty="0">
                <a:latin typeface="Montserrat "/>
              </a:rPr>
              <a:t>On. Luciano Caveri</a:t>
            </a:r>
          </a:p>
          <a:p>
            <a:r>
              <a:rPr lang="it-IT" sz="1200" b="0" i="1" u="none" strike="noStrike" baseline="0" dirty="0">
                <a:latin typeface="Montserrat "/>
              </a:rPr>
              <a:t>Assessore agli Affari europei, Innovazione, </a:t>
            </a:r>
          </a:p>
          <a:p>
            <a:r>
              <a:rPr lang="it-IT" sz="1200" b="0" i="1" u="none" strike="noStrike" baseline="0" dirty="0">
                <a:latin typeface="Montserrat "/>
              </a:rPr>
              <a:t>PNRR e Politiche nazionali per la montagna</a:t>
            </a:r>
            <a:endParaRPr lang="it-IT" sz="1200" dirty="0">
              <a:solidFill>
                <a:srgbClr val="392761"/>
              </a:solidFill>
              <a:latin typeface="Montserrat "/>
              <a:cs typeface="Poppins" panose="00000500000000000000" pitchFamily="2" charset="0"/>
            </a:endParaRPr>
          </a:p>
        </p:txBody>
      </p:sp>
    </p:spTree>
    <p:extLst>
      <p:ext uri="{BB962C8B-B14F-4D97-AF65-F5344CB8AC3E}">
        <p14:creationId xmlns:p14="http://schemas.microsoft.com/office/powerpoint/2010/main" val="181819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23" descr="Immagine che contiene testo, disegno, arte, schizzo&#10;&#10;Descrizione generata automaticamente">
            <a:extLst>
              <a:ext uri="{FF2B5EF4-FFF2-40B4-BE49-F238E27FC236}">
                <a16:creationId xmlns:a16="http://schemas.microsoft.com/office/drawing/2014/main" id="{B7DAA953-66B3-5868-EF21-740AF62A2F99}"/>
              </a:ext>
            </a:extLst>
          </p:cNvPr>
          <p:cNvPicPr>
            <a:picLocks noChangeAspect="1"/>
          </p:cNvPicPr>
          <p:nvPr/>
        </p:nvPicPr>
        <p:blipFill rotWithShape="1">
          <a:blip r:embed="rId2">
            <a:extLst>
              <a:ext uri="{28A0092B-C50C-407E-A947-70E740481C1C}">
                <a14:useLocalDpi xmlns:a14="http://schemas.microsoft.com/office/drawing/2010/main" val="0"/>
              </a:ext>
            </a:extLst>
          </a:blip>
          <a:srcRect l="7106" t="20349" r="6055" b="30184"/>
          <a:stretch/>
        </p:blipFill>
        <p:spPr>
          <a:xfrm>
            <a:off x="3825187" y="732138"/>
            <a:ext cx="5318814" cy="4288357"/>
          </a:xfrm>
          <a:prstGeom prst="rect">
            <a:avLst/>
          </a:prstGeom>
        </p:spPr>
      </p:pic>
      <p:pic>
        <p:nvPicPr>
          <p:cNvPr id="4" name="Immagine 3">
            <a:extLst>
              <a:ext uri="{FF2B5EF4-FFF2-40B4-BE49-F238E27FC236}">
                <a16:creationId xmlns:a16="http://schemas.microsoft.com/office/drawing/2014/main" id="{FE497D18-011E-3E25-DB76-64AD4F98A9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451" t="15368" r="-24" b="81525"/>
          <a:stretch/>
        </p:blipFill>
        <p:spPr>
          <a:xfrm>
            <a:off x="95686" y="4392024"/>
            <a:ext cx="7005802" cy="621076"/>
          </a:xfrm>
          <a:prstGeom prst="rect">
            <a:avLst/>
          </a:prstGeom>
        </p:spPr>
      </p:pic>
      <p:sp>
        <p:nvSpPr>
          <p:cNvPr id="5" name="CasellaDiTesto 4">
            <a:extLst>
              <a:ext uri="{FF2B5EF4-FFF2-40B4-BE49-F238E27FC236}">
                <a16:creationId xmlns:a16="http://schemas.microsoft.com/office/drawing/2014/main" id="{702756A6-0FB5-C33F-7B40-E007173110D2}"/>
              </a:ext>
            </a:extLst>
          </p:cNvPr>
          <p:cNvSpPr txBox="1"/>
          <p:nvPr/>
        </p:nvSpPr>
        <p:spPr>
          <a:xfrm>
            <a:off x="6902244" y="123004"/>
            <a:ext cx="2179074" cy="553998"/>
          </a:xfrm>
          <a:prstGeom prst="rect">
            <a:avLst/>
          </a:prstGeom>
          <a:noFill/>
        </p:spPr>
        <p:txBody>
          <a:bodyPr vert="horz" wrap="square" rtlCol="0">
            <a:spAutoFit/>
          </a:bodyPr>
          <a:lstStyle/>
          <a:p>
            <a:r>
              <a:rPr lang="it-IT" sz="1500" b="1" dirty="0">
                <a:solidFill>
                  <a:srgbClr val="1A249A"/>
                </a:solidFill>
                <a:latin typeface="Abadi" panose="020B0604020104020204" pitchFamily="34" charset="0"/>
              </a:rPr>
              <a:t>TASK FORCE </a:t>
            </a:r>
          </a:p>
          <a:p>
            <a:r>
              <a:rPr lang="it-IT" sz="1500" dirty="0">
                <a:solidFill>
                  <a:srgbClr val="1A249A"/>
                </a:solidFill>
                <a:latin typeface="Abadi" panose="020B0604020104020204" pitchFamily="34" charset="0"/>
              </a:rPr>
              <a:t>1000 ESPERTI PNRR</a:t>
            </a:r>
          </a:p>
        </p:txBody>
      </p:sp>
      <p:sp>
        <p:nvSpPr>
          <p:cNvPr id="27" name="Rettangolo 26">
            <a:extLst>
              <a:ext uri="{FF2B5EF4-FFF2-40B4-BE49-F238E27FC236}">
                <a16:creationId xmlns:a16="http://schemas.microsoft.com/office/drawing/2014/main" id="{42F51A67-BF1A-7164-B883-28025E17AD85}"/>
              </a:ext>
            </a:extLst>
          </p:cNvPr>
          <p:cNvSpPr/>
          <p:nvPr/>
        </p:nvSpPr>
        <p:spPr>
          <a:xfrm>
            <a:off x="0" y="3109819"/>
            <a:ext cx="9144000" cy="2029598"/>
          </a:xfrm>
          <a:prstGeom prst="rect">
            <a:avLst/>
          </a:prstGeom>
          <a:solidFill>
            <a:schemeClr val="accent1">
              <a:lumMod val="60000"/>
              <a:lumOff val="40000"/>
              <a:alpha val="3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45" name="CasellaDiTesto 44">
            <a:extLst>
              <a:ext uri="{FF2B5EF4-FFF2-40B4-BE49-F238E27FC236}">
                <a16:creationId xmlns:a16="http://schemas.microsoft.com/office/drawing/2014/main" id="{F70EF970-7473-1254-54E6-BED78D751207}"/>
              </a:ext>
            </a:extLst>
          </p:cNvPr>
          <p:cNvSpPr txBox="1"/>
          <p:nvPr/>
        </p:nvSpPr>
        <p:spPr>
          <a:xfrm>
            <a:off x="84625" y="2022620"/>
            <a:ext cx="4774790" cy="769441"/>
          </a:xfrm>
          <a:prstGeom prst="rect">
            <a:avLst/>
          </a:prstGeom>
          <a:noFill/>
        </p:spPr>
        <p:txBody>
          <a:bodyPr wrap="square" rtlCol="0">
            <a:spAutoFit/>
          </a:bodyPr>
          <a:lstStyle/>
          <a:p>
            <a:r>
              <a:rPr lang="it-IT" sz="2200" b="1" dirty="0">
                <a:solidFill>
                  <a:srgbClr val="392761"/>
                </a:solidFill>
                <a:latin typeface="Montserrat "/>
                <a:cs typeface="Poppins" panose="00000500000000000000" pitchFamily="2" charset="0"/>
              </a:rPr>
              <a:t>Progetto Task Force </a:t>
            </a:r>
          </a:p>
          <a:p>
            <a:r>
              <a:rPr lang="it-IT" sz="2200" b="1" dirty="0">
                <a:solidFill>
                  <a:srgbClr val="392761"/>
                </a:solidFill>
                <a:latin typeface="Montserrat "/>
                <a:cs typeface="Poppins" panose="00000500000000000000" pitchFamily="2" charset="0"/>
              </a:rPr>
              <a:t>1000 Esperti PNRR</a:t>
            </a:r>
          </a:p>
        </p:txBody>
      </p:sp>
      <p:sp>
        <p:nvSpPr>
          <p:cNvPr id="117" name="CasellaDiTesto 116">
            <a:extLst>
              <a:ext uri="{FF2B5EF4-FFF2-40B4-BE49-F238E27FC236}">
                <a16:creationId xmlns:a16="http://schemas.microsoft.com/office/drawing/2014/main" id="{3149DE5F-FB8C-CA76-2D05-F67D543775F1}"/>
              </a:ext>
            </a:extLst>
          </p:cNvPr>
          <p:cNvSpPr txBox="1"/>
          <p:nvPr/>
        </p:nvSpPr>
        <p:spPr>
          <a:xfrm>
            <a:off x="95686" y="3194399"/>
            <a:ext cx="5003570" cy="307777"/>
          </a:xfrm>
          <a:prstGeom prst="rect">
            <a:avLst/>
          </a:prstGeom>
          <a:noFill/>
        </p:spPr>
        <p:txBody>
          <a:bodyPr wrap="square" rtlCol="0">
            <a:spAutoFit/>
          </a:bodyPr>
          <a:lstStyle/>
          <a:p>
            <a:pPr>
              <a:spcAft>
                <a:spcPts val="1000"/>
              </a:spcAft>
            </a:pPr>
            <a:r>
              <a:rPr lang="it-IT" i="1" u="none" strike="noStrike" baseline="0" dirty="0">
                <a:latin typeface="Montserrat "/>
              </a:rPr>
              <a:t>Dott. Gianpaolo </a:t>
            </a:r>
            <a:r>
              <a:rPr lang="it-IT" i="1" u="none" strike="noStrike" baseline="0" dirty="0" err="1">
                <a:latin typeface="Montserrat "/>
              </a:rPr>
              <a:t>Lalicata</a:t>
            </a:r>
            <a:endParaRPr lang="it-IT" i="1" u="none" strike="noStrike" baseline="0" dirty="0">
              <a:latin typeface="Montserrat "/>
            </a:endParaRPr>
          </a:p>
        </p:txBody>
      </p:sp>
    </p:spTree>
    <p:extLst>
      <p:ext uri="{BB962C8B-B14F-4D97-AF65-F5344CB8AC3E}">
        <p14:creationId xmlns:p14="http://schemas.microsoft.com/office/powerpoint/2010/main" val="1943929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436423"/>
            <a:ext cx="7886700" cy="994172"/>
          </a:xfrm>
        </p:spPr>
        <p:txBody>
          <a:bodyPr/>
          <a:lstStyle/>
          <a:p>
            <a:pPr algn="ctr"/>
            <a:r>
              <a:rPr lang="it-IT" sz="2800" b="1" dirty="0" err="1">
                <a:latin typeface="Montserrat" pitchFamily="2" charset="77"/>
                <a:cs typeface="Calibri" panose="020F0502020204030204" pitchFamily="34" charset="0"/>
              </a:rPr>
              <a:t>FINALIT</a:t>
            </a:r>
            <a:r>
              <a:rPr lang="it-IT" sz="2800" b="1" cap="all" dirty="0" err="1">
                <a:latin typeface="Montserrat" pitchFamily="2" charset="77"/>
                <a:cs typeface="Calibri" panose="020F0502020204030204" pitchFamily="34" charset="0"/>
              </a:rPr>
              <a:t>à</a:t>
            </a:r>
            <a:r>
              <a:rPr lang="it-IT" sz="2800" b="1" dirty="0">
                <a:latin typeface="Montserrat" pitchFamily="2" charset="77"/>
                <a:cs typeface="Calibri" panose="020F0502020204030204" pitchFamily="34" charset="0"/>
              </a:rPr>
              <a:t> &amp; TARGET DI PROGETTO</a:t>
            </a:r>
            <a:endParaRPr lang="it-IT" sz="2800" dirty="0">
              <a:latin typeface="Montserrat" pitchFamily="2" charset="77"/>
              <a:cs typeface="Calibri" panose="020F0502020204030204" pitchFamily="34" charset="0"/>
            </a:endParaRPr>
          </a:p>
        </p:txBody>
      </p:sp>
      <p:sp>
        <p:nvSpPr>
          <p:cNvPr id="3" name="Segnaposto contenuto 2"/>
          <p:cNvSpPr>
            <a:spLocks noGrp="1"/>
          </p:cNvSpPr>
          <p:nvPr>
            <p:ph idx="1"/>
          </p:nvPr>
        </p:nvSpPr>
        <p:spPr>
          <a:xfrm>
            <a:off x="644911" y="1255409"/>
            <a:ext cx="8058150" cy="4395468"/>
          </a:xfrm>
        </p:spPr>
        <p:txBody>
          <a:bodyPr wrap="square">
            <a:spAutoFit/>
          </a:bodyPr>
          <a:lstStyle/>
          <a:p>
            <a:pPr marL="0" indent="0" algn="just">
              <a:spcAft>
                <a:spcPts val="600"/>
              </a:spcAft>
              <a:buNone/>
            </a:pPr>
            <a:r>
              <a:rPr lang="it-IT" sz="1600" dirty="0">
                <a:effectLst/>
                <a:latin typeface="Montserrat" pitchFamily="2" charset="77"/>
                <a:ea typeface="Calibri" panose="020F0502020204030204" pitchFamily="34" charset="0"/>
                <a:cs typeface="Times New Roman" panose="02020603050405020304" pitchFamily="18" charset="0"/>
              </a:rPr>
              <a:t>supportare le amministrazioni territoriali nella gestione di tredici procedure che prevedono l'intervento di una pluralità di soggetti </a:t>
            </a:r>
            <a:r>
              <a:rPr lang="it-IT" sz="1600" dirty="0">
                <a:latin typeface="Montserrat" pitchFamily="2" charset="77"/>
                <a:ea typeface="Calibri" panose="020F0502020204030204" pitchFamily="34" charset="0"/>
                <a:cs typeface="Times New Roman" panose="02020603050405020304" pitchFamily="18" charset="0"/>
              </a:rPr>
              <a:t>(</a:t>
            </a:r>
            <a:r>
              <a:rPr lang="it-IT" sz="1600" b="1" dirty="0">
                <a:solidFill>
                  <a:srgbClr val="FFC000"/>
                </a:solidFill>
                <a:effectLst/>
                <a:latin typeface="Montserrat" pitchFamily="2" charset="77"/>
                <a:ea typeface="Calibri" panose="020F0502020204030204" pitchFamily="34" charset="0"/>
                <a:cs typeface="Times New Roman" panose="02020603050405020304" pitchFamily="18" charset="0"/>
              </a:rPr>
              <a:t>procedure complesse</a:t>
            </a:r>
            <a:r>
              <a:rPr lang="it-IT" sz="1600" dirty="0">
                <a:effectLst/>
                <a:latin typeface="Montserrat" pitchFamily="2" charset="77"/>
                <a:ea typeface="Calibri" panose="020F0502020204030204" pitchFamily="34" charset="0"/>
                <a:cs typeface="Times New Roman" panose="02020603050405020304" pitchFamily="18" charset="0"/>
              </a:rPr>
              <a:t>), al fine di favorire l'implementazione di </a:t>
            </a:r>
            <a:r>
              <a:rPr lang="it-IT" sz="1600" b="1" dirty="0">
                <a:solidFill>
                  <a:srgbClr val="FFC000"/>
                </a:solidFill>
                <a:effectLst/>
                <a:latin typeface="Montserrat" pitchFamily="2" charset="77"/>
                <a:ea typeface="Calibri" panose="020F0502020204030204" pitchFamily="34" charset="0"/>
                <a:cs typeface="Times New Roman" panose="02020603050405020304" pitchFamily="18" charset="0"/>
              </a:rPr>
              <a:t>attività di semplificazione, velocizzazione e </a:t>
            </a:r>
            <a:r>
              <a:rPr lang="it-IT" sz="1600" b="1" dirty="0">
                <a:solidFill>
                  <a:srgbClr val="FFC000"/>
                </a:solidFill>
                <a:latin typeface="Montserrat" pitchFamily="2" charset="77"/>
                <a:ea typeface="Calibri" panose="020F0502020204030204" pitchFamily="34" charset="0"/>
                <a:cs typeface="Times New Roman" panose="02020603050405020304" pitchFamily="18" charset="0"/>
              </a:rPr>
              <a:t>smaltimento degli arretrati</a:t>
            </a:r>
          </a:p>
          <a:p>
            <a:pPr marL="0" indent="0" algn="just">
              <a:spcAft>
                <a:spcPts val="600"/>
              </a:spcAft>
              <a:buNone/>
            </a:pPr>
            <a:endParaRPr lang="it-IT" sz="1600" b="1" dirty="0">
              <a:solidFill>
                <a:srgbClr val="FFC000"/>
              </a:solidFill>
              <a:latin typeface="Montserrat" pitchFamily="2" charset="77"/>
              <a:ea typeface="Calibri" panose="020F0502020204030204" pitchFamily="34" charset="0"/>
              <a:cs typeface="Times New Roman" panose="02020603050405020304" pitchFamily="18" charset="0"/>
            </a:endParaRPr>
          </a:p>
          <a:p>
            <a:pPr marL="0" indent="0" algn="just">
              <a:spcAft>
                <a:spcPts val="1500"/>
              </a:spcAft>
              <a:buNone/>
            </a:pPr>
            <a:r>
              <a:rPr lang="it-IT" sz="1600" b="1" dirty="0">
                <a:effectLst/>
                <a:latin typeface="Montserrat" pitchFamily="2" charset="77"/>
                <a:ea typeface="Calibri" panose="020F0502020204030204" pitchFamily="34" charset="0"/>
                <a:cs typeface="Times New Roman" panose="02020603050405020304" pitchFamily="18" charset="0"/>
              </a:rPr>
              <a:t>PTR 2022-2025 </a:t>
            </a:r>
          </a:p>
          <a:p>
            <a:pPr marL="342900" lvl="0" indent="-342900" algn="just">
              <a:lnSpc>
                <a:spcPct val="107000"/>
              </a:lnSpc>
              <a:spcAft>
                <a:spcPts val="1500"/>
              </a:spcAft>
              <a:buFont typeface="Symbol" pitchFamily="2" charset="2"/>
              <a:buChar char=""/>
            </a:pPr>
            <a:r>
              <a:rPr lang="it-IT" sz="1600" dirty="0">
                <a:effectLst/>
                <a:latin typeface="Montserrat" pitchFamily="2" charset="77"/>
                <a:ea typeface="Calibri" panose="020F0502020204030204" pitchFamily="34" charset="0"/>
              </a:rPr>
              <a:t>riduzione degli arretrati e dei tempi medi del 5% entro </a:t>
            </a:r>
            <a:r>
              <a:rPr lang="it-IT" sz="1600" b="1" dirty="0">
                <a:effectLst/>
                <a:latin typeface="Montserrat" pitchFamily="2" charset="77"/>
                <a:ea typeface="Calibri" panose="020F0502020204030204" pitchFamily="34" charset="0"/>
              </a:rPr>
              <a:t>dicembre 2023</a:t>
            </a:r>
            <a:r>
              <a:rPr lang="it-IT" sz="1600" dirty="0">
                <a:effectLst/>
                <a:latin typeface="Montserrat" pitchFamily="2" charset="77"/>
                <a:ea typeface="Calibri" panose="020F0502020204030204" pitchFamily="34" charset="0"/>
              </a:rPr>
              <a:t>; </a:t>
            </a:r>
          </a:p>
          <a:p>
            <a:pPr marL="342900" lvl="0" indent="-342900" algn="just">
              <a:lnSpc>
                <a:spcPct val="107000"/>
              </a:lnSpc>
              <a:spcAft>
                <a:spcPts val="800"/>
              </a:spcAft>
              <a:buFont typeface="Symbol" pitchFamily="2" charset="2"/>
              <a:buChar char=""/>
            </a:pPr>
            <a:r>
              <a:rPr lang="it-IT" sz="1600" dirty="0">
                <a:effectLst/>
                <a:latin typeface="Montserrat" pitchFamily="2" charset="77"/>
                <a:ea typeface="Calibri" panose="020F0502020204030204" pitchFamily="34" charset="0"/>
              </a:rPr>
              <a:t>azzeramento degli arretrati e riduzione dei tempi medi del 10% entro </a:t>
            </a:r>
            <a:r>
              <a:rPr lang="it-IT" sz="1600" b="1" dirty="0">
                <a:effectLst/>
                <a:latin typeface="Montserrat" pitchFamily="2" charset="77"/>
                <a:ea typeface="Calibri" panose="020F0502020204030204" pitchFamily="34" charset="0"/>
              </a:rPr>
              <a:t>giugno 2025</a:t>
            </a:r>
            <a:r>
              <a:rPr lang="it-IT" sz="1600" dirty="0">
                <a:effectLst/>
                <a:latin typeface="Montserrat" pitchFamily="2" charset="77"/>
                <a:ea typeface="Calibri" panose="020F0502020204030204" pitchFamily="34" charset="0"/>
              </a:rPr>
              <a:t>. </a:t>
            </a:r>
          </a:p>
          <a:p>
            <a:pPr marL="0" indent="0" algn="just">
              <a:spcAft>
                <a:spcPts val="600"/>
              </a:spcAft>
              <a:buNone/>
            </a:pPr>
            <a:endParaRPr lang="it-IT" sz="1600" b="1" dirty="0">
              <a:solidFill>
                <a:srgbClr val="FF0000"/>
              </a:solidFill>
              <a:effectLst/>
              <a:latin typeface="Montserrat" pitchFamily="2" charset="77"/>
              <a:ea typeface="Calibri" panose="020F0502020204030204" pitchFamily="34" charset="0"/>
              <a:cs typeface="Times New Roman" panose="02020603050405020304" pitchFamily="18" charset="0"/>
            </a:endParaRPr>
          </a:p>
          <a:p>
            <a:pPr marL="0" indent="0" algn="just">
              <a:spcAft>
                <a:spcPts val="600"/>
              </a:spcAft>
              <a:buNone/>
            </a:pPr>
            <a:endParaRPr lang="it-IT" sz="1600" dirty="0">
              <a:solidFill>
                <a:srgbClr val="FF0000"/>
              </a:solidFill>
              <a:effectLst/>
              <a:latin typeface="Montserrat" pitchFamily="2" charset="77"/>
              <a:ea typeface="Calibri" panose="020F0502020204030204" pitchFamily="34" charset="0"/>
              <a:cs typeface="Times New Roman" panose="02020603050405020304" pitchFamily="18" charset="0"/>
            </a:endParaRPr>
          </a:p>
          <a:p>
            <a:pPr marL="385763" indent="-385763">
              <a:spcAft>
                <a:spcPts val="600"/>
              </a:spcAft>
              <a:buFont typeface="+mj-lt"/>
              <a:buAutoNum type="arabicPeriod"/>
            </a:pPr>
            <a:endParaRPr lang="it-IT" sz="1600" dirty="0"/>
          </a:p>
        </p:txBody>
      </p:sp>
      <p:sp>
        <p:nvSpPr>
          <p:cNvPr id="5" name="Segnaposto numero diapositiva 2">
            <a:extLst>
              <a:ext uri="{FF2B5EF4-FFF2-40B4-BE49-F238E27FC236}">
                <a16:creationId xmlns:a16="http://schemas.microsoft.com/office/drawing/2014/main" id="{8B1647FC-C22A-CD66-D9C1-BCA55A1585B9}"/>
              </a:ext>
            </a:extLst>
          </p:cNvPr>
          <p:cNvSpPr>
            <a:spLocks noGrp="1"/>
          </p:cNvSpPr>
          <p:nvPr>
            <p:ph type="sldNum" sz="quarter" idx="12"/>
          </p:nvPr>
        </p:nvSpPr>
        <p:spPr>
          <a:xfrm>
            <a:off x="6441689" y="4821826"/>
            <a:ext cx="2057400" cy="273844"/>
          </a:xfrm>
        </p:spPr>
        <p:txBody>
          <a:bodyPr/>
          <a:lstStyle/>
          <a:p>
            <a:pPr algn="r" defTabSz="685800">
              <a:buClrTx/>
              <a:defRPr/>
            </a:pPr>
            <a:fld id="{3A1ED036-84A7-47CF-BD13-4F3312DCBB3C}" type="slidenum">
              <a:rPr lang="it-IT" sz="900" kern="1200">
                <a:solidFill>
                  <a:prstClr val="black">
                    <a:tint val="75000"/>
                  </a:prstClr>
                </a:solidFill>
                <a:latin typeface="Calibri" panose="020F0502020204030204"/>
                <a:ea typeface="+mn-ea"/>
                <a:cs typeface="+mn-cs"/>
              </a:rPr>
              <a:pPr algn="r" defTabSz="685800">
                <a:buClrTx/>
                <a:defRPr/>
              </a:pPr>
              <a:t>5</a:t>
            </a:fld>
            <a:endParaRPr lang="it-IT" sz="900" kern="1200" dirty="0">
              <a:solidFill>
                <a:prstClr val="black">
                  <a:tint val="75000"/>
                </a:prstClr>
              </a:solidFill>
              <a:latin typeface="Calibri" panose="020F0502020204030204"/>
              <a:ea typeface="+mn-ea"/>
              <a:cs typeface="+mn-cs"/>
            </a:endParaRPr>
          </a:p>
        </p:txBody>
      </p:sp>
      <p:grpSp>
        <p:nvGrpSpPr>
          <p:cNvPr id="11" name="Group 10">
            <a:extLst>
              <a:ext uri="{FF2B5EF4-FFF2-40B4-BE49-F238E27FC236}">
                <a16:creationId xmlns:a16="http://schemas.microsoft.com/office/drawing/2014/main" id="{2C326685-A93D-53E5-78F0-6CB108401B25}"/>
              </a:ext>
            </a:extLst>
          </p:cNvPr>
          <p:cNvGrpSpPr/>
          <p:nvPr/>
        </p:nvGrpSpPr>
        <p:grpSpPr>
          <a:xfrm>
            <a:off x="0" y="4868142"/>
            <a:ext cx="9144000" cy="324981"/>
            <a:chOff x="0" y="4821074"/>
            <a:chExt cx="9144000" cy="324981"/>
          </a:xfrm>
        </p:grpSpPr>
        <p:sp>
          <p:nvSpPr>
            <p:cNvPr id="12" name="Rectangle 11">
              <a:extLst>
                <a:ext uri="{FF2B5EF4-FFF2-40B4-BE49-F238E27FC236}">
                  <a16:creationId xmlns:a16="http://schemas.microsoft.com/office/drawing/2014/main" id="{F963010D-417D-A483-5D51-A89F9E0DA6BF}"/>
                </a:ext>
              </a:extLst>
            </p:cNvPr>
            <p:cNvSpPr/>
            <p:nvPr/>
          </p:nvSpPr>
          <p:spPr>
            <a:xfrm>
              <a:off x="0" y="4865902"/>
              <a:ext cx="9144000" cy="2353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Google Shape;608;p40">
              <a:extLst>
                <a:ext uri="{FF2B5EF4-FFF2-40B4-BE49-F238E27FC236}">
                  <a16:creationId xmlns:a16="http://schemas.microsoft.com/office/drawing/2014/main" id="{918BFFAD-F47D-7414-958D-EE405B3682F8}"/>
                </a:ext>
              </a:extLst>
            </p:cNvPr>
            <p:cNvSpPr txBox="1">
              <a:spLocks/>
            </p:cNvSpPr>
            <p:nvPr/>
          </p:nvSpPr>
          <p:spPr>
            <a:xfrm>
              <a:off x="3721765" y="4821074"/>
              <a:ext cx="1700471" cy="324981"/>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600" b="0" i="0" u="none" strike="noStrike" cap="none">
                  <a:solidFill>
                    <a:schemeClr val="accent6"/>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endParaRPr lang="en-GB" sz="1000" i="1" dirty="0">
                <a:solidFill>
                  <a:schemeClr val="tx2"/>
                </a:solidFill>
              </a:endParaRPr>
            </a:p>
          </p:txBody>
        </p:sp>
      </p:grpSp>
      <p:sp>
        <p:nvSpPr>
          <p:cNvPr id="25" name="Rettangolo 24">
            <a:extLst>
              <a:ext uri="{FF2B5EF4-FFF2-40B4-BE49-F238E27FC236}">
                <a16:creationId xmlns:a16="http://schemas.microsoft.com/office/drawing/2014/main" id="{36D1C179-A3AF-0175-ABD7-0C0E1329F6FB}"/>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 name="Immagine 30">
            <a:extLst>
              <a:ext uri="{FF2B5EF4-FFF2-40B4-BE49-F238E27FC236}">
                <a16:creationId xmlns:a16="http://schemas.microsoft.com/office/drawing/2014/main" id="{3859BDF6-ECA4-A28D-8B2A-ED213B6E33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67033"/>
            <a:ext cx="8755380" cy="514350"/>
          </a:xfrm>
          <a:prstGeom prst="rect">
            <a:avLst/>
          </a:prstGeom>
          <a:noFill/>
          <a:ln>
            <a:noFill/>
          </a:ln>
        </p:spPr>
      </p:pic>
    </p:spTree>
    <p:extLst>
      <p:ext uri="{BB962C8B-B14F-4D97-AF65-F5344CB8AC3E}">
        <p14:creationId xmlns:p14="http://schemas.microsoft.com/office/powerpoint/2010/main" val="3012911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2">
            <a:extLst>
              <a:ext uri="{FF2B5EF4-FFF2-40B4-BE49-F238E27FC236}">
                <a16:creationId xmlns:a16="http://schemas.microsoft.com/office/drawing/2014/main" id="{8B1647FC-C22A-CD66-D9C1-BCA55A1585B9}"/>
              </a:ext>
            </a:extLst>
          </p:cNvPr>
          <p:cNvSpPr>
            <a:spLocks noGrp="1"/>
          </p:cNvSpPr>
          <p:nvPr>
            <p:ph type="sldNum" sz="quarter" idx="12"/>
          </p:nvPr>
        </p:nvSpPr>
        <p:spPr>
          <a:xfrm>
            <a:off x="6441689" y="4821826"/>
            <a:ext cx="2057400" cy="273844"/>
          </a:xfrm>
        </p:spPr>
        <p:txBody>
          <a:bodyPr/>
          <a:lstStyle/>
          <a:p>
            <a:pPr algn="r" defTabSz="685800">
              <a:buClrTx/>
              <a:defRPr/>
            </a:pPr>
            <a:fld id="{3A1ED036-84A7-47CF-BD13-4F3312DCBB3C}" type="slidenum">
              <a:rPr lang="it-IT" sz="900" kern="1200">
                <a:solidFill>
                  <a:prstClr val="black">
                    <a:tint val="75000"/>
                  </a:prstClr>
                </a:solidFill>
                <a:latin typeface="Calibri" panose="020F0502020204030204"/>
                <a:ea typeface="+mn-ea"/>
                <a:cs typeface="+mn-cs"/>
              </a:rPr>
              <a:pPr algn="r" defTabSz="685800">
                <a:buClrTx/>
                <a:defRPr/>
              </a:pPr>
              <a:t>6</a:t>
            </a:fld>
            <a:endParaRPr lang="it-IT" sz="900" kern="1200" dirty="0">
              <a:solidFill>
                <a:prstClr val="black">
                  <a:tint val="75000"/>
                </a:prstClr>
              </a:solidFill>
              <a:latin typeface="Calibri" panose="020F0502020204030204"/>
              <a:ea typeface="+mn-ea"/>
              <a:cs typeface="+mn-cs"/>
            </a:endParaRPr>
          </a:p>
        </p:txBody>
      </p:sp>
      <p:grpSp>
        <p:nvGrpSpPr>
          <p:cNvPr id="11" name="Group 10">
            <a:extLst>
              <a:ext uri="{FF2B5EF4-FFF2-40B4-BE49-F238E27FC236}">
                <a16:creationId xmlns:a16="http://schemas.microsoft.com/office/drawing/2014/main" id="{2C326685-A93D-53E5-78F0-6CB108401B25}"/>
              </a:ext>
            </a:extLst>
          </p:cNvPr>
          <p:cNvGrpSpPr/>
          <p:nvPr/>
        </p:nvGrpSpPr>
        <p:grpSpPr>
          <a:xfrm>
            <a:off x="0" y="4868142"/>
            <a:ext cx="9144000" cy="324981"/>
            <a:chOff x="0" y="4821074"/>
            <a:chExt cx="9144000" cy="324981"/>
          </a:xfrm>
        </p:grpSpPr>
        <p:sp>
          <p:nvSpPr>
            <p:cNvPr id="12" name="Rectangle 11">
              <a:extLst>
                <a:ext uri="{FF2B5EF4-FFF2-40B4-BE49-F238E27FC236}">
                  <a16:creationId xmlns:a16="http://schemas.microsoft.com/office/drawing/2014/main" id="{F963010D-417D-A483-5D51-A89F9E0DA6BF}"/>
                </a:ext>
              </a:extLst>
            </p:cNvPr>
            <p:cNvSpPr/>
            <p:nvPr/>
          </p:nvSpPr>
          <p:spPr>
            <a:xfrm>
              <a:off x="0" y="4865902"/>
              <a:ext cx="9144000" cy="2353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Google Shape;608;p40">
              <a:extLst>
                <a:ext uri="{FF2B5EF4-FFF2-40B4-BE49-F238E27FC236}">
                  <a16:creationId xmlns:a16="http://schemas.microsoft.com/office/drawing/2014/main" id="{918BFFAD-F47D-7414-958D-EE405B3682F8}"/>
                </a:ext>
              </a:extLst>
            </p:cNvPr>
            <p:cNvSpPr txBox="1">
              <a:spLocks/>
            </p:cNvSpPr>
            <p:nvPr/>
          </p:nvSpPr>
          <p:spPr>
            <a:xfrm>
              <a:off x="3721765" y="4821074"/>
              <a:ext cx="1700471" cy="324981"/>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600" b="0" i="0" u="none" strike="noStrike" cap="none">
                  <a:solidFill>
                    <a:schemeClr val="accent6"/>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endParaRPr lang="en-GB" sz="1000" i="1" dirty="0">
                <a:solidFill>
                  <a:schemeClr val="tx2"/>
                </a:solidFill>
              </a:endParaRPr>
            </a:p>
          </p:txBody>
        </p:sp>
      </p:grpSp>
      <p:sp>
        <p:nvSpPr>
          <p:cNvPr id="25" name="Rettangolo 24">
            <a:extLst>
              <a:ext uri="{FF2B5EF4-FFF2-40B4-BE49-F238E27FC236}">
                <a16:creationId xmlns:a16="http://schemas.microsoft.com/office/drawing/2014/main" id="{36D1C179-A3AF-0175-ABD7-0C0E1329F6FB}"/>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 name="Immagine 30">
            <a:extLst>
              <a:ext uri="{FF2B5EF4-FFF2-40B4-BE49-F238E27FC236}">
                <a16:creationId xmlns:a16="http://schemas.microsoft.com/office/drawing/2014/main" id="{3859BDF6-ECA4-A28D-8B2A-ED213B6E33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67033"/>
            <a:ext cx="8755380" cy="514350"/>
          </a:xfrm>
          <a:prstGeom prst="rect">
            <a:avLst/>
          </a:prstGeom>
          <a:noFill/>
          <a:ln>
            <a:noFill/>
          </a:ln>
        </p:spPr>
      </p:pic>
      <p:pic>
        <p:nvPicPr>
          <p:cNvPr id="7" name="Segnaposto contenuto 6">
            <a:extLst>
              <a:ext uri="{FF2B5EF4-FFF2-40B4-BE49-F238E27FC236}">
                <a16:creationId xmlns:a16="http://schemas.microsoft.com/office/drawing/2014/main" id="{B2E58684-688C-CA6D-9004-5280389D1DB9}"/>
              </a:ext>
            </a:extLst>
          </p:cNvPr>
          <p:cNvPicPr>
            <a:picLocks noGrp="1" noChangeAspect="1"/>
          </p:cNvPicPr>
          <p:nvPr>
            <p:ph idx="1"/>
          </p:nvPr>
        </p:nvPicPr>
        <p:blipFill>
          <a:blip r:embed="rId3"/>
          <a:stretch>
            <a:fillRect/>
          </a:stretch>
        </p:blipFill>
        <p:spPr>
          <a:xfrm>
            <a:off x="1148508" y="473151"/>
            <a:ext cx="6992603" cy="3896481"/>
          </a:xfrm>
          <a:prstGeom prst="rect">
            <a:avLst/>
          </a:prstGeom>
        </p:spPr>
      </p:pic>
    </p:spTree>
    <p:extLst>
      <p:ext uri="{BB962C8B-B14F-4D97-AF65-F5344CB8AC3E}">
        <p14:creationId xmlns:p14="http://schemas.microsoft.com/office/powerpoint/2010/main" val="3422461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1967" y="124020"/>
            <a:ext cx="7886700" cy="1118826"/>
          </a:xfrm>
        </p:spPr>
        <p:txBody>
          <a:bodyPr/>
          <a:lstStyle/>
          <a:p>
            <a:r>
              <a:rPr lang="it-IT" sz="2800" b="1" dirty="0">
                <a:latin typeface="Montserrat" pitchFamily="2" charset="77"/>
                <a:cs typeface="Calibri" panose="020F0502020204030204" pitchFamily="34" charset="0"/>
              </a:rPr>
              <a:t>primo… </a:t>
            </a:r>
            <a:r>
              <a:rPr lang="it-IT" sz="2800" dirty="0">
                <a:latin typeface="Montserrat" pitchFamily="2" charset="77"/>
                <a:cs typeface="Calibri" panose="020F0502020204030204" pitchFamily="34" charset="0"/>
              </a:rPr>
              <a:t> </a:t>
            </a:r>
            <a:br>
              <a:rPr lang="it-IT" sz="2800" dirty="0">
                <a:latin typeface="Montserrat" pitchFamily="2" charset="77"/>
                <a:cs typeface="Calibri" panose="020F0502020204030204" pitchFamily="34" charset="0"/>
              </a:rPr>
            </a:br>
            <a:r>
              <a:rPr lang="it-IT" sz="2800" b="1" dirty="0">
                <a:latin typeface="Montserrat" pitchFamily="2" charset="77"/>
                <a:cs typeface="Calibri" panose="020F0502020204030204" pitchFamily="34" charset="0"/>
              </a:rPr>
              <a:t>MONITORARE I TEMPI EFFETTIVI  </a:t>
            </a:r>
          </a:p>
        </p:txBody>
      </p:sp>
      <p:sp>
        <p:nvSpPr>
          <p:cNvPr id="3" name="Segnaposto contenuto 2"/>
          <p:cNvSpPr>
            <a:spLocks noGrp="1"/>
          </p:cNvSpPr>
          <p:nvPr>
            <p:ph idx="1"/>
          </p:nvPr>
        </p:nvSpPr>
        <p:spPr>
          <a:xfrm>
            <a:off x="768361" y="960316"/>
            <a:ext cx="8204454" cy="859154"/>
          </a:xfrm>
        </p:spPr>
        <p:txBody>
          <a:bodyPr wrap="square">
            <a:spAutoFit/>
          </a:bodyPr>
          <a:lstStyle/>
          <a:p>
            <a:pPr marL="0" indent="0">
              <a:spcAft>
                <a:spcPts val="600"/>
              </a:spcAft>
              <a:buNone/>
            </a:pPr>
            <a:r>
              <a:rPr lang="it-IT" sz="1600" b="1" dirty="0">
                <a:solidFill>
                  <a:srgbClr val="FFC000"/>
                </a:solidFill>
              </a:rPr>
              <a:t>POTER MISURARE I TEMPI  E’ ESSENZIALE PER VALUTARE E MIGLIORARE LA PERFORMANCE DELLA MACCHINA AMMINISTRATIVA </a:t>
            </a:r>
            <a:endParaRPr lang="it-IT" sz="1600" dirty="0">
              <a:solidFill>
                <a:srgbClr val="FFC000"/>
              </a:solidFill>
            </a:endParaRPr>
          </a:p>
        </p:txBody>
      </p:sp>
      <p:sp>
        <p:nvSpPr>
          <p:cNvPr id="5" name="Segnaposto numero diapositiva 2">
            <a:extLst>
              <a:ext uri="{FF2B5EF4-FFF2-40B4-BE49-F238E27FC236}">
                <a16:creationId xmlns:a16="http://schemas.microsoft.com/office/drawing/2014/main" id="{8B1647FC-C22A-CD66-D9C1-BCA55A1585B9}"/>
              </a:ext>
            </a:extLst>
          </p:cNvPr>
          <p:cNvSpPr>
            <a:spLocks noGrp="1"/>
          </p:cNvSpPr>
          <p:nvPr>
            <p:ph type="sldNum" sz="quarter" idx="12"/>
          </p:nvPr>
        </p:nvSpPr>
        <p:spPr>
          <a:xfrm>
            <a:off x="6441689" y="4821826"/>
            <a:ext cx="2057400" cy="273844"/>
          </a:xfrm>
        </p:spPr>
        <p:txBody>
          <a:bodyPr/>
          <a:lstStyle/>
          <a:p>
            <a:pPr algn="r" defTabSz="685800">
              <a:buClrTx/>
              <a:defRPr/>
            </a:pPr>
            <a:fld id="{3A1ED036-84A7-47CF-BD13-4F3312DCBB3C}" type="slidenum">
              <a:rPr lang="it-IT" sz="900" kern="1200">
                <a:solidFill>
                  <a:prstClr val="black">
                    <a:tint val="75000"/>
                  </a:prstClr>
                </a:solidFill>
                <a:latin typeface="Calibri" panose="020F0502020204030204"/>
                <a:ea typeface="+mn-ea"/>
                <a:cs typeface="+mn-cs"/>
              </a:rPr>
              <a:pPr algn="r" defTabSz="685800">
                <a:buClrTx/>
                <a:defRPr/>
              </a:pPr>
              <a:t>7</a:t>
            </a:fld>
            <a:endParaRPr lang="it-IT" sz="900" kern="1200" dirty="0">
              <a:solidFill>
                <a:prstClr val="black">
                  <a:tint val="75000"/>
                </a:prstClr>
              </a:solidFill>
              <a:latin typeface="Calibri" panose="020F0502020204030204"/>
              <a:ea typeface="+mn-ea"/>
              <a:cs typeface="+mn-cs"/>
            </a:endParaRPr>
          </a:p>
        </p:txBody>
      </p:sp>
      <p:grpSp>
        <p:nvGrpSpPr>
          <p:cNvPr id="11" name="Group 10">
            <a:extLst>
              <a:ext uri="{FF2B5EF4-FFF2-40B4-BE49-F238E27FC236}">
                <a16:creationId xmlns:a16="http://schemas.microsoft.com/office/drawing/2014/main" id="{2C326685-A93D-53E5-78F0-6CB108401B25}"/>
              </a:ext>
            </a:extLst>
          </p:cNvPr>
          <p:cNvGrpSpPr/>
          <p:nvPr/>
        </p:nvGrpSpPr>
        <p:grpSpPr>
          <a:xfrm>
            <a:off x="0" y="4868142"/>
            <a:ext cx="9144000" cy="324981"/>
            <a:chOff x="0" y="4821074"/>
            <a:chExt cx="9144000" cy="324981"/>
          </a:xfrm>
        </p:grpSpPr>
        <p:sp>
          <p:nvSpPr>
            <p:cNvPr id="12" name="Rectangle 11">
              <a:extLst>
                <a:ext uri="{FF2B5EF4-FFF2-40B4-BE49-F238E27FC236}">
                  <a16:creationId xmlns:a16="http://schemas.microsoft.com/office/drawing/2014/main" id="{F963010D-417D-A483-5D51-A89F9E0DA6BF}"/>
                </a:ext>
              </a:extLst>
            </p:cNvPr>
            <p:cNvSpPr/>
            <p:nvPr/>
          </p:nvSpPr>
          <p:spPr>
            <a:xfrm>
              <a:off x="0" y="4865902"/>
              <a:ext cx="9144000" cy="2353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Google Shape;608;p40">
              <a:extLst>
                <a:ext uri="{FF2B5EF4-FFF2-40B4-BE49-F238E27FC236}">
                  <a16:creationId xmlns:a16="http://schemas.microsoft.com/office/drawing/2014/main" id="{918BFFAD-F47D-7414-958D-EE405B3682F8}"/>
                </a:ext>
              </a:extLst>
            </p:cNvPr>
            <p:cNvSpPr txBox="1">
              <a:spLocks/>
            </p:cNvSpPr>
            <p:nvPr/>
          </p:nvSpPr>
          <p:spPr>
            <a:xfrm>
              <a:off x="3721765" y="4821074"/>
              <a:ext cx="1700471" cy="324981"/>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600" b="0" i="0" u="none" strike="noStrike" cap="none">
                  <a:solidFill>
                    <a:schemeClr val="accent6"/>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endParaRPr lang="en-GB" sz="1000" i="1" dirty="0">
                <a:solidFill>
                  <a:schemeClr val="tx2"/>
                </a:solidFill>
              </a:endParaRPr>
            </a:p>
          </p:txBody>
        </p:sp>
      </p:grpSp>
      <p:sp>
        <p:nvSpPr>
          <p:cNvPr id="4" name="Titolo 1">
            <a:extLst>
              <a:ext uri="{FF2B5EF4-FFF2-40B4-BE49-F238E27FC236}">
                <a16:creationId xmlns:a16="http://schemas.microsoft.com/office/drawing/2014/main" id="{421772DB-C173-868D-1B75-634C0C0C0698}"/>
              </a:ext>
            </a:extLst>
          </p:cNvPr>
          <p:cNvSpPr txBox="1">
            <a:spLocks/>
          </p:cNvSpPr>
          <p:nvPr/>
        </p:nvSpPr>
        <p:spPr>
          <a:xfrm>
            <a:off x="711967" y="1597759"/>
            <a:ext cx="7886700" cy="11188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4000"/>
              <a:buFont typeface="Francois One"/>
              <a:buNone/>
              <a:defRPr sz="4000" b="0" i="0" u="none" strike="noStrike" cap="none">
                <a:solidFill>
                  <a:schemeClr val="accent6"/>
                </a:solidFill>
                <a:latin typeface="Francois One"/>
                <a:ea typeface="Francois One"/>
                <a:cs typeface="Francois One"/>
                <a:sym typeface="Francois One"/>
              </a:defRPr>
            </a:lvl1pPr>
            <a:lvl2pPr marR="0" lvl="1" algn="l" rtl="0">
              <a:lnSpc>
                <a:spcPct val="100000"/>
              </a:lnSpc>
              <a:spcBef>
                <a:spcPts val="0"/>
              </a:spcBef>
              <a:spcAft>
                <a:spcPts val="0"/>
              </a:spcAft>
              <a:buClr>
                <a:schemeClr val="accent6"/>
              </a:buClr>
              <a:buSzPts val="3500"/>
              <a:buFont typeface="Bebas Neue"/>
              <a:buNone/>
              <a:defRPr sz="3500" b="0" i="0" u="none" strike="noStrike" cap="none">
                <a:solidFill>
                  <a:schemeClr val="accent6"/>
                </a:solidFill>
                <a:latin typeface="Bebas Neue"/>
                <a:ea typeface="Bebas Neue"/>
                <a:cs typeface="Bebas Neue"/>
                <a:sym typeface="Bebas Neue"/>
              </a:defRPr>
            </a:lvl2pPr>
            <a:lvl3pPr marR="0" lvl="2" algn="l" rtl="0">
              <a:lnSpc>
                <a:spcPct val="100000"/>
              </a:lnSpc>
              <a:spcBef>
                <a:spcPts val="0"/>
              </a:spcBef>
              <a:spcAft>
                <a:spcPts val="0"/>
              </a:spcAft>
              <a:buClr>
                <a:schemeClr val="accent6"/>
              </a:buClr>
              <a:buSzPts val="3500"/>
              <a:buFont typeface="Bebas Neue"/>
              <a:buNone/>
              <a:defRPr sz="3500" b="0" i="0" u="none" strike="noStrike" cap="none">
                <a:solidFill>
                  <a:schemeClr val="accent6"/>
                </a:solidFill>
                <a:latin typeface="Bebas Neue"/>
                <a:ea typeface="Bebas Neue"/>
                <a:cs typeface="Bebas Neue"/>
                <a:sym typeface="Bebas Neue"/>
              </a:defRPr>
            </a:lvl3pPr>
            <a:lvl4pPr marR="0" lvl="3" algn="l" rtl="0">
              <a:lnSpc>
                <a:spcPct val="100000"/>
              </a:lnSpc>
              <a:spcBef>
                <a:spcPts val="0"/>
              </a:spcBef>
              <a:spcAft>
                <a:spcPts val="0"/>
              </a:spcAft>
              <a:buClr>
                <a:schemeClr val="accent6"/>
              </a:buClr>
              <a:buSzPts val="3500"/>
              <a:buFont typeface="Bebas Neue"/>
              <a:buNone/>
              <a:defRPr sz="3500" b="0" i="0" u="none" strike="noStrike" cap="none">
                <a:solidFill>
                  <a:schemeClr val="accent6"/>
                </a:solidFill>
                <a:latin typeface="Bebas Neue"/>
                <a:ea typeface="Bebas Neue"/>
                <a:cs typeface="Bebas Neue"/>
                <a:sym typeface="Bebas Neue"/>
              </a:defRPr>
            </a:lvl4pPr>
            <a:lvl5pPr marR="0" lvl="4" algn="l" rtl="0">
              <a:lnSpc>
                <a:spcPct val="100000"/>
              </a:lnSpc>
              <a:spcBef>
                <a:spcPts val="0"/>
              </a:spcBef>
              <a:spcAft>
                <a:spcPts val="0"/>
              </a:spcAft>
              <a:buClr>
                <a:schemeClr val="accent6"/>
              </a:buClr>
              <a:buSzPts val="3500"/>
              <a:buFont typeface="Bebas Neue"/>
              <a:buNone/>
              <a:defRPr sz="3500" b="0" i="0" u="none" strike="noStrike" cap="none">
                <a:solidFill>
                  <a:schemeClr val="accent6"/>
                </a:solidFill>
                <a:latin typeface="Bebas Neue"/>
                <a:ea typeface="Bebas Neue"/>
                <a:cs typeface="Bebas Neue"/>
                <a:sym typeface="Bebas Neue"/>
              </a:defRPr>
            </a:lvl5pPr>
            <a:lvl6pPr marR="0" lvl="5" algn="l" rtl="0">
              <a:lnSpc>
                <a:spcPct val="100000"/>
              </a:lnSpc>
              <a:spcBef>
                <a:spcPts val="0"/>
              </a:spcBef>
              <a:spcAft>
                <a:spcPts val="0"/>
              </a:spcAft>
              <a:buClr>
                <a:schemeClr val="accent6"/>
              </a:buClr>
              <a:buSzPts val="3500"/>
              <a:buFont typeface="Bebas Neue"/>
              <a:buNone/>
              <a:defRPr sz="3500" b="0" i="0" u="none" strike="noStrike" cap="none">
                <a:solidFill>
                  <a:schemeClr val="accent6"/>
                </a:solidFill>
                <a:latin typeface="Bebas Neue"/>
                <a:ea typeface="Bebas Neue"/>
                <a:cs typeface="Bebas Neue"/>
                <a:sym typeface="Bebas Neue"/>
              </a:defRPr>
            </a:lvl6pPr>
            <a:lvl7pPr marR="0" lvl="6" algn="l" rtl="0">
              <a:lnSpc>
                <a:spcPct val="100000"/>
              </a:lnSpc>
              <a:spcBef>
                <a:spcPts val="0"/>
              </a:spcBef>
              <a:spcAft>
                <a:spcPts val="0"/>
              </a:spcAft>
              <a:buClr>
                <a:schemeClr val="accent6"/>
              </a:buClr>
              <a:buSzPts val="3500"/>
              <a:buFont typeface="Bebas Neue"/>
              <a:buNone/>
              <a:defRPr sz="3500" b="0" i="0" u="none" strike="noStrike" cap="none">
                <a:solidFill>
                  <a:schemeClr val="accent6"/>
                </a:solidFill>
                <a:latin typeface="Bebas Neue"/>
                <a:ea typeface="Bebas Neue"/>
                <a:cs typeface="Bebas Neue"/>
                <a:sym typeface="Bebas Neue"/>
              </a:defRPr>
            </a:lvl7pPr>
            <a:lvl8pPr marR="0" lvl="7" algn="l" rtl="0">
              <a:lnSpc>
                <a:spcPct val="100000"/>
              </a:lnSpc>
              <a:spcBef>
                <a:spcPts val="0"/>
              </a:spcBef>
              <a:spcAft>
                <a:spcPts val="0"/>
              </a:spcAft>
              <a:buClr>
                <a:schemeClr val="accent6"/>
              </a:buClr>
              <a:buSzPts val="3500"/>
              <a:buFont typeface="Bebas Neue"/>
              <a:buNone/>
              <a:defRPr sz="3500" b="0" i="0" u="none" strike="noStrike" cap="none">
                <a:solidFill>
                  <a:schemeClr val="accent6"/>
                </a:solidFill>
                <a:latin typeface="Bebas Neue"/>
                <a:ea typeface="Bebas Neue"/>
                <a:cs typeface="Bebas Neue"/>
                <a:sym typeface="Bebas Neue"/>
              </a:defRPr>
            </a:lvl8pPr>
            <a:lvl9pPr marR="0" lvl="8" algn="l" rtl="0">
              <a:lnSpc>
                <a:spcPct val="100000"/>
              </a:lnSpc>
              <a:spcBef>
                <a:spcPts val="0"/>
              </a:spcBef>
              <a:spcAft>
                <a:spcPts val="0"/>
              </a:spcAft>
              <a:buClr>
                <a:schemeClr val="accent6"/>
              </a:buClr>
              <a:buSzPts val="3500"/>
              <a:buFont typeface="Bebas Neue"/>
              <a:buNone/>
              <a:defRPr sz="3500" b="0" i="0" u="none" strike="noStrike" cap="none">
                <a:solidFill>
                  <a:schemeClr val="accent6"/>
                </a:solidFill>
                <a:latin typeface="Bebas Neue"/>
                <a:ea typeface="Bebas Neue"/>
                <a:cs typeface="Bebas Neue"/>
                <a:sym typeface="Bebas Neue"/>
              </a:defRPr>
            </a:lvl9pPr>
          </a:lstStyle>
          <a:p>
            <a:r>
              <a:rPr lang="it-IT" sz="2800" b="1" dirty="0">
                <a:latin typeface="Montserrat" pitchFamily="2" charset="77"/>
                <a:cs typeface="Calibri" panose="020F0502020204030204" pitchFamily="34" charset="0"/>
              </a:rPr>
              <a:t>secondo…</a:t>
            </a:r>
          </a:p>
          <a:p>
            <a:pPr>
              <a:spcAft>
                <a:spcPts val="2000"/>
              </a:spcAft>
            </a:pPr>
            <a:r>
              <a:rPr lang="it-IT" sz="2800" b="1" dirty="0">
                <a:latin typeface="Montserrat" pitchFamily="2" charset="77"/>
                <a:cs typeface="Calibri" panose="020F0502020204030204" pitchFamily="34" charset="0"/>
              </a:rPr>
              <a:t>RILEVARE LE CRITICITA’  </a:t>
            </a:r>
            <a:r>
              <a:rPr lang="it-IT" sz="1600" b="1" cap="all" dirty="0">
                <a:solidFill>
                  <a:srgbClr val="FFC000"/>
                </a:solidFill>
                <a:latin typeface="Montserrat"/>
                <a:ea typeface="Montserrat"/>
                <a:cs typeface="Montserrat"/>
                <a:sym typeface="Montserrat"/>
              </a:rPr>
              <a:t>che allungano i tempi</a:t>
            </a:r>
            <a:br>
              <a:rPr lang="it-IT" sz="2800" b="1" dirty="0">
                <a:latin typeface="Montserrat" pitchFamily="2" charset="77"/>
                <a:cs typeface="Calibri" panose="020F0502020204030204" pitchFamily="34" charset="0"/>
              </a:rPr>
            </a:br>
            <a:br>
              <a:rPr lang="it-IT" sz="2800" b="1" dirty="0">
                <a:solidFill>
                  <a:srgbClr val="FF0000"/>
                </a:solidFill>
                <a:latin typeface="Montserrat" pitchFamily="2" charset="77"/>
                <a:cs typeface="Calibri" panose="020F0502020204030204" pitchFamily="34" charset="0"/>
              </a:rPr>
            </a:br>
            <a:endParaRPr lang="it-IT" sz="2800" b="1" dirty="0">
              <a:solidFill>
                <a:srgbClr val="FF0000"/>
              </a:solidFill>
              <a:latin typeface="Montserrat" pitchFamily="2" charset="77"/>
              <a:cs typeface="Calibri" panose="020F0502020204030204" pitchFamily="34" charset="0"/>
            </a:endParaRPr>
          </a:p>
        </p:txBody>
      </p:sp>
      <p:sp>
        <p:nvSpPr>
          <p:cNvPr id="7" name="CasellaDiTesto 6">
            <a:extLst>
              <a:ext uri="{FF2B5EF4-FFF2-40B4-BE49-F238E27FC236}">
                <a16:creationId xmlns:a16="http://schemas.microsoft.com/office/drawing/2014/main" id="{4F903ACB-465B-6750-113C-162E8BE8667E}"/>
              </a:ext>
            </a:extLst>
          </p:cNvPr>
          <p:cNvSpPr txBox="1"/>
          <p:nvPr/>
        </p:nvSpPr>
        <p:spPr>
          <a:xfrm>
            <a:off x="711967" y="2666627"/>
            <a:ext cx="7752588" cy="1877437"/>
          </a:xfrm>
          <a:prstGeom prst="rect">
            <a:avLst/>
          </a:prstGeom>
          <a:noFill/>
        </p:spPr>
        <p:txBody>
          <a:bodyPr wrap="square">
            <a:spAutoFit/>
          </a:bodyPr>
          <a:lstStyle/>
          <a:p>
            <a:r>
              <a:rPr lang="it-IT" sz="2800" b="1" dirty="0">
                <a:solidFill>
                  <a:schemeClr val="accent6"/>
                </a:solidFill>
                <a:latin typeface="Montserrat" pitchFamily="2" charset="77"/>
                <a:cs typeface="Calibri" panose="020F0502020204030204" pitchFamily="34" charset="0"/>
                <a:sym typeface="Francois One"/>
              </a:rPr>
              <a:t>terzo…       </a:t>
            </a:r>
          </a:p>
          <a:p>
            <a:r>
              <a:rPr lang="it-IT" sz="2800" b="1" dirty="0">
                <a:solidFill>
                  <a:schemeClr val="accent6"/>
                </a:solidFill>
                <a:latin typeface="Montserrat" pitchFamily="2" charset="77"/>
                <a:cs typeface="Calibri" panose="020F0502020204030204" pitchFamily="34" charset="0"/>
                <a:sym typeface="Francois One"/>
              </a:rPr>
              <a:t>ELABORARE E PROPORRE LE  POSSIBILI SOLUZIONI </a:t>
            </a:r>
            <a:r>
              <a:rPr lang="it-IT" sz="1600" b="1" cap="all" dirty="0">
                <a:solidFill>
                  <a:srgbClr val="FFC000"/>
                </a:solidFill>
                <a:latin typeface="Montserrat"/>
              </a:rPr>
              <a:t>tecniche, normative, DI PROCESSO ed informatiche </a:t>
            </a:r>
            <a:r>
              <a:rPr lang="it-IT" sz="1600" b="1" cap="all" dirty="0">
                <a:solidFill>
                  <a:srgbClr val="FFC000"/>
                </a:solidFill>
                <a:latin typeface="Montserrat"/>
                <a:sym typeface="Francois One"/>
              </a:rPr>
              <a:t>per ridurre i tempi, semplificare e eliminare gli arretrati</a:t>
            </a:r>
          </a:p>
        </p:txBody>
      </p:sp>
      <p:sp>
        <p:nvSpPr>
          <p:cNvPr id="9" name="Rettangolo 8">
            <a:extLst>
              <a:ext uri="{FF2B5EF4-FFF2-40B4-BE49-F238E27FC236}">
                <a16:creationId xmlns:a16="http://schemas.microsoft.com/office/drawing/2014/main" id="{931E01F6-1BA1-01AB-C2C0-EDC40B7FDCAD}"/>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22D5008E-018E-E3EF-1D2E-D9E04E6B46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67033"/>
            <a:ext cx="8755380" cy="514350"/>
          </a:xfrm>
          <a:prstGeom prst="rect">
            <a:avLst/>
          </a:prstGeom>
          <a:noFill/>
          <a:ln>
            <a:noFill/>
          </a:ln>
        </p:spPr>
      </p:pic>
    </p:spTree>
    <p:extLst>
      <p:ext uri="{BB962C8B-B14F-4D97-AF65-F5344CB8AC3E}">
        <p14:creationId xmlns:p14="http://schemas.microsoft.com/office/powerpoint/2010/main" val="586521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4305" y="47830"/>
            <a:ext cx="7886700" cy="994172"/>
          </a:xfrm>
        </p:spPr>
        <p:txBody>
          <a:bodyPr/>
          <a:lstStyle/>
          <a:p>
            <a:pPr algn="ctr"/>
            <a:r>
              <a:rPr lang="it-IT" sz="2800" b="1" dirty="0">
                <a:latin typeface="Montserrat" pitchFamily="2" charset="77"/>
                <a:cs typeface="Calibri" panose="020F0502020204030204" pitchFamily="34" charset="0"/>
              </a:rPr>
              <a:t>Incontri con gli enti locali  </a:t>
            </a:r>
            <a:r>
              <a:rPr lang="it-IT" sz="2800" b="1" dirty="0">
                <a:solidFill>
                  <a:srgbClr val="FFC000"/>
                </a:solidFill>
                <a:latin typeface="Montserrat" pitchFamily="2" charset="77"/>
                <a:ea typeface="Calibri" panose="020F0502020204030204" pitchFamily="34" charset="0"/>
                <a:cs typeface="Times New Roman" panose="02020603050405020304" pitchFamily="18" charset="0"/>
              </a:rPr>
              <a:t>2022</a:t>
            </a:r>
            <a:br>
              <a:rPr lang="it-IT" sz="2800" b="1" dirty="0">
                <a:solidFill>
                  <a:schemeClr val="accent6"/>
                </a:solidFill>
                <a:latin typeface="Montserrat" pitchFamily="2" charset="77"/>
                <a:cs typeface="Aharoni" panose="02010803020104030203" pitchFamily="2" charset="-79"/>
              </a:rPr>
            </a:br>
            <a:br>
              <a:rPr lang="it-IT" sz="2800" b="1" dirty="0">
                <a:latin typeface="Montserrat" pitchFamily="2" charset="77"/>
                <a:cs typeface="Calibri" panose="020F0502020204030204" pitchFamily="34" charset="0"/>
              </a:rPr>
            </a:br>
            <a:endParaRPr lang="it-IT" sz="2800" dirty="0">
              <a:latin typeface="Montserrat" pitchFamily="2" charset="77"/>
              <a:cs typeface="Calibri" panose="020F0502020204030204" pitchFamily="34" charset="0"/>
            </a:endParaRPr>
          </a:p>
        </p:txBody>
      </p:sp>
      <p:sp>
        <p:nvSpPr>
          <p:cNvPr id="3" name="Segnaposto contenuto 2"/>
          <p:cNvSpPr>
            <a:spLocks noGrp="1"/>
          </p:cNvSpPr>
          <p:nvPr>
            <p:ph idx="1"/>
          </p:nvPr>
        </p:nvSpPr>
        <p:spPr>
          <a:xfrm>
            <a:off x="584305" y="668560"/>
            <a:ext cx="8058150" cy="5365028"/>
          </a:xfrm>
        </p:spPr>
        <p:txBody>
          <a:bodyPr wrap="square">
            <a:spAutoFit/>
          </a:bodyPr>
          <a:lstStyle/>
          <a:p>
            <a:r>
              <a:rPr lang="it-IT" sz="1800" b="1" dirty="0">
                <a:solidFill>
                  <a:srgbClr val="FFC000"/>
                </a:solidFill>
                <a:effectLst/>
                <a:latin typeface="Montserrat "/>
                <a:ea typeface="Calibri" panose="020F0502020204030204" pitchFamily="34" charset="0"/>
                <a:cs typeface="Times New Roman" panose="02020603050405020304" pitchFamily="18" charset="0"/>
              </a:rPr>
              <a:t>21/07/2022  - </a:t>
            </a:r>
            <a:r>
              <a:rPr lang="it-IT" sz="1800" b="1" dirty="0">
                <a:solidFill>
                  <a:srgbClr val="FFC000"/>
                </a:solidFill>
                <a:latin typeface="Montserrat "/>
                <a:ea typeface="Calibri" panose="020F0502020204030204" pitchFamily="34" charset="0"/>
                <a:cs typeface="Times New Roman" panose="02020603050405020304" pitchFamily="18" charset="0"/>
              </a:rPr>
              <a:t>Incontro informativo</a:t>
            </a:r>
            <a:endParaRPr lang="it-IT" sz="1800" b="1" dirty="0">
              <a:solidFill>
                <a:srgbClr val="FFC000"/>
              </a:solidFill>
              <a:effectLst/>
              <a:latin typeface="Montserrat "/>
              <a:ea typeface="Calibri" panose="020F0502020204030204" pitchFamily="34" charset="0"/>
              <a:cs typeface="Times New Roman" panose="02020603050405020304" pitchFamily="18" charset="0"/>
            </a:endParaRPr>
          </a:p>
          <a:p>
            <a:pPr marL="139700" indent="0">
              <a:lnSpc>
                <a:spcPts val="1920"/>
              </a:lnSpc>
              <a:buNone/>
            </a:pPr>
            <a:r>
              <a:rPr lang="it-IT" sz="1600" b="1" dirty="0">
                <a:latin typeface="Montserrat "/>
                <a:ea typeface="Calibri" panose="020F0502020204030204" pitchFamily="34" charset="0"/>
                <a:cs typeface="Times New Roman" panose="02020603050405020304" pitchFamily="18" charset="0"/>
              </a:rPr>
              <a:t>P</a:t>
            </a:r>
            <a:r>
              <a:rPr lang="it-IT" sz="1600" b="1" dirty="0">
                <a:latin typeface="Montserrat "/>
              </a:rPr>
              <a:t>resentazione del </a:t>
            </a:r>
            <a:r>
              <a:rPr lang="it-IT" sz="1600" b="1" i="1" dirty="0">
                <a:latin typeface="Montserrat "/>
              </a:rPr>
              <a:t>Rapporto di misurazione della Baseline</a:t>
            </a:r>
            <a:r>
              <a:rPr lang="it-IT" sz="1600" i="1" dirty="0">
                <a:latin typeface="Montserrat "/>
              </a:rPr>
              <a:t> - tempi e arretrati delle procedure complesse oggetto di supporto della TF</a:t>
            </a:r>
          </a:p>
          <a:p>
            <a:pPr marL="139700" indent="0">
              <a:lnSpc>
                <a:spcPts val="1920"/>
              </a:lnSpc>
              <a:buNone/>
            </a:pPr>
            <a:r>
              <a:rPr lang="it-IT" sz="1600" dirty="0">
                <a:solidFill>
                  <a:srgbClr val="FFC000"/>
                </a:solidFill>
                <a:effectLst/>
                <a:latin typeface="Montserrat "/>
                <a:ea typeface="Calibri" panose="020F0502020204030204" pitchFamily="34" charset="0"/>
                <a:cs typeface="Times New Roman" panose="02020603050405020304" pitchFamily="18" charset="0"/>
              </a:rPr>
              <a:t>Aosta, Palazzo della Regione</a:t>
            </a:r>
          </a:p>
          <a:p>
            <a:pPr marL="139700" indent="0">
              <a:buNone/>
            </a:pPr>
            <a:endParaRPr lang="it-IT" sz="1600" b="1" dirty="0">
              <a:solidFill>
                <a:srgbClr val="FFC000"/>
              </a:solidFill>
              <a:latin typeface="Montserrat "/>
              <a:ea typeface="Calibri" panose="020F0502020204030204" pitchFamily="34" charset="0"/>
              <a:cs typeface="Times New Roman" panose="02020603050405020304" pitchFamily="18" charset="0"/>
            </a:endParaRPr>
          </a:p>
          <a:p>
            <a:r>
              <a:rPr lang="it-IT" sz="1800" b="1" dirty="0">
                <a:solidFill>
                  <a:srgbClr val="FFC000"/>
                </a:solidFill>
                <a:latin typeface="Montserrat "/>
                <a:ea typeface="Calibri" panose="020F0502020204030204" pitchFamily="34" charset="0"/>
                <a:cs typeface="Times New Roman" panose="02020603050405020304" pitchFamily="18" charset="0"/>
              </a:rPr>
              <a:t>07/10/2022 - Incontro informativo</a:t>
            </a:r>
          </a:p>
          <a:p>
            <a:pPr marL="139700" indent="0">
              <a:lnSpc>
                <a:spcPts val="1920"/>
              </a:lnSpc>
              <a:buNone/>
            </a:pPr>
            <a:r>
              <a:rPr lang="it-IT" sz="1600" b="1" dirty="0">
                <a:latin typeface="Montserrat "/>
                <a:ea typeface="Calibri" panose="020F0502020204030204" pitchFamily="34" charset="0"/>
                <a:cs typeface="Times New Roman" panose="02020603050405020304" pitchFamily="18" charset="0"/>
              </a:rPr>
              <a:t>P</a:t>
            </a:r>
            <a:r>
              <a:rPr lang="it-IT" sz="1600" b="1" dirty="0">
                <a:latin typeface="Montserrat "/>
              </a:rPr>
              <a:t>resentazione primi Risultati, Raccomandazioni, Programma di supporto e Modello per il monitoraggio automatizzato</a:t>
            </a:r>
            <a:endParaRPr lang="it-IT" sz="1600" b="1" i="1" dirty="0">
              <a:latin typeface="Montserrat "/>
            </a:endParaRPr>
          </a:p>
          <a:p>
            <a:pPr marL="139700" indent="0">
              <a:buNone/>
            </a:pPr>
            <a:r>
              <a:rPr lang="it-IT" sz="1600" dirty="0">
                <a:solidFill>
                  <a:srgbClr val="FFC000"/>
                </a:solidFill>
                <a:effectLst/>
                <a:latin typeface="Montserrat "/>
                <a:ea typeface="Calibri" panose="020F0502020204030204" pitchFamily="34" charset="0"/>
                <a:cs typeface="Times New Roman" panose="02020603050405020304" pitchFamily="18" charset="0"/>
              </a:rPr>
              <a:t>Aosta, Palazzo della Regione</a:t>
            </a:r>
          </a:p>
          <a:p>
            <a:pPr>
              <a:lnSpc>
                <a:spcPts val="1920"/>
              </a:lnSpc>
            </a:pPr>
            <a:endParaRPr lang="it-IT" sz="1600" i="1" dirty="0">
              <a:latin typeface="Montserrat "/>
            </a:endParaRPr>
          </a:p>
          <a:p>
            <a:r>
              <a:rPr lang="it-IT" sz="1800" b="1" dirty="0">
                <a:solidFill>
                  <a:srgbClr val="FFC000"/>
                </a:solidFill>
                <a:latin typeface="Montserrat "/>
                <a:ea typeface="Calibri" panose="020F0502020204030204" pitchFamily="34" charset="0"/>
                <a:cs typeface="Times New Roman" panose="02020603050405020304" pitchFamily="18" charset="0"/>
              </a:rPr>
              <a:t>02/12/2022 - Seminario </a:t>
            </a:r>
          </a:p>
          <a:p>
            <a:pPr marL="139700" indent="0">
              <a:lnSpc>
                <a:spcPts val="1920"/>
              </a:lnSpc>
              <a:buNone/>
            </a:pPr>
            <a:r>
              <a:rPr lang="it-IT" sz="1600" b="1" i="1" dirty="0">
                <a:solidFill>
                  <a:schemeClr val="accent6"/>
                </a:solidFill>
                <a:latin typeface="Montserrat "/>
                <a:cs typeface="Aharoni" panose="02010803020104030203" pitchFamily="2" charset="-79"/>
              </a:rPr>
              <a:t>Una cassetta degli attrezzi per la P.A. - </a:t>
            </a:r>
            <a:r>
              <a:rPr lang="it-IT" sz="1600" i="1" dirty="0">
                <a:solidFill>
                  <a:schemeClr val="accent6"/>
                </a:solidFill>
                <a:latin typeface="Montserrat "/>
                <a:cs typeface="Aharoni" panose="02010803020104030203" pitchFamily="2" charset="-79"/>
              </a:rPr>
              <a:t>Gli strumenti per la gestione dell’iter amministrativo: come vincere la sfida della performance </a:t>
            </a:r>
          </a:p>
          <a:p>
            <a:pPr marL="139700" indent="0">
              <a:lnSpc>
                <a:spcPts val="1920"/>
              </a:lnSpc>
              <a:buNone/>
            </a:pPr>
            <a:r>
              <a:rPr lang="it-IT" sz="1600" dirty="0">
                <a:solidFill>
                  <a:srgbClr val="FFC000"/>
                </a:solidFill>
                <a:latin typeface="Montserrat "/>
                <a:ea typeface="Calibri" panose="020F0502020204030204" pitchFamily="34" charset="0"/>
                <a:cs typeface="Times New Roman" panose="02020603050405020304" pitchFamily="18" charset="0"/>
              </a:rPr>
              <a:t>Aosta, CELVA</a:t>
            </a:r>
          </a:p>
          <a:p>
            <a:pPr marL="139700" indent="0">
              <a:buNone/>
            </a:pPr>
            <a:endParaRPr lang="it-IT" sz="1400" dirty="0">
              <a:solidFill>
                <a:srgbClr val="FFC000"/>
              </a:solidFill>
              <a:latin typeface="Montserrat" pitchFamily="2" charset="77"/>
              <a:ea typeface="Calibri" panose="020F0502020204030204" pitchFamily="34" charset="0"/>
              <a:cs typeface="Times New Roman" panose="02020603050405020304" pitchFamily="18" charset="0"/>
            </a:endParaRPr>
          </a:p>
          <a:p>
            <a:pPr marL="139700" indent="0" algn="r">
              <a:buNone/>
            </a:pPr>
            <a:r>
              <a:rPr lang="it-IT" sz="1600" b="1" dirty="0">
                <a:solidFill>
                  <a:srgbClr val="FFC000"/>
                </a:solidFill>
                <a:latin typeface="Montserrat" pitchFamily="2" charset="77"/>
                <a:ea typeface="Calibri" panose="020F0502020204030204" pitchFamily="34" charset="0"/>
                <a:cs typeface="Times New Roman" panose="02020603050405020304" pitchFamily="18" charset="0"/>
              </a:rPr>
              <a:t>&gt;&gt;&gt;</a:t>
            </a:r>
            <a:endParaRPr lang="it-IT" sz="1600" b="1" dirty="0">
              <a:solidFill>
                <a:schemeClr val="accent6"/>
              </a:solidFill>
              <a:latin typeface="Montserrat" pitchFamily="2" charset="77"/>
              <a:cs typeface="Aharoni" panose="02010803020104030203" pitchFamily="2" charset="-79"/>
            </a:endParaRPr>
          </a:p>
          <a:p>
            <a:endParaRPr lang="it-IT" dirty="0"/>
          </a:p>
          <a:p>
            <a:endParaRPr lang="it-IT" dirty="0">
              <a:solidFill>
                <a:srgbClr val="FF0000"/>
              </a:solidFill>
              <a:effectLst/>
              <a:latin typeface="Montserrat" pitchFamily="2" charset="77"/>
              <a:ea typeface="Calibri" panose="020F0502020204030204" pitchFamily="34" charset="0"/>
              <a:cs typeface="Times New Roman" panose="02020603050405020304" pitchFamily="18" charset="0"/>
            </a:endParaRPr>
          </a:p>
          <a:p>
            <a:pPr marL="385763" indent="-385763">
              <a:spcAft>
                <a:spcPts val="600"/>
              </a:spcAft>
              <a:buFont typeface="+mj-lt"/>
              <a:buAutoNum type="arabicPeriod"/>
            </a:pPr>
            <a:endParaRPr lang="it-IT" sz="1600" dirty="0"/>
          </a:p>
        </p:txBody>
      </p:sp>
      <p:sp>
        <p:nvSpPr>
          <p:cNvPr id="5" name="Segnaposto numero diapositiva 2">
            <a:extLst>
              <a:ext uri="{FF2B5EF4-FFF2-40B4-BE49-F238E27FC236}">
                <a16:creationId xmlns:a16="http://schemas.microsoft.com/office/drawing/2014/main" id="{8B1647FC-C22A-CD66-D9C1-BCA55A1585B9}"/>
              </a:ext>
            </a:extLst>
          </p:cNvPr>
          <p:cNvSpPr>
            <a:spLocks noGrp="1"/>
          </p:cNvSpPr>
          <p:nvPr>
            <p:ph type="sldNum" sz="quarter" idx="12"/>
          </p:nvPr>
        </p:nvSpPr>
        <p:spPr>
          <a:xfrm>
            <a:off x="6441689" y="4821826"/>
            <a:ext cx="2057400" cy="273844"/>
          </a:xfrm>
        </p:spPr>
        <p:txBody>
          <a:bodyPr/>
          <a:lstStyle/>
          <a:p>
            <a:pPr algn="r" defTabSz="685800">
              <a:buClrTx/>
              <a:defRPr/>
            </a:pPr>
            <a:fld id="{3A1ED036-84A7-47CF-BD13-4F3312DCBB3C}" type="slidenum">
              <a:rPr lang="it-IT" sz="900" kern="1200">
                <a:solidFill>
                  <a:prstClr val="black">
                    <a:tint val="75000"/>
                  </a:prstClr>
                </a:solidFill>
                <a:latin typeface="Calibri" panose="020F0502020204030204"/>
                <a:ea typeface="+mn-ea"/>
                <a:cs typeface="+mn-cs"/>
              </a:rPr>
              <a:pPr algn="r" defTabSz="685800">
                <a:buClrTx/>
                <a:defRPr/>
              </a:pPr>
              <a:t>8</a:t>
            </a:fld>
            <a:endParaRPr lang="it-IT" sz="900" kern="1200" dirty="0">
              <a:solidFill>
                <a:prstClr val="black">
                  <a:tint val="75000"/>
                </a:prstClr>
              </a:solidFill>
              <a:latin typeface="Calibri" panose="020F0502020204030204"/>
              <a:ea typeface="+mn-ea"/>
              <a:cs typeface="+mn-cs"/>
            </a:endParaRPr>
          </a:p>
        </p:txBody>
      </p:sp>
      <p:grpSp>
        <p:nvGrpSpPr>
          <p:cNvPr id="11" name="Group 10">
            <a:extLst>
              <a:ext uri="{FF2B5EF4-FFF2-40B4-BE49-F238E27FC236}">
                <a16:creationId xmlns:a16="http://schemas.microsoft.com/office/drawing/2014/main" id="{2C326685-A93D-53E5-78F0-6CB108401B25}"/>
              </a:ext>
            </a:extLst>
          </p:cNvPr>
          <p:cNvGrpSpPr/>
          <p:nvPr/>
        </p:nvGrpSpPr>
        <p:grpSpPr>
          <a:xfrm>
            <a:off x="0" y="4868142"/>
            <a:ext cx="9144000" cy="324981"/>
            <a:chOff x="0" y="4821074"/>
            <a:chExt cx="9144000" cy="324981"/>
          </a:xfrm>
        </p:grpSpPr>
        <p:sp>
          <p:nvSpPr>
            <p:cNvPr id="12" name="Rectangle 11">
              <a:extLst>
                <a:ext uri="{FF2B5EF4-FFF2-40B4-BE49-F238E27FC236}">
                  <a16:creationId xmlns:a16="http://schemas.microsoft.com/office/drawing/2014/main" id="{F963010D-417D-A483-5D51-A89F9E0DA6BF}"/>
                </a:ext>
              </a:extLst>
            </p:cNvPr>
            <p:cNvSpPr/>
            <p:nvPr/>
          </p:nvSpPr>
          <p:spPr>
            <a:xfrm>
              <a:off x="0" y="4865902"/>
              <a:ext cx="9144000" cy="2353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Google Shape;608;p40">
              <a:extLst>
                <a:ext uri="{FF2B5EF4-FFF2-40B4-BE49-F238E27FC236}">
                  <a16:creationId xmlns:a16="http://schemas.microsoft.com/office/drawing/2014/main" id="{918BFFAD-F47D-7414-958D-EE405B3682F8}"/>
                </a:ext>
              </a:extLst>
            </p:cNvPr>
            <p:cNvSpPr txBox="1">
              <a:spLocks/>
            </p:cNvSpPr>
            <p:nvPr/>
          </p:nvSpPr>
          <p:spPr>
            <a:xfrm>
              <a:off x="3721765" y="4821074"/>
              <a:ext cx="1700471" cy="324981"/>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600" b="0" i="0" u="none" strike="noStrike" cap="none">
                  <a:solidFill>
                    <a:schemeClr val="accent6"/>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endParaRPr lang="en-GB" sz="1000" i="1" dirty="0">
                <a:solidFill>
                  <a:schemeClr val="tx2"/>
                </a:solidFill>
              </a:endParaRPr>
            </a:p>
          </p:txBody>
        </p:sp>
      </p:grpSp>
      <p:sp>
        <p:nvSpPr>
          <p:cNvPr id="22" name="Rettangolo 21">
            <a:extLst>
              <a:ext uri="{FF2B5EF4-FFF2-40B4-BE49-F238E27FC236}">
                <a16:creationId xmlns:a16="http://schemas.microsoft.com/office/drawing/2014/main" id="{4FDE8749-1379-6861-0410-0BC9A3E9570D}"/>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3" name="Immagine 22">
            <a:extLst>
              <a:ext uri="{FF2B5EF4-FFF2-40B4-BE49-F238E27FC236}">
                <a16:creationId xmlns:a16="http://schemas.microsoft.com/office/drawing/2014/main" id="{0916FBF4-46A0-E9F1-CB01-4E95315932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37" y="4667033"/>
            <a:ext cx="8755380" cy="514350"/>
          </a:xfrm>
          <a:prstGeom prst="rect">
            <a:avLst/>
          </a:prstGeom>
          <a:noFill/>
          <a:ln>
            <a:noFill/>
          </a:ln>
        </p:spPr>
      </p:pic>
    </p:spTree>
    <p:extLst>
      <p:ext uri="{BB962C8B-B14F-4D97-AF65-F5344CB8AC3E}">
        <p14:creationId xmlns:p14="http://schemas.microsoft.com/office/powerpoint/2010/main" val="201432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389" y="328871"/>
            <a:ext cx="7886700" cy="994172"/>
          </a:xfrm>
        </p:spPr>
        <p:txBody>
          <a:bodyPr/>
          <a:lstStyle/>
          <a:p>
            <a:pPr algn="ctr"/>
            <a:r>
              <a:rPr lang="it-IT" sz="2800" b="1" dirty="0">
                <a:latin typeface="Montserrat" pitchFamily="2" charset="77"/>
                <a:cs typeface="Calibri" panose="020F0502020204030204" pitchFamily="34" charset="0"/>
              </a:rPr>
              <a:t>Incontri con gli enti locali </a:t>
            </a:r>
            <a:r>
              <a:rPr lang="it-IT" sz="2800" b="1" dirty="0">
                <a:solidFill>
                  <a:srgbClr val="FFC000"/>
                </a:solidFill>
                <a:latin typeface="Montserrat" pitchFamily="2" charset="77"/>
                <a:ea typeface="Calibri" panose="020F0502020204030204" pitchFamily="34" charset="0"/>
                <a:cs typeface="Times New Roman" panose="02020603050405020304" pitchFamily="18" charset="0"/>
              </a:rPr>
              <a:t>2023 (I </a:t>
            </a:r>
            <a:r>
              <a:rPr lang="it-IT" sz="2800" b="1" dirty="0" err="1">
                <a:solidFill>
                  <a:srgbClr val="FFC000"/>
                </a:solidFill>
                <a:latin typeface="Montserrat" pitchFamily="2" charset="77"/>
                <a:ea typeface="Calibri" panose="020F0502020204030204" pitchFamily="34" charset="0"/>
                <a:cs typeface="Times New Roman" panose="02020603050405020304" pitchFamily="18" charset="0"/>
              </a:rPr>
              <a:t>sem</a:t>
            </a:r>
            <a:r>
              <a:rPr lang="it-IT" sz="2800" b="1" dirty="0">
                <a:solidFill>
                  <a:srgbClr val="FFC000"/>
                </a:solidFill>
                <a:latin typeface="Montserrat" pitchFamily="2" charset="77"/>
                <a:ea typeface="Calibri" panose="020F0502020204030204" pitchFamily="34" charset="0"/>
                <a:cs typeface="Times New Roman" panose="02020603050405020304" pitchFamily="18" charset="0"/>
              </a:rPr>
              <a:t>)</a:t>
            </a:r>
            <a:br>
              <a:rPr lang="it-IT" sz="2800" b="1" dirty="0">
                <a:latin typeface="Montserrat" pitchFamily="2" charset="77"/>
                <a:cs typeface="Calibri" panose="020F0502020204030204" pitchFamily="34" charset="0"/>
              </a:rPr>
            </a:br>
            <a:endParaRPr lang="it-IT" sz="2800" dirty="0">
              <a:latin typeface="Montserrat" pitchFamily="2" charset="77"/>
              <a:cs typeface="Calibri" panose="020F0502020204030204" pitchFamily="34" charset="0"/>
            </a:endParaRPr>
          </a:p>
        </p:txBody>
      </p:sp>
      <p:sp>
        <p:nvSpPr>
          <p:cNvPr id="3" name="Segnaposto contenuto 2"/>
          <p:cNvSpPr>
            <a:spLocks noGrp="1"/>
          </p:cNvSpPr>
          <p:nvPr>
            <p:ph idx="1"/>
          </p:nvPr>
        </p:nvSpPr>
        <p:spPr>
          <a:xfrm>
            <a:off x="223729" y="1174322"/>
            <a:ext cx="8755380" cy="3624039"/>
          </a:xfrm>
        </p:spPr>
        <p:txBody>
          <a:bodyPr wrap="square">
            <a:spAutoFit/>
          </a:bodyPr>
          <a:lstStyle/>
          <a:p>
            <a:r>
              <a:rPr lang="it-IT" sz="1800" b="1" dirty="0">
                <a:solidFill>
                  <a:srgbClr val="FFC000"/>
                </a:solidFill>
                <a:latin typeface="Montserrat" pitchFamily="2" charset="77"/>
                <a:ea typeface="Calibri" panose="020F0502020204030204" pitchFamily="34" charset="0"/>
                <a:cs typeface="Times New Roman" panose="02020603050405020304" pitchFamily="18" charset="0"/>
              </a:rPr>
              <a:t>27-28 Aprile, 24-25 Maggio 2023 - Primo ciclo seminari</a:t>
            </a:r>
          </a:p>
          <a:p>
            <a:pPr marL="139700" indent="0">
              <a:buNone/>
            </a:pPr>
            <a:r>
              <a:rPr lang="it-IT" sz="1600" b="1" i="1" dirty="0">
                <a:latin typeface="Montserrat" pitchFamily="2" charset="77"/>
                <a:ea typeface="Calibri" panose="020F0502020204030204" pitchFamily="34" charset="0"/>
                <a:cs typeface="Times New Roman" panose="02020603050405020304" pitchFamily="18" charset="0"/>
              </a:rPr>
              <a:t>UN BUON INIZIO PER UNA TEMPESTIVA CONCLUSIONE </a:t>
            </a:r>
            <a:r>
              <a:rPr lang="it-IT" sz="1600" i="1" dirty="0">
                <a:latin typeface="Montserrat" pitchFamily="2" charset="77"/>
                <a:ea typeface="Calibri" panose="020F0502020204030204" pitchFamily="34" charset="0"/>
                <a:cs typeface="Times New Roman" panose="02020603050405020304" pitchFamily="18" charset="0"/>
              </a:rPr>
              <a:t>– </a:t>
            </a:r>
            <a:r>
              <a:rPr lang="it-IT" sz="1600" i="1" dirty="0" err="1">
                <a:latin typeface="Montserrat" pitchFamily="2" charset="77"/>
                <a:ea typeface="Calibri" panose="020F0502020204030204" pitchFamily="34" charset="0"/>
                <a:cs typeface="Times New Roman" panose="02020603050405020304" pitchFamily="18" charset="0"/>
              </a:rPr>
              <a:t>PdC</a:t>
            </a:r>
            <a:r>
              <a:rPr lang="it-IT" sz="1600" i="1" dirty="0">
                <a:latin typeface="Montserrat" pitchFamily="2" charset="77"/>
                <a:ea typeface="Calibri" panose="020F0502020204030204" pitchFamily="34" charset="0"/>
                <a:cs typeface="Times New Roman" panose="02020603050405020304" pitchFamily="18" charset="0"/>
              </a:rPr>
              <a:t> per privati</a:t>
            </a:r>
            <a:endParaRPr lang="it-IT" sz="1600" b="1" i="1" dirty="0">
              <a:latin typeface="Montserrat" pitchFamily="2" charset="77"/>
              <a:ea typeface="Calibri" panose="020F0502020204030204" pitchFamily="34" charset="0"/>
              <a:cs typeface="Times New Roman" panose="02020603050405020304" pitchFamily="18" charset="0"/>
            </a:endParaRPr>
          </a:p>
          <a:p>
            <a:pPr marL="139700" indent="0">
              <a:buNone/>
            </a:pPr>
            <a:r>
              <a:rPr lang="fr-FR" sz="1600" dirty="0">
                <a:solidFill>
                  <a:srgbClr val="FFC000"/>
                </a:solidFill>
                <a:latin typeface="Montserrat" pitchFamily="2" charset="77"/>
                <a:ea typeface="Calibri" panose="020F0502020204030204" pitchFamily="34" charset="0"/>
                <a:cs typeface="Times New Roman" panose="02020603050405020304" pitchFamily="18" charset="0"/>
              </a:rPr>
              <a:t>Unités </a:t>
            </a:r>
            <a:r>
              <a:rPr lang="fr-FR" sz="1600" dirty="0" err="1">
                <a:solidFill>
                  <a:srgbClr val="FFC000"/>
                </a:solidFill>
                <a:latin typeface="Montserrat" pitchFamily="2" charset="77"/>
                <a:ea typeface="Calibri" panose="020F0502020204030204" pitchFamily="34" charset="0"/>
                <a:cs typeface="Times New Roman" panose="02020603050405020304" pitchFamily="18" charset="0"/>
              </a:rPr>
              <a:t>Valdigne</a:t>
            </a:r>
            <a:r>
              <a:rPr lang="fr-FR" sz="1600" dirty="0">
                <a:solidFill>
                  <a:srgbClr val="FFC000"/>
                </a:solidFill>
                <a:latin typeface="Montserrat" pitchFamily="2" charset="77"/>
                <a:ea typeface="Calibri" panose="020F0502020204030204" pitchFamily="34" charset="0"/>
                <a:cs typeface="Times New Roman" panose="02020603050405020304" pitchFamily="18" charset="0"/>
              </a:rPr>
              <a:t>-Mont-Blanc/Grand-Paradis; Unités Grand-</a:t>
            </a:r>
            <a:r>
              <a:rPr lang="fr-FR" sz="1600" dirty="0" err="1">
                <a:solidFill>
                  <a:srgbClr val="FFC000"/>
                </a:solidFill>
                <a:latin typeface="Montserrat" pitchFamily="2" charset="77"/>
                <a:ea typeface="Calibri" panose="020F0502020204030204" pitchFamily="34" charset="0"/>
                <a:cs typeface="Times New Roman" panose="02020603050405020304" pitchFamily="18" charset="0"/>
              </a:rPr>
              <a:t>Combin</a:t>
            </a:r>
            <a:r>
              <a:rPr lang="fr-FR" sz="1600" dirty="0">
                <a:solidFill>
                  <a:srgbClr val="FFC000"/>
                </a:solidFill>
                <a:latin typeface="Montserrat" pitchFamily="2" charset="77"/>
                <a:ea typeface="Calibri" panose="020F0502020204030204" pitchFamily="34" charset="0"/>
                <a:cs typeface="Times New Roman" panose="02020603050405020304" pitchFamily="18" charset="0"/>
              </a:rPr>
              <a:t>/Mont-</a:t>
            </a:r>
            <a:r>
              <a:rPr lang="fr-FR" sz="1600" dirty="0" err="1">
                <a:solidFill>
                  <a:srgbClr val="FFC000"/>
                </a:solidFill>
                <a:latin typeface="Montserrat" pitchFamily="2" charset="77"/>
                <a:ea typeface="Calibri" panose="020F0502020204030204" pitchFamily="34" charset="0"/>
                <a:cs typeface="Times New Roman" panose="02020603050405020304" pitchFamily="18" charset="0"/>
              </a:rPr>
              <a:t>Émilius</a:t>
            </a:r>
            <a:r>
              <a:rPr lang="fr-FR" sz="1600" dirty="0">
                <a:solidFill>
                  <a:srgbClr val="FFC000"/>
                </a:solidFill>
                <a:latin typeface="Montserrat" pitchFamily="2" charset="77"/>
                <a:ea typeface="Calibri" panose="020F0502020204030204" pitchFamily="34" charset="0"/>
                <a:cs typeface="Times New Roman" panose="02020603050405020304" pitchFamily="18" charset="0"/>
              </a:rPr>
              <a:t>; Unité Mont-Cervin; </a:t>
            </a:r>
            <a:r>
              <a:rPr lang="fr-FR" sz="1600" dirty="0" err="1">
                <a:solidFill>
                  <a:srgbClr val="FFC000"/>
                </a:solidFill>
                <a:latin typeface="Montserrat" pitchFamily="2" charset="77"/>
                <a:ea typeface="Calibri" panose="020F0502020204030204" pitchFamily="34" charset="0"/>
                <a:cs typeface="Times New Roman" panose="02020603050405020304" pitchFamily="18" charset="0"/>
              </a:rPr>
              <a:t>Aosta</a:t>
            </a:r>
            <a:r>
              <a:rPr lang="fr-FR" sz="1600" dirty="0">
                <a:solidFill>
                  <a:srgbClr val="FFC000"/>
                </a:solidFill>
                <a:latin typeface="Montserrat" pitchFamily="2" charset="77"/>
                <a:ea typeface="Calibri" panose="020F0502020204030204" pitchFamily="34" charset="0"/>
                <a:cs typeface="Times New Roman" panose="02020603050405020304" pitchFamily="18" charset="0"/>
              </a:rPr>
              <a:t>; Unité </a:t>
            </a:r>
            <a:r>
              <a:rPr lang="fr-FR" sz="1600" dirty="0" err="1">
                <a:solidFill>
                  <a:srgbClr val="FFC000"/>
                </a:solidFill>
                <a:latin typeface="Montserrat" pitchFamily="2" charset="77"/>
                <a:ea typeface="Calibri" panose="020F0502020204030204" pitchFamily="34" charset="0"/>
                <a:cs typeface="Times New Roman" panose="02020603050405020304" pitchFamily="18" charset="0"/>
              </a:rPr>
              <a:t>Évançon</a:t>
            </a:r>
            <a:r>
              <a:rPr lang="fr-FR" sz="1600" dirty="0">
                <a:solidFill>
                  <a:srgbClr val="FFC000"/>
                </a:solidFill>
                <a:latin typeface="Montserrat" pitchFamily="2" charset="77"/>
                <a:ea typeface="Calibri" panose="020F0502020204030204" pitchFamily="34" charset="0"/>
                <a:cs typeface="Times New Roman" panose="02020603050405020304" pitchFamily="18" charset="0"/>
              </a:rPr>
              <a:t>; Unités </a:t>
            </a:r>
            <a:r>
              <a:rPr lang="fr-FR" sz="1600" dirty="0" err="1">
                <a:solidFill>
                  <a:srgbClr val="FFC000"/>
                </a:solidFill>
                <a:latin typeface="Montserrat" pitchFamily="2" charset="77"/>
                <a:ea typeface="Calibri" panose="020F0502020204030204" pitchFamily="34" charset="0"/>
                <a:cs typeface="Times New Roman" panose="02020603050405020304" pitchFamily="18" charset="0"/>
              </a:rPr>
              <a:t>Mont-Rose</a:t>
            </a:r>
            <a:r>
              <a:rPr lang="fr-FR" sz="1600" dirty="0">
                <a:solidFill>
                  <a:srgbClr val="FFC000"/>
                </a:solidFill>
                <a:latin typeface="Montserrat" pitchFamily="2" charset="77"/>
                <a:ea typeface="Calibri" panose="020F0502020204030204" pitchFamily="34" charset="0"/>
                <a:cs typeface="Times New Roman" panose="02020603050405020304" pitchFamily="18" charset="0"/>
              </a:rPr>
              <a:t>/Walser</a:t>
            </a:r>
          </a:p>
          <a:p>
            <a:pPr marL="139700" indent="0">
              <a:lnSpc>
                <a:spcPts val="1680"/>
              </a:lnSpc>
              <a:buNone/>
            </a:pPr>
            <a:br>
              <a:rPr lang="it-IT" dirty="0">
                <a:solidFill>
                  <a:srgbClr val="FFC000"/>
                </a:solidFill>
                <a:latin typeface="Montserrat" pitchFamily="2" charset="77"/>
                <a:ea typeface="Calibri" panose="020F0502020204030204" pitchFamily="34" charset="0"/>
                <a:cs typeface="Times New Roman" panose="02020603050405020304" pitchFamily="18" charset="0"/>
              </a:rPr>
            </a:br>
            <a:r>
              <a:rPr lang="fr-FR" b="1" dirty="0">
                <a:solidFill>
                  <a:srgbClr val="FFC000"/>
                </a:solidFill>
                <a:latin typeface="Montserrat" pitchFamily="2" charset="77"/>
                <a:ea typeface="Calibri" panose="020F0502020204030204" pitchFamily="34" charset="0"/>
                <a:cs typeface="Times New Roman" panose="02020603050405020304" pitchFamily="18" charset="0"/>
              </a:rPr>
              <a:t> </a:t>
            </a:r>
            <a:endParaRPr lang="it-IT" b="1" dirty="0">
              <a:solidFill>
                <a:srgbClr val="FFC000"/>
              </a:solidFill>
              <a:latin typeface="Montserrat" pitchFamily="2" charset="77"/>
              <a:ea typeface="Calibri" panose="020F0502020204030204" pitchFamily="34" charset="0"/>
              <a:cs typeface="Times New Roman" panose="02020603050405020304" pitchFamily="18" charset="0"/>
            </a:endParaRPr>
          </a:p>
          <a:p>
            <a:r>
              <a:rPr lang="it-IT" sz="1800" b="1" dirty="0">
                <a:solidFill>
                  <a:srgbClr val="FFC000"/>
                </a:solidFill>
                <a:latin typeface="Montserrat" pitchFamily="2" charset="77"/>
                <a:ea typeface="Calibri" panose="020F0502020204030204" pitchFamily="34" charset="0"/>
                <a:cs typeface="Times New Roman" panose="02020603050405020304" pitchFamily="18" charset="0"/>
              </a:rPr>
              <a:t>26 Maggio, 20 Giugno, 22-23 Giugno 2023 - Secondo ciclo seminari</a:t>
            </a:r>
          </a:p>
          <a:p>
            <a:pPr marL="139700" indent="0">
              <a:buNone/>
            </a:pPr>
            <a:r>
              <a:rPr lang="it-IT" sz="1600" b="1" dirty="0">
                <a:latin typeface="Montserrat" pitchFamily="2" charset="77"/>
                <a:ea typeface="Calibri" panose="020F0502020204030204" pitchFamily="34" charset="0"/>
                <a:cs typeface="Times New Roman" panose="02020603050405020304" pitchFamily="18" charset="0"/>
              </a:rPr>
              <a:t>UN BUON INIZIO PER UNA TEMPESTIVA CONCLUSIONE </a:t>
            </a:r>
            <a:r>
              <a:rPr lang="it-IT" sz="1600" dirty="0">
                <a:latin typeface="Montserrat" pitchFamily="2" charset="77"/>
                <a:ea typeface="Calibri" panose="020F0502020204030204" pitchFamily="34" charset="0"/>
                <a:cs typeface="Times New Roman" panose="02020603050405020304" pitchFamily="18" charset="0"/>
              </a:rPr>
              <a:t>– </a:t>
            </a:r>
            <a:r>
              <a:rPr lang="it-IT" sz="1600" dirty="0" err="1">
                <a:latin typeface="Montserrat" pitchFamily="2" charset="77"/>
                <a:ea typeface="Calibri" panose="020F0502020204030204" pitchFamily="34" charset="0"/>
                <a:cs typeface="Times New Roman" panose="02020603050405020304" pitchFamily="18" charset="0"/>
              </a:rPr>
              <a:t>PdC</a:t>
            </a:r>
            <a:r>
              <a:rPr lang="it-IT" sz="1600" dirty="0">
                <a:latin typeface="Montserrat" pitchFamily="2" charset="77"/>
                <a:ea typeface="Calibri" panose="020F0502020204030204" pitchFamily="34" charset="0"/>
                <a:cs typeface="Times New Roman" panose="02020603050405020304" pitchFamily="18" charset="0"/>
              </a:rPr>
              <a:t> per privati</a:t>
            </a:r>
            <a:endParaRPr lang="it-IT" sz="1600" b="1" dirty="0">
              <a:latin typeface="Montserrat" pitchFamily="2" charset="77"/>
              <a:ea typeface="Calibri" panose="020F0502020204030204" pitchFamily="34" charset="0"/>
              <a:cs typeface="Times New Roman" panose="02020603050405020304" pitchFamily="18" charset="0"/>
            </a:endParaRPr>
          </a:p>
          <a:p>
            <a:pPr marL="139700" indent="0">
              <a:buNone/>
            </a:pPr>
            <a:r>
              <a:rPr lang="fr-FR" sz="1600" dirty="0">
                <a:solidFill>
                  <a:srgbClr val="FFC000"/>
                </a:solidFill>
                <a:latin typeface="Montserrat" pitchFamily="2" charset="77"/>
                <a:ea typeface="Calibri" panose="020F0502020204030204" pitchFamily="34" charset="0"/>
                <a:cs typeface="Times New Roman" panose="02020603050405020304" pitchFamily="18" charset="0"/>
              </a:rPr>
              <a:t>Unités </a:t>
            </a:r>
            <a:r>
              <a:rPr lang="fr-FR" sz="1600" dirty="0" err="1">
                <a:solidFill>
                  <a:srgbClr val="FFC000"/>
                </a:solidFill>
                <a:latin typeface="Montserrat" pitchFamily="2" charset="77"/>
                <a:ea typeface="Calibri" panose="020F0502020204030204" pitchFamily="34" charset="0"/>
                <a:cs typeface="Times New Roman" panose="02020603050405020304" pitchFamily="18" charset="0"/>
              </a:rPr>
              <a:t>Valdigne</a:t>
            </a:r>
            <a:r>
              <a:rPr lang="fr-FR" sz="1600" dirty="0">
                <a:solidFill>
                  <a:srgbClr val="FFC000"/>
                </a:solidFill>
                <a:latin typeface="Montserrat" pitchFamily="2" charset="77"/>
                <a:ea typeface="Calibri" panose="020F0502020204030204" pitchFamily="34" charset="0"/>
                <a:cs typeface="Times New Roman" panose="02020603050405020304" pitchFamily="18" charset="0"/>
              </a:rPr>
              <a:t>-Mont-Blanc/Grand-Paradis; Unités </a:t>
            </a:r>
            <a:r>
              <a:rPr lang="fr-FR" sz="1600" dirty="0" err="1">
                <a:solidFill>
                  <a:srgbClr val="FFC000"/>
                </a:solidFill>
                <a:latin typeface="Montserrat" pitchFamily="2" charset="77"/>
                <a:ea typeface="Calibri" panose="020F0502020204030204" pitchFamily="34" charset="0"/>
                <a:cs typeface="Times New Roman" panose="02020603050405020304" pitchFamily="18" charset="0"/>
              </a:rPr>
              <a:t>Mont-Rose</a:t>
            </a:r>
            <a:r>
              <a:rPr lang="fr-FR" sz="1600" dirty="0">
                <a:solidFill>
                  <a:srgbClr val="FFC000"/>
                </a:solidFill>
                <a:latin typeface="Montserrat" pitchFamily="2" charset="77"/>
                <a:ea typeface="Calibri" panose="020F0502020204030204" pitchFamily="34" charset="0"/>
                <a:cs typeface="Times New Roman" panose="02020603050405020304" pitchFamily="18" charset="0"/>
              </a:rPr>
              <a:t>/Walser; Unités Grand-</a:t>
            </a:r>
            <a:r>
              <a:rPr lang="fr-FR" sz="1600" dirty="0" err="1">
                <a:solidFill>
                  <a:srgbClr val="FFC000"/>
                </a:solidFill>
                <a:latin typeface="Montserrat" pitchFamily="2" charset="77"/>
                <a:ea typeface="Calibri" panose="020F0502020204030204" pitchFamily="34" charset="0"/>
                <a:cs typeface="Times New Roman" panose="02020603050405020304" pitchFamily="18" charset="0"/>
              </a:rPr>
              <a:t>Combin</a:t>
            </a:r>
            <a:r>
              <a:rPr lang="fr-FR" sz="1600" dirty="0">
                <a:solidFill>
                  <a:srgbClr val="FFC000"/>
                </a:solidFill>
                <a:latin typeface="Montserrat" pitchFamily="2" charset="77"/>
                <a:ea typeface="Calibri" panose="020F0502020204030204" pitchFamily="34" charset="0"/>
                <a:cs typeface="Times New Roman" panose="02020603050405020304" pitchFamily="18" charset="0"/>
              </a:rPr>
              <a:t>/Mont-</a:t>
            </a:r>
            <a:r>
              <a:rPr lang="fr-FR" sz="1600" dirty="0" err="1">
                <a:solidFill>
                  <a:srgbClr val="FFC000"/>
                </a:solidFill>
                <a:latin typeface="Montserrat" pitchFamily="2" charset="77"/>
                <a:ea typeface="Calibri" panose="020F0502020204030204" pitchFamily="34" charset="0"/>
                <a:cs typeface="Times New Roman" panose="02020603050405020304" pitchFamily="18" charset="0"/>
              </a:rPr>
              <a:t>Émilius</a:t>
            </a:r>
            <a:r>
              <a:rPr lang="fr-FR" sz="1600" dirty="0">
                <a:solidFill>
                  <a:srgbClr val="FFC000"/>
                </a:solidFill>
                <a:latin typeface="Montserrat" pitchFamily="2" charset="77"/>
                <a:ea typeface="Calibri" panose="020F0502020204030204" pitchFamily="34" charset="0"/>
                <a:cs typeface="Times New Roman" panose="02020603050405020304" pitchFamily="18" charset="0"/>
              </a:rPr>
              <a:t>; Unité Mont-Cervin; Unité </a:t>
            </a:r>
            <a:r>
              <a:rPr lang="fr-FR" sz="1600" dirty="0" err="1">
                <a:solidFill>
                  <a:srgbClr val="FFC000"/>
                </a:solidFill>
                <a:latin typeface="Montserrat" pitchFamily="2" charset="77"/>
                <a:ea typeface="Calibri" panose="020F0502020204030204" pitchFamily="34" charset="0"/>
                <a:cs typeface="Times New Roman" panose="02020603050405020304" pitchFamily="18" charset="0"/>
              </a:rPr>
              <a:t>Évançon</a:t>
            </a:r>
            <a:endParaRPr lang="it-IT" sz="1600" dirty="0">
              <a:solidFill>
                <a:srgbClr val="FFC000"/>
              </a:solidFill>
              <a:latin typeface="Montserrat" pitchFamily="2" charset="77"/>
              <a:ea typeface="Calibri" panose="020F0502020204030204" pitchFamily="34" charset="0"/>
              <a:cs typeface="Times New Roman" panose="02020603050405020304" pitchFamily="18" charset="0"/>
            </a:endParaRPr>
          </a:p>
          <a:p>
            <a:pPr marL="139700" indent="0">
              <a:buNone/>
            </a:pPr>
            <a:endParaRPr lang="it-IT" dirty="0">
              <a:solidFill>
                <a:srgbClr val="FFC000"/>
              </a:solidFill>
              <a:latin typeface="Montserrat" pitchFamily="2" charset="77"/>
              <a:ea typeface="Calibri" panose="020F0502020204030204" pitchFamily="34" charset="0"/>
              <a:cs typeface="Times New Roman" panose="02020603050405020304" pitchFamily="18" charset="0"/>
            </a:endParaRPr>
          </a:p>
          <a:p>
            <a:pPr marL="385763" indent="-385763">
              <a:spcAft>
                <a:spcPts val="600"/>
              </a:spcAft>
              <a:buFont typeface="+mj-lt"/>
              <a:buAutoNum type="arabicPeriod"/>
            </a:pPr>
            <a:endParaRPr lang="it-IT" sz="1600" dirty="0"/>
          </a:p>
        </p:txBody>
      </p:sp>
      <p:sp>
        <p:nvSpPr>
          <p:cNvPr id="5" name="Segnaposto numero diapositiva 2">
            <a:extLst>
              <a:ext uri="{FF2B5EF4-FFF2-40B4-BE49-F238E27FC236}">
                <a16:creationId xmlns:a16="http://schemas.microsoft.com/office/drawing/2014/main" id="{8B1647FC-C22A-CD66-D9C1-BCA55A1585B9}"/>
              </a:ext>
            </a:extLst>
          </p:cNvPr>
          <p:cNvSpPr>
            <a:spLocks noGrp="1"/>
          </p:cNvSpPr>
          <p:nvPr>
            <p:ph type="sldNum" sz="quarter" idx="12"/>
          </p:nvPr>
        </p:nvSpPr>
        <p:spPr>
          <a:xfrm>
            <a:off x="6441689" y="4821826"/>
            <a:ext cx="2057400" cy="273844"/>
          </a:xfrm>
        </p:spPr>
        <p:txBody>
          <a:bodyPr/>
          <a:lstStyle/>
          <a:p>
            <a:pPr algn="r" defTabSz="685800">
              <a:buClrTx/>
              <a:defRPr/>
            </a:pPr>
            <a:fld id="{3A1ED036-84A7-47CF-BD13-4F3312DCBB3C}" type="slidenum">
              <a:rPr lang="it-IT" sz="900" kern="1200">
                <a:solidFill>
                  <a:prstClr val="black">
                    <a:tint val="75000"/>
                  </a:prstClr>
                </a:solidFill>
                <a:latin typeface="Calibri" panose="020F0502020204030204"/>
                <a:ea typeface="+mn-ea"/>
                <a:cs typeface="+mn-cs"/>
              </a:rPr>
              <a:pPr algn="r" defTabSz="685800">
                <a:buClrTx/>
                <a:defRPr/>
              </a:pPr>
              <a:t>9</a:t>
            </a:fld>
            <a:endParaRPr lang="it-IT" sz="900" kern="1200" dirty="0">
              <a:solidFill>
                <a:prstClr val="black">
                  <a:tint val="75000"/>
                </a:prstClr>
              </a:solidFill>
              <a:latin typeface="Calibri" panose="020F0502020204030204"/>
              <a:ea typeface="+mn-ea"/>
              <a:cs typeface="+mn-cs"/>
            </a:endParaRPr>
          </a:p>
        </p:txBody>
      </p:sp>
      <p:sp>
        <p:nvSpPr>
          <p:cNvPr id="21" name="Rettangolo 20">
            <a:extLst>
              <a:ext uri="{FF2B5EF4-FFF2-40B4-BE49-F238E27FC236}">
                <a16:creationId xmlns:a16="http://schemas.microsoft.com/office/drawing/2014/main" id="{6DE55FA6-7D3E-5C07-965D-0D405AB280C8}"/>
              </a:ext>
            </a:extLst>
          </p:cNvPr>
          <p:cNvSpPr/>
          <p:nvPr/>
        </p:nvSpPr>
        <p:spPr>
          <a:xfrm>
            <a:off x="0" y="4667033"/>
            <a:ext cx="9144000" cy="48859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a:extLst>
              <a:ext uri="{FF2B5EF4-FFF2-40B4-BE49-F238E27FC236}">
                <a16:creationId xmlns:a16="http://schemas.microsoft.com/office/drawing/2014/main" id="{B2D9037D-F1F1-2073-4060-7F45D88BFF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37" y="4649640"/>
            <a:ext cx="8755380" cy="514350"/>
          </a:xfrm>
          <a:prstGeom prst="rect">
            <a:avLst/>
          </a:prstGeom>
          <a:noFill/>
          <a:ln>
            <a:noFill/>
          </a:ln>
        </p:spPr>
      </p:pic>
    </p:spTree>
    <p:extLst>
      <p:ext uri="{BB962C8B-B14F-4D97-AF65-F5344CB8AC3E}">
        <p14:creationId xmlns:p14="http://schemas.microsoft.com/office/powerpoint/2010/main" val="3253274347"/>
      </p:ext>
    </p:extLst>
  </p:cSld>
  <p:clrMapOvr>
    <a:masterClrMapping/>
  </p:clrMapOvr>
</p:sld>
</file>

<file path=ppt/theme/theme1.xml><?xml version="1.0" encoding="utf-8"?>
<a:theme xmlns:a="http://schemas.openxmlformats.org/drawingml/2006/main" name="Science Subject for Elementary - 2nd Grade: Inventions &amp; Simple Machines by Slidesgo">
  <a:themeElements>
    <a:clrScheme name="Simple Light">
      <a:dk1>
        <a:srgbClr val="1D2947"/>
      </a:dk1>
      <a:lt1>
        <a:srgbClr val="374D87"/>
      </a:lt1>
      <a:dk2>
        <a:srgbClr val="CCD2E0"/>
      </a:dk2>
      <a:lt2>
        <a:srgbClr val="5270C6"/>
      </a:lt2>
      <a:accent1>
        <a:srgbClr val="5B7FD1"/>
      </a:accent1>
      <a:accent2>
        <a:srgbClr val="4CB8D4"/>
      </a:accent2>
      <a:accent3>
        <a:srgbClr val="FC800D"/>
      </a:accent3>
      <a:accent4>
        <a:srgbClr val="F7B200"/>
      </a:accent4>
      <a:accent5>
        <a:srgbClr val="F0D14A"/>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ssetta degli attrezzi" id="{07063EC2-761F-9B4F-88A5-9C84DB12BD81}" vid="{841D9F55-0B40-C348-AF9B-656250EEDA45}"/>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4169</TotalTime>
  <Words>1555</Words>
  <Application>Microsoft Office PowerPoint</Application>
  <PresentationFormat>Presentazione su schermo (16:9)</PresentationFormat>
  <Paragraphs>306</Paragraphs>
  <Slides>29</Slides>
  <Notes>4</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29</vt:i4>
      </vt:variant>
    </vt:vector>
  </HeadingPairs>
  <TitlesOfParts>
    <vt:vector size="41" baseType="lpstr">
      <vt:lpstr>Montserrat</vt:lpstr>
      <vt:lpstr>Apple SD Gothic Neo Regular</vt:lpstr>
      <vt:lpstr>Arial</vt:lpstr>
      <vt:lpstr>Poppins</vt:lpstr>
      <vt:lpstr>Bebas Neue</vt:lpstr>
      <vt:lpstr>Calibri</vt:lpstr>
      <vt:lpstr>Francois One</vt:lpstr>
      <vt:lpstr>Montserrat </vt:lpstr>
      <vt:lpstr>Times New Roman</vt:lpstr>
      <vt:lpstr>Abadi</vt:lpstr>
      <vt:lpstr>Symbol</vt:lpstr>
      <vt:lpstr>Science Subject for Elementary - 2nd Grade: Inventions &amp; Simple Machines by Slidesgo</vt:lpstr>
      <vt:lpstr>Presentazione standard di PowerPoint</vt:lpstr>
      <vt:lpstr>Programma</vt:lpstr>
      <vt:lpstr>Presentazione standard di PowerPoint</vt:lpstr>
      <vt:lpstr>Presentazione standard di PowerPoint</vt:lpstr>
      <vt:lpstr>FINALITà &amp; TARGET DI PROGETTO</vt:lpstr>
      <vt:lpstr>Presentazione standard di PowerPoint</vt:lpstr>
      <vt:lpstr>primo…   MONITORARE I TEMPI EFFETTIVI  </vt:lpstr>
      <vt:lpstr>Incontri con gli enti locali  2022  </vt:lpstr>
      <vt:lpstr>Incontri con gli enti locali 2023 (I sem) </vt:lpstr>
      <vt:lpstr>Presentazione standard di PowerPoint</vt:lpstr>
      <vt:lpstr>Confronto baseline – I semestre 2023 PdC privati </vt:lpstr>
      <vt:lpstr>Trend durata media – PdC privati </vt:lpstr>
      <vt:lpstr>Trend arretrati – PdC privati</vt:lpstr>
      <vt:lpstr>I semestre 2023 - PdC privati</vt:lpstr>
      <vt:lpstr>Confronto baseline – I semestre 2023 PdC attività produttive</vt:lpstr>
      <vt:lpstr>Trend durata media – PdC attività produttive</vt:lpstr>
      <vt:lpstr>Trend arretrati – PdC attività produttive</vt:lpstr>
      <vt:lpstr>I semestre 2023 - PdC attività produttive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SUBJECT FOR ELEMENTARY: INVENTIONS &amp; SIMPLE MACHINES</dc:title>
  <dc:creator>Utente</dc:creator>
  <cp:lastModifiedBy>Laura Molla</cp:lastModifiedBy>
  <cp:revision>145</cp:revision>
  <dcterms:modified xsi:type="dcterms:W3CDTF">2023-09-27T09:38:41Z</dcterms:modified>
</cp:coreProperties>
</file>