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313"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9" r:id="rId18"/>
  </p:sldIdLst>
  <p:sldSz cx="12801600" cy="9601200" type="A3"/>
  <p:notesSz cx="6858000" cy="9144000"/>
  <p:defaultTextStyle>
    <a:defPPr>
      <a:defRPr lang="it-IT"/>
    </a:defPPr>
    <a:lvl1pPr algn="l" defTabSz="639763" rtl="0" fontAlgn="base">
      <a:spcBef>
        <a:spcPct val="0"/>
      </a:spcBef>
      <a:spcAft>
        <a:spcPct val="0"/>
      </a:spcAft>
      <a:defRPr sz="2500" kern="1200">
        <a:solidFill>
          <a:schemeClr val="tx1"/>
        </a:solidFill>
        <a:latin typeface="Arial" charset="0"/>
        <a:ea typeface="+mn-ea"/>
        <a:cs typeface="+mn-cs"/>
      </a:defRPr>
    </a:lvl1pPr>
    <a:lvl2pPr marL="639763" indent="-182563" algn="l" defTabSz="639763" rtl="0" fontAlgn="base">
      <a:spcBef>
        <a:spcPct val="0"/>
      </a:spcBef>
      <a:spcAft>
        <a:spcPct val="0"/>
      </a:spcAft>
      <a:defRPr sz="2500" kern="1200">
        <a:solidFill>
          <a:schemeClr val="tx1"/>
        </a:solidFill>
        <a:latin typeface="Arial" charset="0"/>
        <a:ea typeface="+mn-ea"/>
        <a:cs typeface="+mn-cs"/>
      </a:defRPr>
    </a:lvl2pPr>
    <a:lvl3pPr marL="1279525" indent="-365125" algn="l" defTabSz="639763" rtl="0" fontAlgn="base">
      <a:spcBef>
        <a:spcPct val="0"/>
      </a:spcBef>
      <a:spcAft>
        <a:spcPct val="0"/>
      </a:spcAft>
      <a:defRPr sz="2500" kern="1200">
        <a:solidFill>
          <a:schemeClr val="tx1"/>
        </a:solidFill>
        <a:latin typeface="Arial" charset="0"/>
        <a:ea typeface="+mn-ea"/>
        <a:cs typeface="+mn-cs"/>
      </a:defRPr>
    </a:lvl3pPr>
    <a:lvl4pPr marL="1919288" indent="-547688" algn="l" defTabSz="639763" rtl="0" fontAlgn="base">
      <a:spcBef>
        <a:spcPct val="0"/>
      </a:spcBef>
      <a:spcAft>
        <a:spcPct val="0"/>
      </a:spcAft>
      <a:defRPr sz="2500" kern="1200">
        <a:solidFill>
          <a:schemeClr val="tx1"/>
        </a:solidFill>
        <a:latin typeface="Arial" charset="0"/>
        <a:ea typeface="+mn-ea"/>
        <a:cs typeface="+mn-cs"/>
      </a:defRPr>
    </a:lvl4pPr>
    <a:lvl5pPr marL="2559050" indent="-730250" algn="l" defTabSz="639763" rtl="0" fontAlgn="base">
      <a:spcBef>
        <a:spcPct val="0"/>
      </a:spcBef>
      <a:spcAft>
        <a:spcPct val="0"/>
      </a:spcAft>
      <a:defRPr sz="2500" kern="1200">
        <a:solidFill>
          <a:schemeClr val="tx1"/>
        </a:solidFill>
        <a:latin typeface="Arial" charset="0"/>
        <a:ea typeface="+mn-ea"/>
        <a:cs typeface="+mn-cs"/>
      </a:defRPr>
    </a:lvl5pPr>
    <a:lvl6pPr marL="2286000" algn="l" defTabSz="914400" rtl="0" eaLnBrk="1" latinLnBrk="0" hangingPunct="1">
      <a:defRPr sz="2500" kern="1200">
        <a:solidFill>
          <a:schemeClr val="tx1"/>
        </a:solidFill>
        <a:latin typeface="Arial" charset="0"/>
        <a:ea typeface="+mn-ea"/>
        <a:cs typeface="+mn-cs"/>
      </a:defRPr>
    </a:lvl6pPr>
    <a:lvl7pPr marL="2743200" algn="l" defTabSz="914400" rtl="0" eaLnBrk="1" latinLnBrk="0" hangingPunct="1">
      <a:defRPr sz="2500" kern="1200">
        <a:solidFill>
          <a:schemeClr val="tx1"/>
        </a:solidFill>
        <a:latin typeface="Arial" charset="0"/>
        <a:ea typeface="+mn-ea"/>
        <a:cs typeface="+mn-cs"/>
      </a:defRPr>
    </a:lvl7pPr>
    <a:lvl8pPr marL="3200400" algn="l" defTabSz="914400" rtl="0" eaLnBrk="1" latinLnBrk="0" hangingPunct="1">
      <a:defRPr sz="2500" kern="1200">
        <a:solidFill>
          <a:schemeClr val="tx1"/>
        </a:solidFill>
        <a:latin typeface="Arial" charset="0"/>
        <a:ea typeface="+mn-ea"/>
        <a:cs typeface="+mn-cs"/>
      </a:defRPr>
    </a:lvl8pPr>
    <a:lvl9pPr marL="3657600" algn="l" defTabSz="914400" rtl="0" eaLnBrk="1" latinLnBrk="0" hangingPunct="1">
      <a:defRPr sz="25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ger Tonetti"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98D2"/>
    <a:srgbClr val="2EB4D2"/>
    <a:srgbClr val="4AB4D2"/>
    <a:srgbClr val="57C7E5"/>
    <a:srgbClr val="7AE7ED"/>
    <a:srgbClr val="28A3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7847" autoAdjust="0"/>
  </p:normalViewPr>
  <p:slideViewPr>
    <p:cSldViewPr snapToGrid="0" snapToObjects="1">
      <p:cViewPr>
        <p:scale>
          <a:sx n="50" d="100"/>
          <a:sy n="50" d="100"/>
        </p:scale>
        <p:origin x="-2874" y="-954"/>
      </p:cViewPr>
      <p:guideLst>
        <p:guide orient="horz" pos="3024"/>
        <p:guide pos="4032"/>
      </p:guideLst>
    </p:cSldViewPr>
  </p:slideViewPr>
  <p:notesTextViewPr>
    <p:cViewPr>
      <p:scale>
        <a:sx n="100" d="100"/>
        <a:sy n="100" d="100"/>
      </p:scale>
      <p:origin x="0" y="0"/>
    </p:cViewPr>
  </p:notesTextViewPr>
  <p:sorterViewPr>
    <p:cViewPr>
      <p:scale>
        <a:sx n="100" d="100"/>
        <a:sy n="100" d="100"/>
      </p:scale>
      <p:origin x="0" y="3570"/>
    </p:cViewPr>
  </p:sorterViewPr>
  <p:notesViewPr>
    <p:cSldViewPr snapToGrid="0" snapToObjects="1">
      <p:cViewPr varScale="1">
        <p:scale>
          <a:sx n="79" d="100"/>
          <a:sy n="79" d="100"/>
        </p:scale>
        <p:origin x="-204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469D701C-3451-4688-81FC-360DD2E77FA2}" type="datetimeFigureOut">
              <a:rPr lang="it-IT"/>
              <a:pPr/>
              <a:t>03/05/2013</a:t>
            </a:fld>
            <a:endParaRPr lang="it-IT"/>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4D49E7-2C62-43D1-8629-6EA8F2DDE96D}" type="slidenum">
              <a:rPr lang="it-IT"/>
              <a:pPr/>
              <a:t>‹N›</a:t>
            </a:fld>
            <a:endParaRPr lang="it-IT"/>
          </a:p>
        </p:txBody>
      </p:sp>
    </p:spTree>
    <p:extLst>
      <p:ext uri="{BB962C8B-B14F-4D97-AF65-F5344CB8AC3E}">
        <p14:creationId xmlns:p14="http://schemas.microsoft.com/office/powerpoint/2010/main" val="2734161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40003"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40003" fontAlgn="auto">
              <a:spcBef>
                <a:spcPts val="0"/>
              </a:spcBef>
              <a:spcAft>
                <a:spcPts val="0"/>
              </a:spcAft>
              <a:defRPr sz="1200">
                <a:latin typeface="+mn-lt"/>
              </a:defRPr>
            </a:lvl1pPr>
          </a:lstStyle>
          <a:p>
            <a:pPr>
              <a:defRPr/>
            </a:pPr>
            <a:fld id="{1F5FA7B0-871B-45B7-86CC-92C078976014}" type="datetimeFigureOut">
              <a:rPr lang="it-IT"/>
              <a:pPr>
                <a:defRPr/>
              </a:pPr>
              <a:t>03/05/2013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40003"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40003" fontAlgn="auto">
              <a:spcBef>
                <a:spcPts val="0"/>
              </a:spcBef>
              <a:spcAft>
                <a:spcPts val="0"/>
              </a:spcAft>
              <a:defRPr sz="1200">
                <a:latin typeface="+mn-lt"/>
              </a:defRPr>
            </a:lvl1pPr>
          </a:lstStyle>
          <a:p>
            <a:pPr>
              <a:defRPr/>
            </a:pPr>
            <a:fld id="{EE253CA6-4356-4131-8C82-22B089B75EA4}" type="slidenum">
              <a:rPr lang="it-IT"/>
              <a:pPr>
                <a:defRPr/>
              </a:pPr>
              <a:t>‹N›</a:t>
            </a:fld>
            <a:endParaRPr lang="it-IT"/>
          </a:p>
        </p:txBody>
      </p:sp>
    </p:spTree>
    <p:extLst>
      <p:ext uri="{BB962C8B-B14F-4D97-AF65-F5344CB8AC3E}">
        <p14:creationId xmlns:p14="http://schemas.microsoft.com/office/powerpoint/2010/main" val="1879967113"/>
      </p:ext>
    </p:extLst>
  </p:cSld>
  <p:clrMap bg1="lt1" tx1="dk1" bg2="lt2" tx2="dk2" accent1="accent1" accent2="accent2" accent3="accent3" accent4="accent4" accent5="accent5" accent6="accent6" hlink="hlink" folHlink="folHlink"/>
  <p:hf hdr="0" ftr="0" dt="0"/>
  <p:notesStyle>
    <a:lvl1pPr algn="l" defTabSz="639763" rtl="0" eaLnBrk="0" fontAlgn="base" hangingPunct="0">
      <a:spcBef>
        <a:spcPct val="30000"/>
      </a:spcBef>
      <a:spcAft>
        <a:spcPct val="0"/>
      </a:spcAft>
      <a:defRPr sz="1700" kern="1200">
        <a:solidFill>
          <a:schemeClr val="tx1"/>
        </a:solidFill>
        <a:latin typeface="+mn-lt"/>
        <a:ea typeface="+mn-ea"/>
        <a:cs typeface="+mn-cs"/>
      </a:defRPr>
    </a:lvl1pPr>
    <a:lvl2pPr marL="639763" algn="l" defTabSz="639763" rtl="0" eaLnBrk="0" fontAlgn="base" hangingPunct="0">
      <a:spcBef>
        <a:spcPct val="30000"/>
      </a:spcBef>
      <a:spcAft>
        <a:spcPct val="0"/>
      </a:spcAft>
      <a:defRPr sz="1700" kern="1200">
        <a:solidFill>
          <a:schemeClr val="tx1"/>
        </a:solidFill>
        <a:latin typeface="+mn-lt"/>
        <a:ea typeface="+mn-ea"/>
        <a:cs typeface="+mn-cs"/>
      </a:defRPr>
    </a:lvl2pPr>
    <a:lvl3pPr marL="1279525" algn="l" defTabSz="639763" rtl="0" eaLnBrk="0" fontAlgn="base" hangingPunct="0">
      <a:spcBef>
        <a:spcPct val="30000"/>
      </a:spcBef>
      <a:spcAft>
        <a:spcPct val="0"/>
      </a:spcAft>
      <a:defRPr sz="1700" kern="1200">
        <a:solidFill>
          <a:schemeClr val="tx1"/>
        </a:solidFill>
        <a:latin typeface="+mn-lt"/>
        <a:ea typeface="+mn-ea"/>
        <a:cs typeface="+mn-cs"/>
      </a:defRPr>
    </a:lvl3pPr>
    <a:lvl4pPr marL="1919288" algn="l" defTabSz="639763" rtl="0" eaLnBrk="0" fontAlgn="base" hangingPunct="0">
      <a:spcBef>
        <a:spcPct val="30000"/>
      </a:spcBef>
      <a:spcAft>
        <a:spcPct val="0"/>
      </a:spcAft>
      <a:defRPr sz="1700" kern="1200">
        <a:solidFill>
          <a:schemeClr val="tx1"/>
        </a:solidFill>
        <a:latin typeface="+mn-lt"/>
        <a:ea typeface="+mn-ea"/>
        <a:cs typeface="+mn-cs"/>
      </a:defRPr>
    </a:lvl4pPr>
    <a:lvl5pPr marL="2559050" algn="l" defTabSz="639763" rtl="0" eaLnBrk="0" fontAlgn="base" hangingPunct="0">
      <a:spcBef>
        <a:spcPct val="30000"/>
      </a:spcBef>
      <a:spcAft>
        <a:spcPct val="0"/>
      </a:spcAft>
      <a:defRPr sz="1700" kern="1200">
        <a:solidFill>
          <a:schemeClr val="tx1"/>
        </a:solidFill>
        <a:latin typeface="+mn-lt"/>
        <a:ea typeface="+mn-ea"/>
        <a:cs typeface="+mn-cs"/>
      </a:defRPr>
    </a:lvl5pPr>
    <a:lvl6pPr marL="3200016" algn="l" defTabSz="640003" rtl="0" eaLnBrk="1" latinLnBrk="0" hangingPunct="1">
      <a:defRPr sz="1700" kern="1200">
        <a:solidFill>
          <a:schemeClr val="tx1"/>
        </a:solidFill>
        <a:latin typeface="+mn-lt"/>
        <a:ea typeface="+mn-ea"/>
        <a:cs typeface="+mn-cs"/>
      </a:defRPr>
    </a:lvl6pPr>
    <a:lvl7pPr marL="3840019" algn="l" defTabSz="640003" rtl="0" eaLnBrk="1" latinLnBrk="0" hangingPunct="1">
      <a:defRPr sz="1700" kern="1200">
        <a:solidFill>
          <a:schemeClr val="tx1"/>
        </a:solidFill>
        <a:latin typeface="+mn-lt"/>
        <a:ea typeface="+mn-ea"/>
        <a:cs typeface="+mn-cs"/>
      </a:defRPr>
    </a:lvl7pPr>
    <a:lvl8pPr marL="4480022" algn="l" defTabSz="640003" rtl="0" eaLnBrk="1" latinLnBrk="0" hangingPunct="1">
      <a:defRPr sz="1700" kern="1200">
        <a:solidFill>
          <a:schemeClr val="tx1"/>
        </a:solidFill>
        <a:latin typeface="+mn-lt"/>
        <a:ea typeface="+mn-ea"/>
        <a:cs typeface="+mn-cs"/>
      </a:defRPr>
    </a:lvl8pPr>
    <a:lvl9pPr marL="5120025" algn="l" defTabSz="640003"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60120" y="2982597"/>
            <a:ext cx="10881360" cy="205803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03" indent="0" algn="ctr">
              <a:buNone/>
              <a:defRPr>
                <a:solidFill>
                  <a:schemeClr val="tx1">
                    <a:tint val="75000"/>
                  </a:schemeClr>
                </a:solidFill>
              </a:defRPr>
            </a:lvl2pPr>
            <a:lvl3pPr marL="1280006" indent="0" algn="ctr">
              <a:buNone/>
              <a:defRPr>
                <a:solidFill>
                  <a:schemeClr val="tx1">
                    <a:tint val="75000"/>
                  </a:schemeClr>
                </a:solidFill>
              </a:defRPr>
            </a:lvl3pPr>
            <a:lvl4pPr marL="1920009" indent="0" algn="ctr">
              <a:buNone/>
              <a:defRPr>
                <a:solidFill>
                  <a:schemeClr val="tx1">
                    <a:tint val="75000"/>
                  </a:schemeClr>
                </a:solidFill>
              </a:defRPr>
            </a:lvl4pPr>
            <a:lvl5pPr marL="2560013" indent="0" algn="ctr">
              <a:buNone/>
              <a:defRPr>
                <a:solidFill>
                  <a:schemeClr val="tx1">
                    <a:tint val="75000"/>
                  </a:schemeClr>
                </a:solidFill>
              </a:defRPr>
            </a:lvl5pPr>
            <a:lvl6pPr marL="3200016" indent="0" algn="ctr">
              <a:buNone/>
              <a:defRPr>
                <a:solidFill>
                  <a:schemeClr val="tx1">
                    <a:tint val="75000"/>
                  </a:schemeClr>
                </a:solidFill>
              </a:defRPr>
            </a:lvl6pPr>
            <a:lvl7pPr marL="3840019" indent="0" algn="ctr">
              <a:buNone/>
              <a:defRPr>
                <a:solidFill>
                  <a:schemeClr val="tx1">
                    <a:tint val="75000"/>
                  </a:schemeClr>
                </a:solidFill>
              </a:defRPr>
            </a:lvl7pPr>
            <a:lvl8pPr marL="4480022" indent="0" algn="ctr">
              <a:buNone/>
              <a:defRPr>
                <a:solidFill>
                  <a:schemeClr val="tx1">
                    <a:tint val="75000"/>
                  </a:schemeClr>
                </a:solidFill>
              </a:defRPr>
            </a:lvl8pPr>
            <a:lvl9pPr marL="5120025"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15B555E-1105-A14B-AF97-B40F2C49BAE8}" type="datetime1">
              <a:rPr lang="it-IT" smtClean="0"/>
              <a:t>03/05/2013</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Renerfor Valle d'Aosta - Conferenza finale 9 maggio 2013</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FDA7467E-3249-429F-AC43-27F6DC7636E8}"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B729F43-1CD7-6844-8045-A0DE114F68A8}" type="datetime1">
              <a:rPr lang="it-IT" smtClean="0"/>
              <a:t>03/05/2013</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Renerfor Valle d'Aosta - Conferenza finale 9 maggio 2013</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13403807-F70E-4B15-AC69-0EC3EC69D0B3}"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281160" y="384495"/>
            <a:ext cx="2880360" cy="819213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40080" y="384495"/>
            <a:ext cx="8427720" cy="819213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9B5ECB2-EF36-264A-A4EA-4F73BEFC9F19}" type="datetime1">
              <a:rPr lang="it-IT" smtClean="0"/>
              <a:t>03/05/2013</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Renerfor Valle d'Aosta - Conferenza finale 9 maggio 2013</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CC75C737-9EF7-4F63-9F89-5E9A82A6638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F1FC688-7CE9-3142-AF11-7EA7DC53703B}" type="datetime1">
              <a:rPr lang="it-IT" smtClean="0"/>
              <a:t>03/05/2013</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Renerfor Valle d'Aosta - Conferenza finale 9 maggio 2013</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47FE4534-9A17-4103-9FD7-EEB6F9A59D3C}"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11238" y="6169662"/>
            <a:ext cx="10881360" cy="1906905"/>
          </a:xfrm>
        </p:spPr>
        <p:txBody>
          <a:bodyPr anchor="t"/>
          <a:lstStyle>
            <a:lvl1pPr algn="l">
              <a:defRPr sz="5600" b="1" cap="all"/>
            </a:lvl1pPr>
          </a:lstStyle>
          <a:p>
            <a:r>
              <a:rPr lang="it-IT" smtClean="0"/>
              <a:t>Fare clic per modificare stile</a:t>
            </a:r>
            <a:endParaRPr lang="it-IT"/>
          </a:p>
        </p:txBody>
      </p:sp>
      <p:sp>
        <p:nvSpPr>
          <p:cNvPr id="3" name="Segnaposto testo 2"/>
          <p:cNvSpPr>
            <a:spLocks noGrp="1"/>
          </p:cNvSpPr>
          <p:nvPr>
            <p:ph type="body" idx="1"/>
          </p:nvPr>
        </p:nvSpPr>
        <p:spPr>
          <a:xfrm>
            <a:off x="1011238" y="4069400"/>
            <a:ext cx="10881360" cy="2100262"/>
          </a:xfrm>
        </p:spPr>
        <p:txBody>
          <a:bodyPr anchor="b"/>
          <a:lstStyle>
            <a:lvl1pPr marL="0" indent="0">
              <a:buNone/>
              <a:defRPr sz="2800">
                <a:solidFill>
                  <a:schemeClr val="tx1">
                    <a:tint val="75000"/>
                  </a:schemeClr>
                </a:solidFill>
              </a:defRPr>
            </a:lvl1pPr>
            <a:lvl2pPr marL="640003" indent="0">
              <a:buNone/>
              <a:defRPr sz="2500">
                <a:solidFill>
                  <a:schemeClr val="tx1">
                    <a:tint val="75000"/>
                  </a:schemeClr>
                </a:solidFill>
              </a:defRPr>
            </a:lvl2pPr>
            <a:lvl3pPr marL="1280006" indent="0">
              <a:buNone/>
              <a:defRPr sz="2200">
                <a:solidFill>
                  <a:schemeClr val="tx1">
                    <a:tint val="75000"/>
                  </a:schemeClr>
                </a:solidFill>
              </a:defRPr>
            </a:lvl3pPr>
            <a:lvl4pPr marL="1920009" indent="0">
              <a:buNone/>
              <a:defRPr sz="2000">
                <a:solidFill>
                  <a:schemeClr val="tx1">
                    <a:tint val="75000"/>
                  </a:schemeClr>
                </a:solidFill>
              </a:defRPr>
            </a:lvl4pPr>
            <a:lvl5pPr marL="2560013" indent="0">
              <a:buNone/>
              <a:defRPr sz="2000">
                <a:solidFill>
                  <a:schemeClr val="tx1">
                    <a:tint val="75000"/>
                  </a:schemeClr>
                </a:solidFill>
              </a:defRPr>
            </a:lvl5pPr>
            <a:lvl6pPr marL="3200016" indent="0">
              <a:buNone/>
              <a:defRPr sz="2000">
                <a:solidFill>
                  <a:schemeClr val="tx1">
                    <a:tint val="75000"/>
                  </a:schemeClr>
                </a:solidFill>
              </a:defRPr>
            </a:lvl6pPr>
            <a:lvl7pPr marL="3840019" indent="0">
              <a:buNone/>
              <a:defRPr sz="2000">
                <a:solidFill>
                  <a:schemeClr val="tx1">
                    <a:tint val="75000"/>
                  </a:schemeClr>
                </a:solidFill>
              </a:defRPr>
            </a:lvl7pPr>
            <a:lvl8pPr marL="4480022" indent="0">
              <a:buNone/>
              <a:defRPr sz="2000">
                <a:solidFill>
                  <a:schemeClr val="tx1">
                    <a:tint val="75000"/>
                  </a:schemeClr>
                </a:solidFill>
              </a:defRPr>
            </a:lvl8pPr>
            <a:lvl9pPr marL="5120025" indent="0">
              <a:buNone/>
              <a:defRPr sz="20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7A0EF363-08AA-974F-9803-EF6F14A17A8E}" type="datetime1">
              <a:rPr lang="it-IT" smtClean="0"/>
              <a:t>03/05/2013</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Renerfor Valle d'Aosta - Conferenza finale 9 maggio 2013</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3C34492A-C3A2-4C2B-AEEE-E07E87D615A0}"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40080" y="2240282"/>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507480" y="2240282"/>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F5A17C1-E060-FE4F-AC69-F024672F3C78}" type="datetime1">
              <a:rPr lang="it-IT" smtClean="0"/>
              <a:t>03/05/2013</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Renerfor Valle d'Aosta - Conferenza finale 9 maggio 2013</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5AF6E8CC-B513-4512-A8C3-D8071C82911A}"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640080" y="2149158"/>
            <a:ext cx="5656263" cy="895667"/>
          </a:xfrm>
        </p:spPr>
        <p:txBody>
          <a:bodyPr anchor="b"/>
          <a:lstStyle>
            <a:lvl1pPr marL="0" indent="0">
              <a:buNone/>
              <a:defRPr sz="3400" b="1"/>
            </a:lvl1pPr>
            <a:lvl2pPr marL="640003" indent="0">
              <a:buNone/>
              <a:defRPr sz="2800" b="1"/>
            </a:lvl2pPr>
            <a:lvl3pPr marL="1280006" indent="0">
              <a:buNone/>
              <a:defRPr sz="2500" b="1"/>
            </a:lvl3pPr>
            <a:lvl4pPr marL="1920009" indent="0">
              <a:buNone/>
              <a:defRPr sz="2200" b="1"/>
            </a:lvl4pPr>
            <a:lvl5pPr marL="2560013" indent="0">
              <a:buNone/>
              <a:defRPr sz="2200" b="1"/>
            </a:lvl5pPr>
            <a:lvl6pPr marL="3200016" indent="0">
              <a:buNone/>
              <a:defRPr sz="2200" b="1"/>
            </a:lvl6pPr>
            <a:lvl7pPr marL="3840019" indent="0">
              <a:buNone/>
              <a:defRPr sz="2200" b="1"/>
            </a:lvl7pPr>
            <a:lvl8pPr marL="4480022" indent="0">
              <a:buNone/>
              <a:defRPr sz="2200" b="1"/>
            </a:lvl8pPr>
            <a:lvl9pPr marL="5120025" indent="0">
              <a:buNone/>
              <a:defRPr sz="22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503037" y="2149158"/>
            <a:ext cx="5658485" cy="895667"/>
          </a:xfrm>
        </p:spPr>
        <p:txBody>
          <a:bodyPr anchor="b"/>
          <a:lstStyle>
            <a:lvl1pPr marL="0" indent="0">
              <a:buNone/>
              <a:defRPr sz="3400" b="1"/>
            </a:lvl1pPr>
            <a:lvl2pPr marL="640003" indent="0">
              <a:buNone/>
              <a:defRPr sz="2800" b="1"/>
            </a:lvl2pPr>
            <a:lvl3pPr marL="1280006" indent="0">
              <a:buNone/>
              <a:defRPr sz="2500" b="1"/>
            </a:lvl3pPr>
            <a:lvl4pPr marL="1920009" indent="0">
              <a:buNone/>
              <a:defRPr sz="2200" b="1"/>
            </a:lvl4pPr>
            <a:lvl5pPr marL="2560013" indent="0">
              <a:buNone/>
              <a:defRPr sz="2200" b="1"/>
            </a:lvl5pPr>
            <a:lvl6pPr marL="3200016" indent="0">
              <a:buNone/>
              <a:defRPr sz="2200" b="1"/>
            </a:lvl6pPr>
            <a:lvl7pPr marL="3840019" indent="0">
              <a:buNone/>
              <a:defRPr sz="2200" b="1"/>
            </a:lvl7pPr>
            <a:lvl8pPr marL="4480022" indent="0">
              <a:buNone/>
              <a:defRPr sz="2200" b="1"/>
            </a:lvl8pPr>
            <a:lvl9pPr marL="5120025" indent="0">
              <a:buNone/>
              <a:defRPr sz="22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503037"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245EC40-6C69-BF40-A352-F0174CD9CD82}" type="datetime1">
              <a:rPr lang="it-IT" smtClean="0"/>
              <a:t>03/05/2013</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smtClean="0"/>
              <a:t>Renerfor Valle d'Aosta - Conferenza finale 9 maggio 2013</a:t>
            </a:r>
            <a:endParaRPr lang="it-IT"/>
          </a:p>
        </p:txBody>
      </p:sp>
      <p:sp>
        <p:nvSpPr>
          <p:cNvPr id="9" name="Segnaposto numero diapositiva 5"/>
          <p:cNvSpPr>
            <a:spLocks noGrp="1"/>
          </p:cNvSpPr>
          <p:nvPr>
            <p:ph type="sldNum" sz="quarter" idx="12"/>
          </p:nvPr>
        </p:nvSpPr>
        <p:spPr/>
        <p:txBody>
          <a:bodyPr/>
          <a:lstStyle>
            <a:lvl1pPr>
              <a:defRPr/>
            </a:lvl1pPr>
          </a:lstStyle>
          <a:p>
            <a:pPr>
              <a:defRPr/>
            </a:pPr>
            <a:fld id="{98113B11-B9B7-441F-8175-9D52EA258D4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64380F67-C617-E343-8AA8-BFFC131A7BDC}" type="datetime1">
              <a:rPr lang="it-IT" smtClean="0"/>
              <a:t>03/05/2013</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smtClean="0"/>
              <a:t>Renerfor Valle d'Aosta - Conferenza finale 9 maggio 2013</a:t>
            </a:r>
            <a:endParaRPr lang="it-IT"/>
          </a:p>
        </p:txBody>
      </p:sp>
      <p:sp>
        <p:nvSpPr>
          <p:cNvPr id="5" name="Segnaposto numero diapositiva 5"/>
          <p:cNvSpPr>
            <a:spLocks noGrp="1"/>
          </p:cNvSpPr>
          <p:nvPr>
            <p:ph type="sldNum" sz="quarter" idx="12"/>
          </p:nvPr>
        </p:nvSpPr>
        <p:spPr/>
        <p:txBody>
          <a:bodyPr/>
          <a:lstStyle>
            <a:lvl1pPr>
              <a:defRPr/>
            </a:lvl1pPr>
          </a:lstStyle>
          <a:p>
            <a:pPr>
              <a:defRPr/>
            </a:pPr>
            <a:fld id="{0C56A105-6412-467F-BBA0-6DA76C01AE6B}"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D233CE5-C7A5-FF45-A3A5-421BF179CAB4}" type="datetime1">
              <a:rPr lang="it-IT" smtClean="0"/>
              <a:t>03/05/2013</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smtClean="0"/>
              <a:t>Renerfor Valle d'Aosta - Conferenza finale 9 maggio 2013</a:t>
            </a:r>
            <a:endParaRPr lang="it-IT"/>
          </a:p>
        </p:txBody>
      </p:sp>
      <p:sp>
        <p:nvSpPr>
          <p:cNvPr id="4" name="Segnaposto numero diapositiva 5"/>
          <p:cNvSpPr>
            <a:spLocks noGrp="1"/>
          </p:cNvSpPr>
          <p:nvPr>
            <p:ph type="sldNum" sz="quarter" idx="12"/>
          </p:nvPr>
        </p:nvSpPr>
        <p:spPr/>
        <p:txBody>
          <a:bodyPr/>
          <a:lstStyle>
            <a:lvl1pPr>
              <a:defRPr/>
            </a:lvl1pPr>
          </a:lstStyle>
          <a:p>
            <a:pPr>
              <a:defRPr/>
            </a:pPr>
            <a:fld id="{7F62D4AE-BB94-484B-A57D-A06F272F8349}"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40082" y="382270"/>
            <a:ext cx="4211638" cy="1626870"/>
          </a:xfrm>
        </p:spPr>
        <p:txBody>
          <a:bodyPr anchor="b"/>
          <a:lstStyle>
            <a:lvl1pPr algn="l">
              <a:defRPr sz="2800" b="1"/>
            </a:lvl1pPr>
          </a:lstStyle>
          <a:p>
            <a:r>
              <a:rPr lang="it-IT" smtClean="0"/>
              <a:t>Fare clic per modificare stile</a:t>
            </a:r>
            <a:endParaRPr lang="it-IT"/>
          </a:p>
        </p:txBody>
      </p:sp>
      <p:sp>
        <p:nvSpPr>
          <p:cNvPr id="3" name="Segnaposto contenuto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40082" y="2009142"/>
            <a:ext cx="4211638" cy="6567488"/>
          </a:xfrm>
        </p:spPr>
        <p:txBody>
          <a:bodyPr/>
          <a:lstStyle>
            <a:lvl1pPr marL="0" indent="0">
              <a:buNone/>
              <a:defRPr sz="2000"/>
            </a:lvl1pPr>
            <a:lvl2pPr marL="640003" indent="0">
              <a:buNone/>
              <a:defRPr sz="1700"/>
            </a:lvl2pPr>
            <a:lvl3pPr marL="1280006" indent="0">
              <a:buNone/>
              <a:defRPr sz="1400"/>
            </a:lvl3pPr>
            <a:lvl4pPr marL="1920009" indent="0">
              <a:buNone/>
              <a:defRPr sz="1300"/>
            </a:lvl4pPr>
            <a:lvl5pPr marL="2560013" indent="0">
              <a:buNone/>
              <a:defRPr sz="1300"/>
            </a:lvl5pPr>
            <a:lvl6pPr marL="3200016" indent="0">
              <a:buNone/>
              <a:defRPr sz="1300"/>
            </a:lvl6pPr>
            <a:lvl7pPr marL="3840019" indent="0">
              <a:buNone/>
              <a:defRPr sz="1300"/>
            </a:lvl7pPr>
            <a:lvl8pPr marL="4480022" indent="0">
              <a:buNone/>
              <a:defRPr sz="1300"/>
            </a:lvl8pPr>
            <a:lvl9pPr marL="5120025" indent="0">
              <a:buNone/>
              <a:defRPr sz="13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585E678E-3014-4847-88DA-2EC4A13013E8}" type="datetime1">
              <a:rPr lang="it-IT" smtClean="0"/>
              <a:t>03/05/2013</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Renerfor Valle d'Aosta - Conferenza finale 9 maggio 2013</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03E6DFF9-2A35-4653-9AED-7F02F1E35EB4}"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09203" y="6720840"/>
            <a:ext cx="7680960" cy="793433"/>
          </a:xfrm>
        </p:spPr>
        <p:txBody>
          <a:bodyPr anchor="b"/>
          <a:lstStyle>
            <a:lvl1pPr algn="l">
              <a:defRPr sz="2800" b="1"/>
            </a:lvl1pPr>
          </a:lstStyle>
          <a:p>
            <a:r>
              <a:rPr lang="it-IT" smtClean="0"/>
              <a:t>Fare clic per modificare stile</a:t>
            </a:r>
            <a:endParaRPr lang="it-IT"/>
          </a:p>
        </p:txBody>
      </p:sp>
      <p:sp>
        <p:nvSpPr>
          <p:cNvPr id="3" name="Segnaposto immagine 2"/>
          <p:cNvSpPr>
            <a:spLocks noGrp="1"/>
          </p:cNvSpPr>
          <p:nvPr>
            <p:ph type="pic" idx="1"/>
          </p:nvPr>
        </p:nvSpPr>
        <p:spPr>
          <a:xfrm>
            <a:off x="2509203" y="857885"/>
            <a:ext cx="7680960" cy="5760720"/>
          </a:xfrm>
        </p:spPr>
        <p:txBody>
          <a:bodyPr rtlCol="0">
            <a:normAutofit/>
          </a:bodyPr>
          <a:lstStyle>
            <a:lvl1pPr marL="0" indent="0">
              <a:buNone/>
              <a:defRPr sz="4500"/>
            </a:lvl1pPr>
            <a:lvl2pPr marL="640003" indent="0">
              <a:buNone/>
              <a:defRPr sz="3900"/>
            </a:lvl2pPr>
            <a:lvl3pPr marL="1280006" indent="0">
              <a:buNone/>
              <a:defRPr sz="3400"/>
            </a:lvl3pPr>
            <a:lvl4pPr marL="1920009" indent="0">
              <a:buNone/>
              <a:defRPr sz="2800"/>
            </a:lvl4pPr>
            <a:lvl5pPr marL="2560013" indent="0">
              <a:buNone/>
              <a:defRPr sz="2800"/>
            </a:lvl5pPr>
            <a:lvl6pPr marL="3200016" indent="0">
              <a:buNone/>
              <a:defRPr sz="2800"/>
            </a:lvl6pPr>
            <a:lvl7pPr marL="3840019" indent="0">
              <a:buNone/>
              <a:defRPr sz="2800"/>
            </a:lvl7pPr>
            <a:lvl8pPr marL="4480022" indent="0">
              <a:buNone/>
              <a:defRPr sz="2800"/>
            </a:lvl8pPr>
            <a:lvl9pPr marL="5120025" indent="0">
              <a:buNone/>
              <a:defRPr sz="2800"/>
            </a:lvl9pPr>
          </a:lstStyle>
          <a:p>
            <a:pPr lvl="0"/>
            <a:endParaRPr lang="it-IT" noProof="0"/>
          </a:p>
        </p:txBody>
      </p:sp>
      <p:sp>
        <p:nvSpPr>
          <p:cNvPr id="4" name="Segnaposto testo 3"/>
          <p:cNvSpPr>
            <a:spLocks noGrp="1"/>
          </p:cNvSpPr>
          <p:nvPr>
            <p:ph type="body" sz="half" idx="2"/>
          </p:nvPr>
        </p:nvSpPr>
        <p:spPr>
          <a:xfrm>
            <a:off x="2509203" y="7514273"/>
            <a:ext cx="7680960" cy="1126807"/>
          </a:xfrm>
        </p:spPr>
        <p:txBody>
          <a:bodyPr/>
          <a:lstStyle>
            <a:lvl1pPr marL="0" indent="0">
              <a:buNone/>
              <a:defRPr sz="2000"/>
            </a:lvl1pPr>
            <a:lvl2pPr marL="640003" indent="0">
              <a:buNone/>
              <a:defRPr sz="1700"/>
            </a:lvl2pPr>
            <a:lvl3pPr marL="1280006" indent="0">
              <a:buNone/>
              <a:defRPr sz="1400"/>
            </a:lvl3pPr>
            <a:lvl4pPr marL="1920009" indent="0">
              <a:buNone/>
              <a:defRPr sz="1300"/>
            </a:lvl4pPr>
            <a:lvl5pPr marL="2560013" indent="0">
              <a:buNone/>
              <a:defRPr sz="1300"/>
            </a:lvl5pPr>
            <a:lvl6pPr marL="3200016" indent="0">
              <a:buNone/>
              <a:defRPr sz="1300"/>
            </a:lvl6pPr>
            <a:lvl7pPr marL="3840019" indent="0">
              <a:buNone/>
              <a:defRPr sz="1300"/>
            </a:lvl7pPr>
            <a:lvl8pPr marL="4480022" indent="0">
              <a:buNone/>
              <a:defRPr sz="1300"/>
            </a:lvl8pPr>
            <a:lvl9pPr marL="5120025" indent="0">
              <a:buNone/>
              <a:defRPr sz="13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98ED2D47-FE6B-B445-9DA0-B3AAF8A582F5}" type="datetime1">
              <a:rPr lang="it-IT" smtClean="0"/>
              <a:t>03/05/2013</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Renerfor Valle d'Aosta - Conferenza finale 9 maggio 2013</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6D5831C9-613A-4D82-A183-088C583FAB24}"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39763" y="384175"/>
            <a:ext cx="11522075" cy="1600200"/>
          </a:xfrm>
          <a:prstGeom prst="rect">
            <a:avLst/>
          </a:prstGeom>
          <a:noFill/>
          <a:ln w="9525">
            <a:noFill/>
            <a:miter lim="800000"/>
            <a:headEnd/>
            <a:tailEnd/>
          </a:ln>
        </p:spPr>
        <p:txBody>
          <a:bodyPr vert="horz" wrap="square" lIns="128001" tIns="64001" rIns="128001" bIns="64001" numCol="1" anchor="ctr" anchorCtr="0" compatLnSpc="1">
            <a:prstTxWarp prst="textNoShape">
              <a:avLst/>
            </a:prstTxWarp>
          </a:bodyPr>
          <a:lstStyle/>
          <a:p>
            <a:pPr lvl="0"/>
            <a:r>
              <a:rPr lang="it-IT" smtClean="0"/>
              <a:t>Fare clic per modificare stile</a:t>
            </a:r>
          </a:p>
        </p:txBody>
      </p:sp>
      <p:sp>
        <p:nvSpPr>
          <p:cNvPr id="1027" name="Segnaposto testo 2"/>
          <p:cNvSpPr>
            <a:spLocks noGrp="1"/>
          </p:cNvSpPr>
          <p:nvPr>
            <p:ph type="body" idx="1"/>
          </p:nvPr>
        </p:nvSpPr>
        <p:spPr bwMode="auto">
          <a:xfrm>
            <a:off x="639763" y="2239963"/>
            <a:ext cx="11522075" cy="633730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639763" y="8899525"/>
            <a:ext cx="2987675" cy="511175"/>
          </a:xfrm>
          <a:prstGeom prst="rect">
            <a:avLst/>
          </a:prstGeom>
        </p:spPr>
        <p:txBody>
          <a:bodyPr vert="horz" lIns="128001" tIns="64001" rIns="128001" bIns="64001" rtlCol="0" anchor="ctr"/>
          <a:lstStyle>
            <a:lvl1pPr algn="l" defTabSz="640003" fontAlgn="auto">
              <a:spcBef>
                <a:spcPts val="0"/>
              </a:spcBef>
              <a:spcAft>
                <a:spcPts val="0"/>
              </a:spcAft>
              <a:defRPr sz="1700">
                <a:solidFill>
                  <a:schemeClr val="tx1">
                    <a:tint val="75000"/>
                  </a:schemeClr>
                </a:solidFill>
                <a:latin typeface="+mn-lt"/>
              </a:defRPr>
            </a:lvl1pPr>
          </a:lstStyle>
          <a:p>
            <a:pPr>
              <a:defRPr/>
            </a:pPr>
            <a:fld id="{0C84D486-C3A6-6F4D-845A-EF92CDFE6F96}" type="datetime1">
              <a:rPr lang="it-IT" smtClean="0"/>
              <a:t>03/05/2013</a:t>
            </a:fld>
            <a:endParaRPr lang="it-IT"/>
          </a:p>
        </p:txBody>
      </p:sp>
      <p:sp>
        <p:nvSpPr>
          <p:cNvPr id="5" name="Segnaposto piè di pagina 4"/>
          <p:cNvSpPr>
            <a:spLocks noGrp="1"/>
          </p:cNvSpPr>
          <p:nvPr>
            <p:ph type="ftr" sz="quarter" idx="3"/>
          </p:nvPr>
        </p:nvSpPr>
        <p:spPr>
          <a:xfrm>
            <a:off x="4373563" y="8899525"/>
            <a:ext cx="4054475" cy="511175"/>
          </a:xfrm>
          <a:prstGeom prst="rect">
            <a:avLst/>
          </a:prstGeom>
        </p:spPr>
        <p:txBody>
          <a:bodyPr vert="horz" lIns="128001" tIns="64001" rIns="128001" bIns="64001" rtlCol="0" anchor="ctr"/>
          <a:lstStyle>
            <a:lvl1pPr algn="ctr" defTabSz="640003" fontAlgn="auto">
              <a:spcBef>
                <a:spcPts val="0"/>
              </a:spcBef>
              <a:spcAft>
                <a:spcPts val="0"/>
              </a:spcAft>
              <a:defRPr sz="1700">
                <a:solidFill>
                  <a:schemeClr val="tx1">
                    <a:tint val="75000"/>
                  </a:schemeClr>
                </a:solidFill>
                <a:latin typeface="+mn-lt"/>
              </a:defRPr>
            </a:lvl1pPr>
          </a:lstStyle>
          <a:p>
            <a:pPr>
              <a:defRPr/>
            </a:pPr>
            <a:r>
              <a:rPr lang="it-IT" smtClean="0"/>
              <a:t>Renerfor Valle d'Aosta - Conferenza finale 9 maggio 2013</a:t>
            </a:r>
            <a:endParaRPr lang="it-IT"/>
          </a:p>
        </p:txBody>
      </p:sp>
      <p:sp>
        <p:nvSpPr>
          <p:cNvPr id="6" name="Segnaposto numero diapositiva 5"/>
          <p:cNvSpPr>
            <a:spLocks noGrp="1"/>
          </p:cNvSpPr>
          <p:nvPr>
            <p:ph type="sldNum" sz="quarter" idx="4"/>
          </p:nvPr>
        </p:nvSpPr>
        <p:spPr>
          <a:xfrm>
            <a:off x="9174163" y="8899525"/>
            <a:ext cx="2987675" cy="511175"/>
          </a:xfrm>
          <a:prstGeom prst="rect">
            <a:avLst/>
          </a:prstGeom>
        </p:spPr>
        <p:txBody>
          <a:bodyPr vert="horz" lIns="128001" tIns="64001" rIns="128001" bIns="64001" rtlCol="0" anchor="ctr"/>
          <a:lstStyle>
            <a:lvl1pPr algn="r" defTabSz="640003" fontAlgn="auto">
              <a:spcBef>
                <a:spcPts val="0"/>
              </a:spcBef>
              <a:spcAft>
                <a:spcPts val="0"/>
              </a:spcAft>
              <a:defRPr sz="1700">
                <a:solidFill>
                  <a:schemeClr val="tx1">
                    <a:tint val="75000"/>
                  </a:schemeClr>
                </a:solidFill>
                <a:latin typeface="+mn-lt"/>
              </a:defRPr>
            </a:lvl1pPr>
          </a:lstStyle>
          <a:p>
            <a:pPr>
              <a:defRPr/>
            </a:pPr>
            <a:fld id="{AF64EE62-2FE4-43E4-A4C3-E214296AF8A4}" type="slidenum">
              <a:rPr lang="it-IT"/>
              <a:pPr>
                <a:defRPr/>
              </a:pPr>
              <a:t>‹N›</a:t>
            </a:fld>
            <a:endParaRPr lang="it-IT"/>
          </a:p>
        </p:txBody>
      </p:sp>
      <p:pic>
        <p:nvPicPr>
          <p:cNvPr id="1031" name="Immagine 3"/>
          <p:cNvPicPr>
            <a:picLocks noChangeAspect="1" noChangeArrowheads="1"/>
          </p:cNvPicPr>
          <p:nvPr userDrawn="1"/>
        </p:nvPicPr>
        <p:blipFill>
          <a:blip r:embed="rId13"/>
          <a:srcRect/>
          <a:stretch>
            <a:fillRect/>
          </a:stretch>
        </p:blipFill>
        <p:spPr bwMode="auto">
          <a:xfrm>
            <a:off x="190500" y="203200"/>
            <a:ext cx="1309688" cy="1646238"/>
          </a:xfrm>
          <a:prstGeom prst="rect">
            <a:avLst/>
          </a:prstGeom>
          <a:noFill/>
          <a:ln w="9525">
            <a:noFill/>
            <a:miter lim="800000"/>
            <a:headEnd/>
            <a:tailEnd/>
          </a:ln>
        </p:spPr>
      </p:pic>
      <p:pic>
        <p:nvPicPr>
          <p:cNvPr id="1032" name="Immagine 85"/>
          <p:cNvPicPr>
            <a:picLocks noChangeAspect="1" noChangeArrowheads="1"/>
          </p:cNvPicPr>
          <p:nvPr userDrawn="1"/>
        </p:nvPicPr>
        <p:blipFill>
          <a:blip r:embed="rId14"/>
          <a:srcRect/>
          <a:stretch>
            <a:fillRect/>
          </a:stretch>
        </p:blipFill>
        <p:spPr bwMode="auto">
          <a:xfrm>
            <a:off x="9842500" y="676275"/>
            <a:ext cx="2794000" cy="846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dt="0"/>
  <p:txStyles>
    <p:titleStyle>
      <a:lvl1pPr algn="ctr" defTabSz="639763" rtl="0" eaLnBrk="0" fontAlgn="base" hangingPunct="0">
        <a:spcBef>
          <a:spcPct val="0"/>
        </a:spcBef>
        <a:spcAft>
          <a:spcPct val="0"/>
        </a:spcAft>
        <a:defRPr sz="6200" kern="1200">
          <a:solidFill>
            <a:schemeClr val="tx1"/>
          </a:solidFill>
          <a:latin typeface="+mj-lt"/>
          <a:ea typeface="+mj-ea"/>
          <a:cs typeface="+mj-cs"/>
        </a:defRPr>
      </a:lvl1pPr>
      <a:lvl2pPr algn="ctr" defTabSz="639763" rtl="0" eaLnBrk="0" fontAlgn="base" hangingPunct="0">
        <a:spcBef>
          <a:spcPct val="0"/>
        </a:spcBef>
        <a:spcAft>
          <a:spcPct val="0"/>
        </a:spcAft>
        <a:defRPr sz="6200">
          <a:solidFill>
            <a:schemeClr val="tx1"/>
          </a:solidFill>
          <a:latin typeface="Calibri" pitchFamily="34" charset="0"/>
        </a:defRPr>
      </a:lvl2pPr>
      <a:lvl3pPr algn="ctr" defTabSz="639763" rtl="0" eaLnBrk="0" fontAlgn="base" hangingPunct="0">
        <a:spcBef>
          <a:spcPct val="0"/>
        </a:spcBef>
        <a:spcAft>
          <a:spcPct val="0"/>
        </a:spcAft>
        <a:defRPr sz="6200">
          <a:solidFill>
            <a:schemeClr val="tx1"/>
          </a:solidFill>
          <a:latin typeface="Calibri" pitchFamily="34" charset="0"/>
        </a:defRPr>
      </a:lvl3pPr>
      <a:lvl4pPr algn="ctr" defTabSz="639763" rtl="0" eaLnBrk="0" fontAlgn="base" hangingPunct="0">
        <a:spcBef>
          <a:spcPct val="0"/>
        </a:spcBef>
        <a:spcAft>
          <a:spcPct val="0"/>
        </a:spcAft>
        <a:defRPr sz="6200">
          <a:solidFill>
            <a:schemeClr val="tx1"/>
          </a:solidFill>
          <a:latin typeface="Calibri" pitchFamily="34" charset="0"/>
        </a:defRPr>
      </a:lvl4pPr>
      <a:lvl5pPr algn="ctr" defTabSz="639763" rtl="0" eaLnBrk="0" fontAlgn="base" hangingPunct="0">
        <a:spcBef>
          <a:spcPct val="0"/>
        </a:spcBef>
        <a:spcAft>
          <a:spcPct val="0"/>
        </a:spcAft>
        <a:defRPr sz="6200">
          <a:solidFill>
            <a:schemeClr val="tx1"/>
          </a:solidFill>
          <a:latin typeface="Calibri" pitchFamily="34" charset="0"/>
        </a:defRPr>
      </a:lvl5pPr>
      <a:lvl6pPr marL="457200" algn="ctr" defTabSz="639763" rtl="0" fontAlgn="base">
        <a:spcBef>
          <a:spcPct val="0"/>
        </a:spcBef>
        <a:spcAft>
          <a:spcPct val="0"/>
        </a:spcAft>
        <a:defRPr sz="6200">
          <a:solidFill>
            <a:schemeClr val="tx1"/>
          </a:solidFill>
          <a:latin typeface="Calibri" pitchFamily="34" charset="0"/>
        </a:defRPr>
      </a:lvl6pPr>
      <a:lvl7pPr marL="914400" algn="ctr" defTabSz="639763" rtl="0" fontAlgn="base">
        <a:spcBef>
          <a:spcPct val="0"/>
        </a:spcBef>
        <a:spcAft>
          <a:spcPct val="0"/>
        </a:spcAft>
        <a:defRPr sz="6200">
          <a:solidFill>
            <a:schemeClr val="tx1"/>
          </a:solidFill>
          <a:latin typeface="Calibri" pitchFamily="34" charset="0"/>
        </a:defRPr>
      </a:lvl7pPr>
      <a:lvl8pPr marL="1371600" algn="ctr" defTabSz="639763" rtl="0" fontAlgn="base">
        <a:spcBef>
          <a:spcPct val="0"/>
        </a:spcBef>
        <a:spcAft>
          <a:spcPct val="0"/>
        </a:spcAft>
        <a:defRPr sz="6200">
          <a:solidFill>
            <a:schemeClr val="tx1"/>
          </a:solidFill>
          <a:latin typeface="Calibri" pitchFamily="34" charset="0"/>
        </a:defRPr>
      </a:lvl8pPr>
      <a:lvl9pPr marL="1828800" algn="ctr" defTabSz="639763" rtl="0" fontAlgn="base">
        <a:spcBef>
          <a:spcPct val="0"/>
        </a:spcBef>
        <a:spcAft>
          <a:spcPct val="0"/>
        </a:spcAft>
        <a:defRPr sz="6200">
          <a:solidFill>
            <a:schemeClr val="tx1"/>
          </a:solidFill>
          <a:latin typeface="Calibri" pitchFamily="34" charset="0"/>
        </a:defRPr>
      </a:lvl9pPr>
    </p:titleStyle>
    <p:body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it-IT"/>
      </a:defPPr>
      <a:lvl1pPr marL="0" algn="l" defTabSz="640003" rtl="0" eaLnBrk="1" latinLnBrk="0" hangingPunct="1">
        <a:defRPr sz="2500" kern="1200">
          <a:solidFill>
            <a:schemeClr val="tx1"/>
          </a:solidFill>
          <a:latin typeface="+mn-lt"/>
          <a:ea typeface="+mn-ea"/>
          <a:cs typeface="+mn-cs"/>
        </a:defRPr>
      </a:lvl1pPr>
      <a:lvl2pPr marL="640003" algn="l" defTabSz="640003" rtl="0" eaLnBrk="1" latinLnBrk="0" hangingPunct="1">
        <a:defRPr sz="2500" kern="1200">
          <a:solidFill>
            <a:schemeClr val="tx1"/>
          </a:solidFill>
          <a:latin typeface="+mn-lt"/>
          <a:ea typeface="+mn-ea"/>
          <a:cs typeface="+mn-cs"/>
        </a:defRPr>
      </a:lvl2pPr>
      <a:lvl3pPr marL="1280006" algn="l" defTabSz="640003" rtl="0" eaLnBrk="1" latinLnBrk="0" hangingPunct="1">
        <a:defRPr sz="2500" kern="1200">
          <a:solidFill>
            <a:schemeClr val="tx1"/>
          </a:solidFill>
          <a:latin typeface="+mn-lt"/>
          <a:ea typeface="+mn-ea"/>
          <a:cs typeface="+mn-cs"/>
        </a:defRPr>
      </a:lvl3pPr>
      <a:lvl4pPr marL="1920009" algn="l" defTabSz="640003" rtl="0" eaLnBrk="1" latinLnBrk="0" hangingPunct="1">
        <a:defRPr sz="2500" kern="1200">
          <a:solidFill>
            <a:schemeClr val="tx1"/>
          </a:solidFill>
          <a:latin typeface="+mn-lt"/>
          <a:ea typeface="+mn-ea"/>
          <a:cs typeface="+mn-cs"/>
        </a:defRPr>
      </a:lvl4pPr>
      <a:lvl5pPr marL="2560013" algn="l" defTabSz="640003" rtl="0" eaLnBrk="1" latinLnBrk="0" hangingPunct="1">
        <a:defRPr sz="2500" kern="1200">
          <a:solidFill>
            <a:schemeClr val="tx1"/>
          </a:solidFill>
          <a:latin typeface="+mn-lt"/>
          <a:ea typeface="+mn-ea"/>
          <a:cs typeface="+mn-cs"/>
        </a:defRPr>
      </a:lvl5pPr>
      <a:lvl6pPr marL="3200016" algn="l" defTabSz="640003" rtl="0" eaLnBrk="1" latinLnBrk="0" hangingPunct="1">
        <a:defRPr sz="2500" kern="1200">
          <a:solidFill>
            <a:schemeClr val="tx1"/>
          </a:solidFill>
          <a:latin typeface="+mn-lt"/>
          <a:ea typeface="+mn-ea"/>
          <a:cs typeface="+mn-cs"/>
        </a:defRPr>
      </a:lvl6pPr>
      <a:lvl7pPr marL="3840019" algn="l" defTabSz="640003" rtl="0" eaLnBrk="1" latinLnBrk="0" hangingPunct="1">
        <a:defRPr sz="2500" kern="1200">
          <a:solidFill>
            <a:schemeClr val="tx1"/>
          </a:solidFill>
          <a:latin typeface="+mn-lt"/>
          <a:ea typeface="+mn-ea"/>
          <a:cs typeface="+mn-cs"/>
        </a:defRPr>
      </a:lvl7pPr>
      <a:lvl8pPr marL="4480022" algn="l" defTabSz="640003" rtl="0" eaLnBrk="1" latinLnBrk="0" hangingPunct="1">
        <a:defRPr sz="2500" kern="1200">
          <a:solidFill>
            <a:schemeClr val="tx1"/>
          </a:solidFill>
          <a:latin typeface="+mn-lt"/>
          <a:ea typeface="+mn-ea"/>
          <a:cs typeface="+mn-cs"/>
        </a:defRPr>
      </a:lvl8pPr>
      <a:lvl9pPr marL="5120025" algn="l" defTabSz="640003"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p:cNvSpPr>
            <a:spLocks noGrp="1"/>
          </p:cNvSpPr>
          <p:nvPr>
            <p:ph type="ctrTitle"/>
          </p:nvPr>
        </p:nvSpPr>
        <p:spPr>
          <a:xfrm>
            <a:off x="984250" y="2211388"/>
            <a:ext cx="10882313" cy="650345"/>
          </a:xfrm>
        </p:spPr>
        <p:txBody>
          <a:bodyPr/>
          <a:lstStyle/>
          <a:p>
            <a:pPr eaLnBrk="1" hangingPunct="1"/>
            <a:r>
              <a:rPr lang="it-IT" sz="3200" dirty="0" smtClean="0"/>
              <a:t>Progetto strategico </a:t>
            </a:r>
            <a:r>
              <a:rPr lang="it-IT" sz="3200" dirty="0" err="1" smtClean="0"/>
              <a:t>n.III</a:t>
            </a:r>
            <a:r>
              <a:rPr lang="it-IT" sz="3200" dirty="0" smtClean="0"/>
              <a:t> </a:t>
            </a:r>
            <a:r>
              <a:rPr lang="it-IT" sz="3200" dirty="0" err="1" smtClean="0"/>
              <a:t>Renerfor</a:t>
            </a:r>
            <a:endParaRPr lang="it-IT" sz="3200" dirty="0" smtClean="0"/>
          </a:p>
        </p:txBody>
      </p:sp>
      <p:sp>
        <p:nvSpPr>
          <p:cNvPr id="3" name="Sottotitolo 2"/>
          <p:cNvSpPr>
            <a:spLocks noGrp="1"/>
          </p:cNvSpPr>
          <p:nvPr>
            <p:ph type="subTitle" idx="1"/>
          </p:nvPr>
        </p:nvSpPr>
        <p:spPr>
          <a:xfrm>
            <a:off x="4673073" y="3187702"/>
            <a:ext cx="4249208" cy="1752600"/>
          </a:xfrm>
        </p:spPr>
        <p:txBody>
          <a:bodyPr anchor="ctr" anchorCtr="0">
            <a:normAutofit/>
          </a:bodyPr>
          <a:lstStyle/>
          <a:p>
            <a:pPr eaLnBrk="1" hangingPunct="1">
              <a:lnSpc>
                <a:spcPct val="80000"/>
              </a:lnSpc>
            </a:pPr>
            <a:r>
              <a:rPr lang="it-IT" sz="3200" b="1" dirty="0" smtClean="0">
                <a:solidFill>
                  <a:srgbClr val="898989"/>
                </a:solidFill>
              </a:rPr>
              <a:t>Conferenza finale</a:t>
            </a:r>
          </a:p>
          <a:p>
            <a:pPr eaLnBrk="1" hangingPunct="1">
              <a:lnSpc>
                <a:spcPct val="80000"/>
              </a:lnSpc>
            </a:pPr>
            <a:r>
              <a:rPr lang="it-IT" sz="3200" b="1" dirty="0" smtClean="0">
                <a:solidFill>
                  <a:srgbClr val="898989"/>
                </a:solidFill>
              </a:rPr>
              <a:t>Aosta – 9 maggio 2013</a:t>
            </a:r>
          </a:p>
        </p:txBody>
      </p:sp>
      <p:pic>
        <p:nvPicPr>
          <p:cNvPr id="14341" name="Immagine 5" descr="vaosta.jpg"/>
          <p:cNvPicPr>
            <a:picLocks noChangeAspect="1"/>
          </p:cNvPicPr>
          <p:nvPr/>
        </p:nvPicPr>
        <p:blipFill>
          <a:blip r:embed="rId2"/>
          <a:srcRect/>
          <a:stretch>
            <a:fillRect/>
          </a:stretch>
        </p:blipFill>
        <p:spPr bwMode="auto">
          <a:xfrm>
            <a:off x="683697" y="3187702"/>
            <a:ext cx="3313113" cy="1752600"/>
          </a:xfrm>
          <a:prstGeom prst="rect">
            <a:avLst/>
          </a:prstGeom>
          <a:noFill/>
          <a:ln w="9525">
            <a:noFill/>
            <a:miter lim="800000"/>
            <a:headEnd/>
            <a:tailEnd/>
          </a:ln>
        </p:spPr>
      </p:pic>
      <p:grpSp>
        <p:nvGrpSpPr>
          <p:cNvPr id="14354" name="Group 18"/>
          <p:cNvGrpSpPr>
            <a:grpSpLocks/>
          </p:cNvGrpSpPr>
          <p:nvPr/>
        </p:nvGrpSpPr>
        <p:grpSpPr bwMode="auto">
          <a:xfrm>
            <a:off x="217076" y="25805"/>
            <a:ext cx="12584523" cy="2185583"/>
            <a:chOff x="0" y="0"/>
            <a:chExt cx="8064" cy="1491"/>
          </a:xfrm>
        </p:grpSpPr>
        <p:sp>
          <p:nvSpPr>
            <p:cNvPr id="14353" name="Rectangle 17"/>
            <p:cNvSpPr>
              <a:spLocks noChangeArrowheads="1"/>
            </p:cNvSpPr>
            <p:nvPr/>
          </p:nvSpPr>
          <p:spPr bwMode="auto">
            <a:xfrm>
              <a:off x="0" y="0"/>
              <a:ext cx="8064" cy="1491"/>
            </a:xfrm>
            <a:prstGeom prst="rect">
              <a:avLst/>
            </a:prstGeom>
            <a:solidFill>
              <a:schemeClr val="bg1"/>
            </a:solidFill>
            <a:ln w="9525">
              <a:noFill/>
              <a:miter lim="800000"/>
              <a:headEnd/>
              <a:tailEnd/>
            </a:ln>
            <a:effectLst/>
          </p:spPr>
          <p:txBody>
            <a:bodyPr wrap="none" anchor="ctr"/>
            <a:lstStyle/>
            <a:p>
              <a:endParaRPr lang="it-IT"/>
            </a:p>
          </p:txBody>
        </p:sp>
        <p:grpSp>
          <p:nvGrpSpPr>
            <p:cNvPr id="14351" name="Group 15"/>
            <p:cNvGrpSpPr>
              <a:grpSpLocks/>
            </p:cNvGrpSpPr>
            <p:nvPr/>
          </p:nvGrpSpPr>
          <p:grpSpPr bwMode="auto">
            <a:xfrm>
              <a:off x="96" y="79"/>
              <a:ext cx="7726" cy="1412"/>
              <a:chOff x="96" y="79"/>
              <a:chExt cx="7726" cy="1412"/>
            </a:xfrm>
          </p:grpSpPr>
          <p:pic>
            <p:nvPicPr>
              <p:cNvPr id="14346" name="Immagine 85"/>
              <p:cNvPicPr>
                <a:picLocks noChangeAspect="1" noChangeArrowheads="1"/>
              </p:cNvPicPr>
              <p:nvPr/>
            </p:nvPicPr>
            <p:blipFill>
              <a:blip r:embed="rId3"/>
              <a:srcRect/>
              <a:stretch>
                <a:fillRect/>
              </a:stretch>
            </p:blipFill>
            <p:spPr bwMode="auto">
              <a:xfrm>
                <a:off x="2054" y="485"/>
                <a:ext cx="1657" cy="501"/>
              </a:xfrm>
              <a:prstGeom prst="rect">
                <a:avLst/>
              </a:prstGeom>
              <a:noFill/>
              <a:ln w="9525">
                <a:noFill/>
                <a:miter lim="800000"/>
                <a:headEnd/>
                <a:tailEnd/>
              </a:ln>
            </p:spPr>
          </p:pic>
          <p:pic>
            <p:nvPicPr>
              <p:cNvPr id="14347" name="Immagine 16" descr="VDA COL"/>
              <p:cNvPicPr>
                <a:picLocks noChangeAspect="1" noChangeArrowheads="1"/>
              </p:cNvPicPr>
              <p:nvPr/>
            </p:nvPicPr>
            <p:blipFill>
              <a:blip r:embed="rId4"/>
              <a:srcRect/>
              <a:stretch>
                <a:fillRect/>
              </a:stretch>
            </p:blipFill>
            <p:spPr bwMode="auto">
              <a:xfrm>
                <a:off x="6597" y="79"/>
                <a:ext cx="1225" cy="1412"/>
              </a:xfrm>
              <a:prstGeom prst="rect">
                <a:avLst/>
              </a:prstGeom>
              <a:noFill/>
              <a:ln w="9525">
                <a:noFill/>
                <a:miter lim="800000"/>
                <a:headEnd/>
                <a:tailEnd/>
              </a:ln>
            </p:spPr>
          </p:pic>
          <p:pic>
            <p:nvPicPr>
              <p:cNvPr id="14348" name="Immagine 84"/>
              <p:cNvPicPr>
                <a:picLocks noChangeAspect="1" noChangeArrowheads="1"/>
              </p:cNvPicPr>
              <p:nvPr/>
            </p:nvPicPr>
            <p:blipFill>
              <a:blip r:embed="rId5"/>
              <a:srcRect/>
              <a:stretch>
                <a:fillRect/>
              </a:stretch>
            </p:blipFill>
            <p:spPr bwMode="auto">
              <a:xfrm>
                <a:off x="96" y="363"/>
                <a:ext cx="1897" cy="841"/>
              </a:xfrm>
              <a:prstGeom prst="rect">
                <a:avLst/>
              </a:prstGeom>
              <a:noFill/>
              <a:ln w="9525">
                <a:noFill/>
                <a:miter lim="800000"/>
                <a:headEnd/>
                <a:tailEnd/>
              </a:ln>
            </p:spPr>
          </p:pic>
          <p:pic>
            <p:nvPicPr>
              <p:cNvPr id="14349" name="Immagine 8"/>
              <p:cNvPicPr>
                <a:picLocks noChangeAspect="1" noChangeArrowheads="1"/>
              </p:cNvPicPr>
              <p:nvPr/>
            </p:nvPicPr>
            <p:blipFill>
              <a:blip r:embed="rId6"/>
              <a:srcRect/>
              <a:stretch>
                <a:fillRect/>
              </a:stretch>
            </p:blipFill>
            <p:spPr bwMode="auto">
              <a:xfrm>
                <a:off x="5724" y="434"/>
                <a:ext cx="576" cy="648"/>
              </a:xfrm>
              <a:prstGeom prst="rect">
                <a:avLst/>
              </a:prstGeom>
              <a:noFill/>
              <a:ln w="9525">
                <a:noFill/>
                <a:miter lim="800000"/>
                <a:headEnd/>
                <a:tailEnd/>
              </a:ln>
            </p:spPr>
          </p:pic>
          <p:pic>
            <p:nvPicPr>
              <p:cNvPr id="14350" name="Immagine 4"/>
              <p:cNvPicPr>
                <a:picLocks noChangeAspect="1" noChangeArrowheads="1"/>
              </p:cNvPicPr>
              <p:nvPr/>
            </p:nvPicPr>
            <p:blipFill>
              <a:blip r:embed="rId7"/>
              <a:srcRect/>
              <a:stretch>
                <a:fillRect/>
              </a:stretch>
            </p:blipFill>
            <p:spPr bwMode="auto">
              <a:xfrm>
                <a:off x="3828" y="505"/>
                <a:ext cx="1539" cy="510"/>
              </a:xfrm>
              <a:prstGeom prst="rect">
                <a:avLst/>
              </a:prstGeom>
              <a:noFill/>
              <a:ln w="9525">
                <a:noFill/>
                <a:miter lim="800000"/>
                <a:headEnd/>
                <a:tailEnd/>
              </a:ln>
            </p:spPr>
          </p:pic>
        </p:grpSp>
      </p:grpSp>
      <p:sp>
        <p:nvSpPr>
          <p:cNvPr id="2" name="Sottotitolo 2"/>
          <p:cNvSpPr>
            <a:spLocks/>
          </p:cNvSpPr>
          <p:nvPr/>
        </p:nvSpPr>
        <p:spPr bwMode="auto">
          <a:xfrm>
            <a:off x="632898" y="5231339"/>
            <a:ext cx="11649064" cy="1265768"/>
          </a:xfrm>
          <a:prstGeom prst="rect">
            <a:avLst/>
          </a:prstGeom>
          <a:noFill/>
          <a:ln w="9525">
            <a:noFill/>
            <a:miter lim="800000"/>
            <a:headEnd/>
            <a:tailEnd/>
          </a:ln>
        </p:spPr>
        <p:txBody>
          <a:bodyPr lIns="128001" tIns="64001" rIns="128001" bIns="64001"/>
          <a:lstStyle/>
          <a:p>
            <a:pPr>
              <a:lnSpc>
                <a:spcPct val="80000"/>
              </a:lnSpc>
              <a:spcBef>
                <a:spcPct val="20000"/>
              </a:spcBef>
              <a:buFont typeface="Arial" charset="0"/>
              <a:buNone/>
            </a:pPr>
            <a:r>
              <a:rPr lang="it-IT" sz="3600" b="1" dirty="0">
                <a:latin typeface="Calibri" pitchFamily="34" charset="0"/>
              </a:rPr>
              <a:t>Linee guida per la realizzazione di derivazioni di acqua pubblica a scopo idroelettrico in Valle </a:t>
            </a:r>
            <a:r>
              <a:rPr lang="it-IT" sz="3600" b="1" dirty="0" smtClean="0">
                <a:latin typeface="Calibri" pitchFamily="34" charset="0"/>
              </a:rPr>
              <a:t>D’Aosta</a:t>
            </a:r>
          </a:p>
          <a:p>
            <a:pPr>
              <a:lnSpc>
                <a:spcPct val="80000"/>
              </a:lnSpc>
              <a:spcBef>
                <a:spcPct val="20000"/>
              </a:spcBef>
              <a:buFont typeface="Arial" charset="0"/>
              <a:buNone/>
            </a:pPr>
            <a:r>
              <a:rPr lang="it-IT" sz="2400" b="1" dirty="0">
                <a:latin typeface="Calibri" pitchFamily="34" charset="0"/>
              </a:rPr>
              <a:t>Individuazione dei siti con potenzialità per lo sviluppo di impianti idroelettrici</a:t>
            </a:r>
          </a:p>
          <a:p>
            <a:pPr>
              <a:lnSpc>
                <a:spcPct val="80000"/>
              </a:lnSpc>
              <a:spcBef>
                <a:spcPct val="20000"/>
              </a:spcBef>
              <a:buFont typeface="Arial" charset="0"/>
              <a:buNone/>
            </a:pPr>
            <a:endParaRPr lang="it-IT" sz="3600" b="1" dirty="0" smtClean="0">
              <a:latin typeface="Calibri" pitchFamily="34" charset="0"/>
            </a:endParaRPr>
          </a:p>
          <a:p>
            <a:pPr>
              <a:lnSpc>
                <a:spcPct val="80000"/>
              </a:lnSpc>
              <a:spcBef>
                <a:spcPct val="20000"/>
              </a:spcBef>
              <a:buFont typeface="Arial" charset="0"/>
              <a:buNone/>
            </a:pPr>
            <a:endParaRPr lang="it-IT" sz="3600" b="1" dirty="0" smtClean="0">
              <a:latin typeface="Calibri" pitchFamily="34" charset="0"/>
            </a:endParaRPr>
          </a:p>
        </p:txBody>
      </p:sp>
      <p:cxnSp>
        <p:nvCxnSpPr>
          <p:cNvPr id="7" name="Connettore 1 6"/>
          <p:cNvCxnSpPr/>
          <p:nvPr/>
        </p:nvCxnSpPr>
        <p:spPr>
          <a:xfrm>
            <a:off x="682111" y="6715124"/>
            <a:ext cx="11735315" cy="0"/>
          </a:xfrm>
          <a:prstGeom prst="line">
            <a:avLst/>
          </a:prstGeom>
          <a:ln w="57150" cmpd="sng">
            <a:solidFill>
              <a:srgbClr val="2B98D2"/>
            </a:solidFill>
          </a:ln>
        </p:spPr>
        <p:style>
          <a:lnRef idx="1">
            <a:schemeClr val="accent5"/>
          </a:lnRef>
          <a:fillRef idx="0">
            <a:schemeClr val="accent5"/>
          </a:fillRef>
          <a:effectRef idx="0">
            <a:schemeClr val="accent5"/>
          </a:effectRef>
          <a:fontRef idx="minor">
            <a:schemeClr val="tx1"/>
          </a:fontRef>
        </p:style>
      </p:cxnSp>
      <p:pic>
        <p:nvPicPr>
          <p:cNvPr id="15" name="Immagine 14" descr="s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4928" y="2887689"/>
            <a:ext cx="1671635" cy="2052613"/>
          </a:xfrm>
          <a:prstGeom prst="rect">
            <a:avLst/>
          </a:prstGeom>
        </p:spPr>
      </p:pic>
      <p:sp>
        <p:nvSpPr>
          <p:cNvPr id="18" name="Sottotitolo 2"/>
          <p:cNvSpPr>
            <a:spLocks/>
          </p:cNvSpPr>
          <p:nvPr/>
        </p:nvSpPr>
        <p:spPr bwMode="auto">
          <a:xfrm>
            <a:off x="682111" y="6667496"/>
            <a:ext cx="11649064" cy="2425703"/>
          </a:xfrm>
          <a:prstGeom prst="rect">
            <a:avLst/>
          </a:prstGeom>
          <a:noFill/>
          <a:ln w="9525">
            <a:noFill/>
            <a:miter lim="800000"/>
            <a:headEnd/>
            <a:tailEnd/>
          </a:ln>
        </p:spPr>
        <p:txBody>
          <a:bodyPr lIns="128001" tIns="64001" rIns="128001" bIns="64001"/>
          <a:lstStyle/>
          <a:p>
            <a:pPr algn="r">
              <a:lnSpc>
                <a:spcPct val="80000"/>
              </a:lnSpc>
              <a:spcBef>
                <a:spcPct val="20000"/>
              </a:spcBef>
              <a:buFont typeface="Arial" charset="0"/>
              <a:buNone/>
            </a:pPr>
            <a:r>
              <a:rPr lang="it-IT" sz="2800" b="1" dirty="0" smtClean="0">
                <a:latin typeface="Calibri" pitchFamily="34" charset="0"/>
              </a:rPr>
              <a:t>							</a:t>
            </a:r>
          </a:p>
          <a:p>
            <a:pPr algn="r">
              <a:lnSpc>
                <a:spcPct val="80000"/>
              </a:lnSpc>
              <a:spcBef>
                <a:spcPct val="20000"/>
              </a:spcBef>
              <a:buFont typeface="Arial" charset="0"/>
              <a:buNone/>
            </a:pPr>
            <a:endParaRPr lang="it-IT" sz="2800" b="1" dirty="0">
              <a:latin typeface="Calibri" pitchFamily="34" charset="0"/>
            </a:endParaRPr>
          </a:p>
          <a:p>
            <a:pPr algn="r">
              <a:lnSpc>
                <a:spcPct val="80000"/>
              </a:lnSpc>
              <a:spcBef>
                <a:spcPct val="20000"/>
              </a:spcBef>
              <a:buFont typeface="Arial" charset="0"/>
              <a:buNone/>
            </a:pPr>
            <a:r>
              <a:rPr lang="it-IT" sz="2800" dirty="0" smtClean="0">
                <a:latin typeface="Calibri" pitchFamily="34" charset="0"/>
              </a:rPr>
              <a:t>Eliana Arletti</a:t>
            </a:r>
          </a:p>
          <a:p>
            <a:pPr algn="r">
              <a:lnSpc>
                <a:spcPct val="80000"/>
              </a:lnSpc>
              <a:spcBef>
                <a:spcPct val="20000"/>
              </a:spcBef>
            </a:pPr>
            <a:r>
              <a:rPr lang="it-IT" sz="2800" dirty="0" smtClean="0">
                <a:latin typeface="Calibri" pitchFamily="34" charset="0"/>
              </a:rPr>
              <a:t>		</a:t>
            </a:r>
            <a:r>
              <a:rPr lang="it-IT" sz="2800" dirty="0">
                <a:latin typeface="Calibri" pitchFamily="34" charset="0"/>
              </a:rPr>
              <a:t>Assessorato alle opere pubbliche, </a:t>
            </a:r>
            <a:r>
              <a:rPr lang="it-IT" sz="2800" dirty="0" smtClean="0">
                <a:latin typeface="Calibri" pitchFamily="34" charset="0"/>
              </a:rPr>
              <a:t>difesa del </a:t>
            </a:r>
          </a:p>
          <a:p>
            <a:pPr algn="r">
              <a:lnSpc>
                <a:spcPct val="80000"/>
              </a:lnSpc>
              <a:spcBef>
                <a:spcPct val="20000"/>
              </a:spcBef>
            </a:pPr>
            <a:r>
              <a:rPr lang="it-IT" sz="2800" dirty="0" smtClean="0">
                <a:latin typeface="Calibri" pitchFamily="34" charset="0"/>
              </a:rPr>
              <a:t>suolo ed edilizia </a:t>
            </a:r>
            <a:r>
              <a:rPr lang="it-IT" sz="2800" dirty="0">
                <a:latin typeface="Calibri" pitchFamily="34" charset="0"/>
              </a:rPr>
              <a:t>residenziale pubblica</a:t>
            </a:r>
          </a:p>
          <a:p>
            <a:pPr>
              <a:lnSpc>
                <a:spcPct val="80000"/>
              </a:lnSpc>
              <a:spcBef>
                <a:spcPct val="20000"/>
              </a:spcBef>
              <a:buFont typeface="Arial" charset="0"/>
              <a:buNone/>
            </a:pPr>
            <a:endParaRPr lang="it-IT" sz="2800" dirty="0" smtClean="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58813" y="173900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a:solidFill>
                  <a:schemeClr val="tx2">
                    <a:lumMod val="50000"/>
                  </a:schemeClr>
                </a:solidFill>
                <a:effectLst>
                  <a:outerShdw blurRad="38100" dist="38100" dir="2700000" algn="tl">
                    <a:srgbClr val="000000">
                      <a:alpha val="43137"/>
                    </a:srgbClr>
                  </a:outerShdw>
                </a:effectLst>
              </a:rPr>
              <a:t>Applicazione </a:t>
            </a:r>
            <a:r>
              <a:rPr lang="it-IT" sz="4400" dirty="0" smtClean="0">
                <a:solidFill>
                  <a:schemeClr val="tx2">
                    <a:lumMod val="50000"/>
                  </a:schemeClr>
                </a:solidFill>
                <a:effectLst>
                  <a:outerShdw blurRad="38100" dist="38100" dir="2700000" algn="tl">
                    <a:srgbClr val="000000">
                      <a:alpha val="43137"/>
                    </a:srgbClr>
                  </a:outerShdw>
                </a:effectLst>
              </a:rPr>
              <a:t>della metodologia</a:t>
            </a: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ttangolo 7"/>
          <p:cNvSpPr/>
          <p:nvPr/>
        </p:nvSpPr>
        <p:spPr>
          <a:xfrm>
            <a:off x="2075270" y="2802115"/>
            <a:ext cx="8726080" cy="1384995"/>
          </a:xfrm>
          <a:prstGeom prst="rect">
            <a:avLst/>
          </a:prstGeom>
        </p:spPr>
        <p:txBody>
          <a:bodyPr wrap="square">
            <a:spAutoFit/>
          </a:bodyPr>
          <a:lstStyle/>
          <a:p>
            <a:pPr algn="ctr"/>
            <a:r>
              <a:rPr lang="it-IT" sz="2800" dirty="0" smtClean="0">
                <a:latin typeface="Calibri" pitchFamily="34" charset="0"/>
              </a:rPr>
              <a:t>Per ogni bacino si possono ottenere i seguenti risultati:</a:t>
            </a:r>
            <a:endParaRPr lang="it-IT" sz="2800" dirty="0">
              <a:latin typeface="Calibri" pitchFamily="34" charset="0"/>
            </a:endParaRPr>
          </a:p>
          <a:p>
            <a:pPr lvl="0" algn="ctr"/>
            <a:r>
              <a:rPr lang="it-IT" sz="2800" dirty="0">
                <a:latin typeface="Calibri" pitchFamily="34" charset="0"/>
              </a:rPr>
              <a:t>Salto geodetico </a:t>
            </a:r>
            <a:r>
              <a:rPr lang="it-IT" sz="2800" dirty="0" smtClean="0">
                <a:latin typeface="Calibri" pitchFamily="34" charset="0"/>
              </a:rPr>
              <a:t>disponibile - Massima </a:t>
            </a:r>
            <a:r>
              <a:rPr lang="it-IT" sz="2800" dirty="0">
                <a:latin typeface="Calibri" pitchFamily="34" charset="0"/>
              </a:rPr>
              <a:t>potenza </a:t>
            </a:r>
            <a:r>
              <a:rPr lang="it-IT" sz="2800" dirty="0" smtClean="0">
                <a:latin typeface="Calibri" pitchFamily="34" charset="0"/>
              </a:rPr>
              <a:t>installabile - Produzione </a:t>
            </a:r>
            <a:r>
              <a:rPr lang="it-IT" sz="2800" dirty="0">
                <a:latin typeface="Calibri" pitchFamily="34" charset="0"/>
              </a:rPr>
              <a:t>media annua</a:t>
            </a:r>
          </a:p>
        </p:txBody>
      </p:sp>
      <p:pic>
        <p:nvPicPr>
          <p:cNvPr id="9" name="Immagine 8"/>
          <p:cNvPicPr/>
          <p:nvPr/>
        </p:nvPicPr>
        <p:blipFill>
          <a:blip r:embed="rId2" cstate="print"/>
          <a:srcRect/>
          <a:stretch>
            <a:fillRect/>
          </a:stretch>
        </p:blipFill>
        <p:spPr bwMode="auto">
          <a:xfrm>
            <a:off x="2094320" y="4438650"/>
            <a:ext cx="8592730" cy="386715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Tree>
    <p:extLst>
      <p:ext uri="{BB962C8B-B14F-4D97-AF65-F5344CB8AC3E}">
        <p14:creationId xmlns:p14="http://schemas.microsoft.com/office/powerpoint/2010/main" val="4532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58813" y="173900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a:solidFill>
                  <a:schemeClr val="tx2">
                    <a:lumMod val="50000"/>
                  </a:schemeClr>
                </a:solidFill>
                <a:effectLst>
                  <a:outerShdw blurRad="38100" dist="38100" dir="2700000" algn="tl">
                    <a:srgbClr val="000000">
                      <a:alpha val="43137"/>
                    </a:srgbClr>
                  </a:outerShdw>
                </a:effectLst>
              </a:rPr>
              <a:t>Risultati – </a:t>
            </a:r>
            <a:r>
              <a:rPr lang="it-IT" sz="4400" dirty="0" err="1">
                <a:solidFill>
                  <a:schemeClr val="tx2">
                    <a:lumMod val="50000"/>
                  </a:schemeClr>
                </a:solidFill>
                <a:effectLst>
                  <a:outerShdw blurRad="38100" dist="38100" dir="2700000" algn="tl">
                    <a:srgbClr val="000000">
                      <a:alpha val="43137"/>
                    </a:srgbClr>
                  </a:outerShdw>
                </a:effectLst>
              </a:rPr>
              <a:t>Max</a:t>
            </a:r>
            <a:r>
              <a:rPr lang="it-IT" sz="4400" dirty="0">
                <a:solidFill>
                  <a:schemeClr val="tx2">
                    <a:lumMod val="50000"/>
                  </a:schemeClr>
                </a:solidFill>
                <a:effectLst>
                  <a:outerShdw blurRad="38100" dist="38100" dir="2700000" algn="tl">
                    <a:srgbClr val="000000">
                      <a:alpha val="43137"/>
                    </a:srgbClr>
                  </a:outerShdw>
                </a:effectLst>
              </a:rPr>
              <a:t> potenziale</a:t>
            </a: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ttangolo 9"/>
          <p:cNvSpPr/>
          <p:nvPr/>
        </p:nvSpPr>
        <p:spPr>
          <a:xfrm>
            <a:off x="1600201" y="2503264"/>
            <a:ext cx="9486900" cy="2246769"/>
          </a:xfrm>
          <a:prstGeom prst="rect">
            <a:avLst/>
          </a:prstGeom>
        </p:spPr>
        <p:txBody>
          <a:bodyPr wrap="square">
            <a:spAutoFit/>
          </a:bodyPr>
          <a:lstStyle/>
          <a:p>
            <a:pPr algn="ctr"/>
            <a:r>
              <a:rPr lang="it-IT" sz="2800" dirty="0" smtClean="0">
                <a:latin typeface="Calibri" pitchFamily="34" charset="0"/>
              </a:rPr>
              <a:t>Il massimo potenziale disponibile si </a:t>
            </a:r>
            <a:r>
              <a:rPr lang="it-IT" sz="2800" dirty="0">
                <a:latin typeface="Calibri" pitchFamily="34" charset="0"/>
              </a:rPr>
              <a:t>ottiene considerando esclusivamente la portata naturale in alveo </a:t>
            </a:r>
            <a:r>
              <a:rPr lang="it-IT" sz="2800" dirty="0" smtClean="0">
                <a:latin typeface="Calibri" pitchFamily="34" charset="0"/>
              </a:rPr>
              <a:t>senza considerare i prelievi </a:t>
            </a:r>
            <a:r>
              <a:rPr lang="it-IT" sz="2800" dirty="0">
                <a:latin typeface="Calibri" pitchFamily="34" charset="0"/>
              </a:rPr>
              <a:t>idrici di alcun genere. </a:t>
            </a:r>
          </a:p>
          <a:p>
            <a:pPr algn="ctr"/>
            <a:r>
              <a:rPr lang="it-IT" sz="2800" dirty="0">
                <a:latin typeface="Calibri" pitchFamily="34" charset="0"/>
              </a:rPr>
              <a:t>Il risultato che si ottiene è puramente teorico, </a:t>
            </a:r>
            <a:r>
              <a:rPr lang="it-IT" sz="2800" dirty="0" smtClean="0">
                <a:latin typeface="Calibri" pitchFamily="34" charset="0"/>
              </a:rPr>
              <a:t>ma è funzionale alla determinazione della potenzialità residua.</a:t>
            </a:r>
            <a:endParaRPr lang="it-IT" sz="2800" dirty="0">
              <a:latin typeface="Calibri" pitchFamily="34" charset="0"/>
            </a:endParaRPr>
          </a:p>
        </p:txBody>
      </p:sp>
      <p:graphicFrame>
        <p:nvGraphicFramePr>
          <p:cNvPr id="11" name="Tabella 10"/>
          <p:cNvGraphicFramePr>
            <a:graphicFrameLocks noGrp="1"/>
          </p:cNvGraphicFramePr>
          <p:nvPr>
            <p:extLst>
              <p:ext uri="{D42A27DB-BD31-4B8C-83A1-F6EECF244321}">
                <p14:modId xmlns:p14="http://schemas.microsoft.com/office/powerpoint/2010/main" val="53021609"/>
              </p:ext>
            </p:extLst>
          </p:nvPr>
        </p:nvGraphicFramePr>
        <p:xfrm>
          <a:off x="1924050" y="5079654"/>
          <a:ext cx="8896350" cy="2921344"/>
        </p:xfrm>
        <a:graphic>
          <a:graphicData uri="http://schemas.openxmlformats.org/drawingml/2006/table">
            <a:tbl>
              <a:tblPr firstRow="1" bandRow="1">
                <a:effectLst>
                  <a:outerShdw blurRad="40000" dist="23000" sx="1000" sy="1000" rotWithShape="0">
                    <a:srgbClr val="000000"/>
                  </a:outerShdw>
                </a:effectLst>
                <a:tableStyleId>{D113A9D2-9D6B-4929-AA2D-F23B5EE8CBE7}</a:tableStyleId>
              </a:tblPr>
              <a:tblGrid>
                <a:gridCol w="4448175"/>
                <a:gridCol w="4448175"/>
              </a:tblGrid>
              <a:tr h="730336">
                <a:tc>
                  <a:txBody>
                    <a:bodyPr/>
                    <a:lstStyle/>
                    <a:p>
                      <a:pPr algn="ctr"/>
                      <a:r>
                        <a:rPr lang="it-IT" sz="2400" b="1" i="0" baseline="0" dirty="0" smtClean="0">
                          <a:ln>
                            <a:noFill/>
                          </a:ln>
                          <a:solidFill>
                            <a:schemeClr val="tx1"/>
                          </a:solidFill>
                          <a:effectLst/>
                          <a:latin typeface="Calibri" pitchFamily="34" charset="0"/>
                        </a:rPr>
                        <a:t>Bacino</a:t>
                      </a:r>
                      <a:endParaRPr lang="it-IT" sz="2400" b="1" i="0" baseline="0" dirty="0">
                        <a:ln>
                          <a:noFill/>
                        </a:ln>
                        <a:solidFill>
                          <a:schemeClr val="tx1"/>
                        </a:solidFill>
                        <a:effectLst/>
                        <a:latin typeface="Calibri" pitchFamily="34" charset="0"/>
                      </a:endParaRPr>
                    </a:p>
                  </a:txBody>
                  <a:tcPr anchor="ctr">
                    <a:solidFill>
                      <a:schemeClr val="tx2">
                        <a:lumMod val="40000"/>
                        <a:lumOff val="60000"/>
                      </a:schemeClr>
                    </a:solidFill>
                  </a:tcPr>
                </a:tc>
                <a:tc>
                  <a:txBody>
                    <a:bodyPr/>
                    <a:lstStyle/>
                    <a:p>
                      <a:pPr algn="ctr"/>
                      <a:r>
                        <a:rPr lang="it-IT" sz="2400" b="1" i="0" baseline="0" dirty="0" smtClean="0">
                          <a:ln>
                            <a:noFill/>
                          </a:ln>
                          <a:solidFill>
                            <a:schemeClr val="tx1"/>
                          </a:solidFill>
                          <a:effectLst/>
                          <a:latin typeface="Calibri" pitchFamily="34" charset="0"/>
                        </a:rPr>
                        <a:t>Potenza installabile [kW]</a:t>
                      </a:r>
                      <a:endParaRPr lang="it-IT" sz="2400" b="1" i="0" baseline="0" dirty="0">
                        <a:ln>
                          <a:noFill/>
                        </a:ln>
                        <a:solidFill>
                          <a:schemeClr val="tx1"/>
                        </a:solidFill>
                        <a:effectLst/>
                        <a:latin typeface="Calibri" pitchFamily="34" charset="0"/>
                      </a:endParaRPr>
                    </a:p>
                  </a:txBody>
                  <a:tcPr anchor="ctr">
                    <a:solidFill>
                      <a:schemeClr val="tx2">
                        <a:lumMod val="40000"/>
                        <a:lumOff val="60000"/>
                      </a:schemeClr>
                    </a:solidFill>
                  </a:tcPr>
                </a:tc>
              </a:tr>
              <a:tr h="730336">
                <a:tc>
                  <a:txBody>
                    <a:bodyPr/>
                    <a:lstStyle/>
                    <a:p>
                      <a:pPr algn="ctr"/>
                      <a:r>
                        <a:rPr lang="it-IT" sz="2400" b="0" i="0" baseline="0" dirty="0" smtClean="0">
                          <a:ln>
                            <a:noFill/>
                          </a:ln>
                          <a:solidFill>
                            <a:schemeClr val="tx1"/>
                          </a:solidFill>
                          <a:effectLst/>
                          <a:latin typeface="Calibri" pitchFamily="34" charset="0"/>
                        </a:rPr>
                        <a:t>Torrente </a:t>
                      </a:r>
                      <a:r>
                        <a:rPr lang="it-IT" sz="2400" b="0" i="0" baseline="0" dirty="0" err="1" smtClean="0">
                          <a:ln>
                            <a:noFill/>
                          </a:ln>
                          <a:solidFill>
                            <a:schemeClr val="tx1"/>
                          </a:solidFill>
                          <a:effectLst/>
                          <a:latin typeface="Calibri" pitchFamily="34" charset="0"/>
                        </a:rPr>
                        <a:t>Lys</a:t>
                      </a:r>
                      <a:endParaRPr lang="it-IT" sz="2400" b="0" i="0" baseline="0" dirty="0">
                        <a:ln>
                          <a:noFill/>
                        </a:ln>
                        <a:solidFill>
                          <a:schemeClr val="tx1"/>
                        </a:solidFill>
                        <a:effectLst/>
                        <a:latin typeface="Calibri" pitchFamily="34" charset="0"/>
                      </a:endParaRPr>
                    </a:p>
                  </a:txBody>
                  <a:tcPr anchor="ctr">
                    <a:solidFill>
                      <a:schemeClr val="accent1">
                        <a:lumMod val="40000"/>
                        <a:lumOff val="60000"/>
                      </a:schemeClr>
                    </a:solidFill>
                  </a:tcPr>
                </a:tc>
                <a:tc>
                  <a:txBody>
                    <a:bodyPr/>
                    <a:lstStyle/>
                    <a:p>
                      <a:pPr algn="ctr"/>
                      <a:r>
                        <a:rPr lang="it-IT" sz="2400" b="0" i="0" baseline="0" dirty="0" smtClean="0">
                          <a:ln>
                            <a:noFill/>
                          </a:ln>
                          <a:solidFill>
                            <a:schemeClr val="tx1"/>
                          </a:solidFill>
                          <a:effectLst/>
                          <a:latin typeface="Calibri" pitchFamily="34" charset="0"/>
                        </a:rPr>
                        <a:t>102’994</a:t>
                      </a:r>
                      <a:endParaRPr lang="it-IT" sz="2400" b="0" i="0" baseline="0" dirty="0">
                        <a:ln>
                          <a:noFill/>
                        </a:ln>
                        <a:solidFill>
                          <a:schemeClr val="tx1"/>
                        </a:solidFill>
                        <a:effectLst/>
                        <a:latin typeface="Calibri" pitchFamily="34" charset="0"/>
                      </a:endParaRPr>
                    </a:p>
                  </a:txBody>
                  <a:tcPr anchor="ctr">
                    <a:solidFill>
                      <a:schemeClr val="accent1">
                        <a:lumMod val="40000"/>
                        <a:lumOff val="60000"/>
                      </a:schemeClr>
                    </a:solidFill>
                  </a:tcPr>
                </a:tc>
              </a:tr>
              <a:tr h="730336">
                <a:tc>
                  <a:txBody>
                    <a:bodyPr/>
                    <a:lstStyle/>
                    <a:p>
                      <a:pPr algn="ctr"/>
                      <a:r>
                        <a:rPr lang="it-IT" sz="2400" b="0" i="0" baseline="0" dirty="0" smtClean="0">
                          <a:ln>
                            <a:noFill/>
                          </a:ln>
                          <a:solidFill>
                            <a:schemeClr val="tx1"/>
                          </a:solidFill>
                          <a:effectLst/>
                          <a:latin typeface="Calibri" pitchFamily="34" charset="0"/>
                        </a:rPr>
                        <a:t>Torrente S. </a:t>
                      </a:r>
                      <a:r>
                        <a:rPr lang="it-IT" sz="2400" b="0" i="0" baseline="0" dirty="0" err="1" smtClean="0">
                          <a:ln>
                            <a:noFill/>
                          </a:ln>
                          <a:solidFill>
                            <a:schemeClr val="tx1"/>
                          </a:solidFill>
                          <a:effectLst/>
                          <a:latin typeface="Calibri" pitchFamily="34" charset="0"/>
                        </a:rPr>
                        <a:t>Barthélemy</a:t>
                      </a:r>
                      <a:endParaRPr lang="it-IT" sz="2400" b="0" i="0" baseline="0" dirty="0">
                        <a:ln>
                          <a:noFill/>
                        </a:ln>
                        <a:solidFill>
                          <a:schemeClr val="tx1"/>
                        </a:solidFill>
                        <a:effectLst/>
                        <a:latin typeface="Calibri" pitchFamily="34" charset="0"/>
                      </a:endParaRPr>
                    </a:p>
                  </a:txBody>
                  <a:tcPr anchor="ctr">
                    <a:solidFill>
                      <a:schemeClr val="accent1">
                        <a:lumMod val="20000"/>
                        <a:lumOff val="80000"/>
                      </a:schemeClr>
                    </a:solidFill>
                  </a:tcPr>
                </a:tc>
                <a:tc>
                  <a:txBody>
                    <a:bodyPr/>
                    <a:lstStyle/>
                    <a:p>
                      <a:pPr algn="ctr"/>
                      <a:r>
                        <a:rPr lang="it-IT" sz="2400" b="0" i="0" baseline="0" dirty="0" smtClean="0">
                          <a:ln>
                            <a:noFill/>
                          </a:ln>
                          <a:solidFill>
                            <a:schemeClr val="tx1"/>
                          </a:solidFill>
                          <a:effectLst/>
                          <a:latin typeface="Calibri" pitchFamily="34" charset="0"/>
                        </a:rPr>
                        <a:t>16’517</a:t>
                      </a:r>
                      <a:endParaRPr lang="it-IT" sz="2400" b="0" i="0" baseline="0" dirty="0">
                        <a:ln>
                          <a:noFill/>
                        </a:ln>
                        <a:solidFill>
                          <a:schemeClr val="tx1"/>
                        </a:solidFill>
                        <a:effectLst/>
                        <a:latin typeface="Calibri" pitchFamily="34" charset="0"/>
                      </a:endParaRPr>
                    </a:p>
                  </a:txBody>
                  <a:tcPr anchor="ctr">
                    <a:solidFill>
                      <a:schemeClr val="accent1">
                        <a:lumMod val="20000"/>
                        <a:lumOff val="80000"/>
                      </a:schemeClr>
                    </a:solidFill>
                  </a:tcPr>
                </a:tc>
              </a:tr>
              <a:tr h="730336">
                <a:tc>
                  <a:txBody>
                    <a:bodyPr/>
                    <a:lstStyle/>
                    <a:p>
                      <a:pPr algn="ctr"/>
                      <a:r>
                        <a:rPr lang="it-IT" sz="2400" b="0" i="0" baseline="0" dirty="0" smtClean="0">
                          <a:ln>
                            <a:noFill/>
                          </a:ln>
                          <a:solidFill>
                            <a:schemeClr val="tx1"/>
                          </a:solidFill>
                          <a:effectLst/>
                          <a:latin typeface="Calibri" pitchFamily="34" charset="0"/>
                        </a:rPr>
                        <a:t>Torrente </a:t>
                      </a:r>
                      <a:r>
                        <a:rPr lang="it-IT" sz="2400" b="0" i="0" baseline="0" dirty="0" err="1" smtClean="0">
                          <a:ln>
                            <a:noFill/>
                          </a:ln>
                          <a:solidFill>
                            <a:schemeClr val="tx1"/>
                          </a:solidFill>
                          <a:effectLst/>
                          <a:latin typeface="Calibri" pitchFamily="34" charset="0"/>
                        </a:rPr>
                        <a:t>Ayasse</a:t>
                      </a:r>
                      <a:endParaRPr lang="it-IT" sz="2400" b="0" i="0" baseline="0" dirty="0">
                        <a:ln>
                          <a:noFill/>
                        </a:ln>
                        <a:solidFill>
                          <a:schemeClr val="tx1"/>
                        </a:solidFill>
                        <a:effectLst/>
                        <a:latin typeface="Calibri" pitchFamily="34" charset="0"/>
                      </a:endParaRPr>
                    </a:p>
                  </a:txBody>
                  <a:tcPr anchor="ctr">
                    <a:solidFill>
                      <a:schemeClr val="accent1">
                        <a:lumMod val="40000"/>
                        <a:lumOff val="60000"/>
                      </a:schemeClr>
                    </a:solidFill>
                  </a:tcPr>
                </a:tc>
                <a:tc>
                  <a:txBody>
                    <a:bodyPr/>
                    <a:lstStyle/>
                    <a:p>
                      <a:pPr algn="ctr"/>
                      <a:r>
                        <a:rPr lang="it-IT" sz="2400" b="0" i="0" baseline="0" dirty="0" smtClean="0">
                          <a:ln>
                            <a:noFill/>
                          </a:ln>
                          <a:solidFill>
                            <a:schemeClr val="tx1"/>
                          </a:solidFill>
                          <a:effectLst/>
                          <a:latin typeface="Calibri" pitchFamily="34" charset="0"/>
                        </a:rPr>
                        <a:t>46’247</a:t>
                      </a:r>
                      <a:endParaRPr lang="it-IT" sz="2400" b="0" i="0" baseline="0" dirty="0">
                        <a:ln>
                          <a:noFill/>
                        </a:ln>
                        <a:solidFill>
                          <a:schemeClr val="tx1"/>
                        </a:solidFill>
                        <a:effectLst/>
                        <a:latin typeface="Calibri" pitchFamily="34" charset="0"/>
                      </a:endParaRPr>
                    </a:p>
                  </a:txBody>
                  <a:tcPr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1776871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58813" y="173900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a:solidFill>
                  <a:schemeClr val="tx2">
                    <a:lumMod val="50000"/>
                  </a:schemeClr>
                </a:solidFill>
                <a:effectLst>
                  <a:outerShdw blurRad="38100" dist="38100" dir="2700000" algn="tl">
                    <a:srgbClr val="000000">
                      <a:alpha val="43137"/>
                    </a:srgbClr>
                  </a:outerShdw>
                </a:effectLst>
              </a:rPr>
              <a:t>Risultati – Potenziale residuo</a:t>
            </a: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1" name="Tabella 10"/>
          <p:cNvGraphicFramePr>
            <a:graphicFrameLocks noGrp="1"/>
          </p:cNvGraphicFramePr>
          <p:nvPr>
            <p:extLst>
              <p:ext uri="{D42A27DB-BD31-4B8C-83A1-F6EECF244321}">
                <p14:modId xmlns:p14="http://schemas.microsoft.com/office/powerpoint/2010/main" val="1121893440"/>
              </p:ext>
            </p:extLst>
          </p:nvPr>
        </p:nvGraphicFramePr>
        <p:xfrm>
          <a:off x="1924050" y="5079654"/>
          <a:ext cx="8896350" cy="2921344"/>
        </p:xfrm>
        <a:graphic>
          <a:graphicData uri="http://schemas.openxmlformats.org/drawingml/2006/table">
            <a:tbl>
              <a:tblPr firstRow="1" bandRow="1">
                <a:effectLst>
                  <a:outerShdw blurRad="50800" dist="50800" sx="1000" sy="1000" algn="ctr" rotWithShape="0">
                    <a:schemeClr val="tx1"/>
                  </a:outerShdw>
                </a:effectLst>
                <a:tableStyleId>{D113A9D2-9D6B-4929-AA2D-F23B5EE8CBE7}</a:tableStyleId>
              </a:tblPr>
              <a:tblGrid>
                <a:gridCol w="4448175"/>
                <a:gridCol w="4448175"/>
              </a:tblGrid>
              <a:tr h="730336">
                <a:tc>
                  <a:txBody>
                    <a:bodyPr/>
                    <a:lstStyle/>
                    <a:p>
                      <a:pPr algn="ctr"/>
                      <a:r>
                        <a:rPr lang="it-IT" sz="2400" b="1" i="0" baseline="0" dirty="0" smtClean="0">
                          <a:ln>
                            <a:noFill/>
                          </a:ln>
                          <a:solidFill>
                            <a:schemeClr val="tx1"/>
                          </a:solidFill>
                          <a:effectLst/>
                          <a:latin typeface="Calibri" pitchFamily="34" charset="0"/>
                        </a:rPr>
                        <a:t>Bacino</a:t>
                      </a:r>
                      <a:endParaRPr lang="it-IT" sz="2400" b="1" i="0" baseline="0" dirty="0">
                        <a:ln>
                          <a:noFill/>
                        </a:ln>
                        <a:solidFill>
                          <a:schemeClr val="tx1"/>
                        </a:solidFill>
                        <a:effectLst/>
                        <a:latin typeface="Calibri" pitchFamily="34" charset="0"/>
                      </a:endParaRPr>
                    </a:p>
                  </a:txBody>
                  <a:tcPr anchor="ctr">
                    <a:solidFill>
                      <a:schemeClr val="tx2">
                        <a:lumMod val="40000"/>
                        <a:lumOff val="60000"/>
                      </a:schemeClr>
                    </a:solidFill>
                  </a:tcPr>
                </a:tc>
                <a:tc>
                  <a:txBody>
                    <a:bodyPr/>
                    <a:lstStyle/>
                    <a:p>
                      <a:pPr algn="ctr"/>
                      <a:r>
                        <a:rPr lang="it-IT" sz="2400" b="1" i="0" baseline="0" dirty="0" smtClean="0">
                          <a:ln>
                            <a:noFill/>
                          </a:ln>
                          <a:solidFill>
                            <a:schemeClr val="tx1"/>
                          </a:solidFill>
                          <a:effectLst/>
                          <a:latin typeface="Calibri" pitchFamily="34" charset="0"/>
                        </a:rPr>
                        <a:t>Potenza installabile [kW]</a:t>
                      </a:r>
                      <a:endParaRPr lang="it-IT" sz="2400" b="1" i="0" baseline="0" dirty="0">
                        <a:ln>
                          <a:noFill/>
                        </a:ln>
                        <a:solidFill>
                          <a:schemeClr val="tx1"/>
                        </a:solidFill>
                        <a:effectLst/>
                        <a:latin typeface="Calibri" pitchFamily="34" charset="0"/>
                      </a:endParaRPr>
                    </a:p>
                  </a:txBody>
                  <a:tcPr anchor="ctr">
                    <a:solidFill>
                      <a:schemeClr val="tx2">
                        <a:lumMod val="40000"/>
                        <a:lumOff val="60000"/>
                      </a:schemeClr>
                    </a:solidFill>
                  </a:tcPr>
                </a:tc>
              </a:tr>
              <a:tr h="730336">
                <a:tc>
                  <a:txBody>
                    <a:bodyPr/>
                    <a:lstStyle/>
                    <a:p>
                      <a:pPr algn="ctr"/>
                      <a:r>
                        <a:rPr lang="it-IT" sz="2400" b="0" i="0" baseline="0" dirty="0" smtClean="0">
                          <a:ln>
                            <a:noFill/>
                          </a:ln>
                          <a:solidFill>
                            <a:schemeClr val="tx1"/>
                          </a:solidFill>
                          <a:effectLst/>
                          <a:latin typeface="Calibri" pitchFamily="34" charset="0"/>
                        </a:rPr>
                        <a:t>Torrente </a:t>
                      </a:r>
                      <a:r>
                        <a:rPr lang="it-IT" sz="2400" b="0" i="0" baseline="0" dirty="0" err="1" smtClean="0">
                          <a:ln>
                            <a:noFill/>
                          </a:ln>
                          <a:solidFill>
                            <a:schemeClr val="tx1"/>
                          </a:solidFill>
                          <a:effectLst/>
                          <a:latin typeface="Calibri" pitchFamily="34" charset="0"/>
                        </a:rPr>
                        <a:t>Lys</a:t>
                      </a:r>
                      <a:endParaRPr lang="it-IT" sz="2400" b="0" i="0" baseline="0" dirty="0">
                        <a:ln>
                          <a:noFill/>
                        </a:ln>
                        <a:solidFill>
                          <a:schemeClr val="tx1"/>
                        </a:solidFill>
                        <a:effectLst/>
                        <a:latin typeface="Calibri" pitchFamily="34" charset="0"/>
                      </a:endParaRPr>
                    </a:p>
                  </a:txBody>
                  <a:tcPr anchor="ctr">
                    <a:solidFill>
                      <a:schemeClr val="accent1">
                        <a:lumMod val="40000"/>
                        <a:lumOff val="60000"/>
                      </a:schemeClr>
                    </a:solidFill>
                  </a:tcPr>
                </a:tc>
                <a:tc>
                  <a:txBody>
                    <a:bodyPr/>
                    <a:lstStyle/>
                    <a:p>
                      <a:pPr marL="0" marR="0" indent="0" algn="ctr" defTabSz="640003" rtl="0" eaLnBrk="1" fontAlgn="auto" latinLnBrk="0" hangingPunct="1">
                        <a:lnSpc>
                          <a:spcPct val="100000"/>
                        </a:lnSpc>
                        <a:spcBef>
                          <a:spcPts val="0"/>
                        </a:spcBef>
                        <a:spcAft>
                          <a:spcPts val="0"/>
                        </a:spcAft>
                        <a:buClrTx/>
                        <a:buSzTx/>
                        <a:buFontTx/>
                        <a:buNone/>
                        <a:tabLst/>
                        <a:defRPr/>
                      </a:pPr>
                      <a:r>
                        <a:rPr lang="it-IT" sz="2400" b="0" i="0" baseline="0" dirty="0" smtClean="0">
                          <a:ln>
                            <a:noFill/>
                          </a:ln>
                          <a:solidFill>
                            <a:schemeClr val="tx1"/>
                          </a:solidFill>
                          <a:effectLst/>
                          <a:latin typeface="Calibri" pitchFamily="34" charset="0"/>
                        </a:rPr>
                        <a:t>83’417</a:t>
                      </a:r>
                      <a:endParaRPr lang="it-IT" sz="2400" kern="1200" dirty="0" smtClean="0">
                        <a:ln>
                          <a:solidFill>
                            <a:schemeClr val="bg1"/>
                          </a:solidFill>
                        </a:ln>
                        <a:solidFill>
                          <a:schemeClr val="tx1"/>
                        </a:solidFill>
                        <a:effectLst/>
                        <a:latin typeface="Calibri" pitchFamily="34" charset="0"/>
                      </a:endParaRPr>
                    </a:p>
                  </a:txBody>
                  <a:tcPr anchor="ctr">
                    <a:solidFill>
                      <a:schemeClr val="accent1">
                        <a:lumMod val="40000"/>
                        <a:lumOff val="60000"/>
                      </a:schemeClr>
                    </a:solidFill>
                  </a:tcPr>
                </a:tc>
              </a:tr>
              <a:tr h="730336">
                <a:tc>
                  <a:txBody>
                    <a:bodyPr/>
                    <a:lstStyle/>
                    <a:p>
                      <a:pPr algn="ctr"/>
                      <a:r>
                        <a:rPr lang="it-IT" sz="2400" b="0" i="0" baseline="0" dirty="0" smtClean="0">
                          <a:ln>
                            <a:noFill/>
                          </a:ln>
                          <a:solidFill>
                            <a:schemeClr val="tx1"/>
                          </a:solidFill>
                          <a:effectLst/>
                          <a:latin typeface="Calibri" pitchFamily="34" charset="0"/>
                        </a:rPr>
                        <a:t>Torrente S. </a:t>
                      </a:r>
                      <a:r>
                        <a:rPr lang="it-IT" sz="2400" b="0" i="0" baseline="0" dirty="0" err="1" smtClean="0">
                          <a:ln>
                            <a:noFill/>
                          </a:ln>
                          <a:solidFill>
                            <a:schemeClr val="tx1"/>
                          </a:solidFill>
                          <a:effectLst/>
                          <a:latin typeface="Calibri" pitchFamily="34" charset="0"/>
                        </a:rPr>
                        <a:t>Barthélemy</a:t>
                      </a:r>
                      <a:endParaRPr lang="it-IT" sz="2400" b="0" i="0" baseline="0" dirty="0">
                        <a:ln>
                          <a:noFill/>
                        </a:ln>
                        <a:solidFill>
                          <a:schemeClr val="tx1"/>
                        </a:solidFill>
                        <a:effectLst/>
                        <a:latin typeface="Calibri" pitchFamily="34" charset="0"/>
                      </a:endParaRPr>
                    </a:p>
                  </a:txBody>
                  <a:tcPr anchor="ctr">
                    <a:solidFill>
                      <a:schemeClr val="accent1">
                        <a:lumMod val="20000"/>
                        <a:lumOff val="80000"/>
                      </a:schemeClr>
                    </a:solidFill>
                  </a:tcPr>
                </a:tc>
                <a:tc>
                  <a:txBody>
                    <a:bodyPr/>
                    <a:lstStyle/>
                    <a:p>
                      <a:pPr algn="ctr"/>
                      <a:r>
                        <a:rPr lang="it-IT" sz="2400" b="0" i="0" baseline="0" dirty="0" smtClean="0">
                          <a:ln>
                            <a:noFill/>
                          </a:ln>
                          <a:solidFill>
                            <a:schemeClr val="tx1"/>
                          </a:solidFill>
                          <a:effectLst/>
                          <a:latin typeface="Calibri" pitchFamily="34" charset="0"/>
                        </a:rPr>
                        <a:t>12’962</a:t>
                      </a:r>
                      <a:endParaRPr lang="it-IT" sz="2400" b="0" i="0" baseline="0" dirty="0">
                        <a:ln>
                          <a:noFill/>
                        </a:ln>
                        <a:solidFill>
                          <a:schemeClr val="tx1"/>
                        </a:solidFill>
                        <a:effectLst/>
                        <a:latin typeface="Calibri" pitchFamily="34" charset="0"/>
                      </a:endParaRPr>
                    </a:p>
                  </a:txBody>
                  <a:tcPr anchor="ctr">
                    <a:solidFill>
                      <a:schemeClr val="accent1">
                        <a:lumMod val="20000"/>
                        <a:lumOff val="80000"/>
                      </a:schemeClr>
                    </a:solidFill>
                  </a:tcPr>
                </a:tc>
              </a:tr>
              <a:tr h="730336">
                <a:tc>
                  <a:txBody>
                    <a:bodyPr/>
                    <a:lstStyle/>
                    <a:p>
                      <a:pPr algn="ctr"/>
                      <a:r>
                        <a:rPr lang="it-IT" sz="2400" b="0" i="0" baseline="0" dirty="0" smtClean="0">
                          <a:ln>
                            <a:noFill/>
                          </a:ln>
                          <a:solidFill>
                            <a:schemeClr val="tx1"/>
                          </a:solidFill>
                          <a:effectLst/>
                          <a:latin typeface="Calibri" pitchFamily="34" charset="0"/>
                        </a:rPr>
                        <a:t>Torrente </a:t>
                      </a:r>
                      <a:r>
                        <a:rPr lang="it-IT" sz="2400" b="0" i="0" baseline="0" dirty="0" err="1" smtClean="0">
                          <a:ln>
                            <a:noFill/>
                          </a:ln>
                          <a:solidFill>
                            <a:schemeClr val="tx1"/>
                          </a:solidFill>
                          <a:effectLst/>
                          <a:latin typeface="Calibri" pitchFamily="34" charset="0"/>
                        </a:rPr>
                        <a:t>Ayasse</a:t>
                      </a:r>
                      <a:endParaRPr lang="it-IT" sz="2400" b="0" i="0" baseline="0" dirty="0">
                        <a:ln>
                          <a:noFill/>
                        </a:ln>
                        <a:solidFill>
                          <a:schemeClr val="tx1"/>
                        </a:solidFill>
                        <a:effectLst/>
                        <a:latin typeface="Calibri" pitchFamily="34" charset="0"/>
                      </a:endParaRPr>
                    </a:p>
                  </a:txBody>
                  <a:tcPr anchor="ctr">
                    <a:solidFill>
                      <a:schemeClr val="accent1">
                        <a:lumMod val="40000"/>
                        <a:lumOff val="60000"/>
                      </a:schemeClr>
                    </a:solidFill>
                  </a:tcPr>
                </a:tc>
                <a:tc>
                  <a:txBody>
                    <a:bodyPr/>
                    <a:lstStyle/>
                    <a:p>
                      <a:pPr algn="ctr"/>
                      <a:r>
                        <a:rPr lang="it-IT" sz="2400" b="0" i="0" baseline="0" dirty="0" smtClean="0">
                          <a:ln>
                            <a:noFill/>
                          </a:ln>
                          <a:solidFill>
                            <a:schemeClr val="tx1"/>
                          </a:solidFill>
                          <a:effectLst/>
                          <a:latin typeface="Calibri" pitchFamily="34" charset="0"/>
                        </a:rPr>
                        <a:t>40’308</a:t>
                      </a:r>
                      <a:endParaRPr lang="it-IT" sz="2400" b="0" i="0" baseline="0" dirty="0">
                        <a:ln>
                          <a:noFill/>
                        </a:ln>
                        <a:solidFill>
                          <a:schemeClr val="tx1"/>
                        </a:solidFill>
                        <a:effectLst/>
                        <a:latin typeface="Calibri" pitchFamily="34" charset="0"/>
                      </a:endParaRPr>
                    </a:p>
                  </a:txBody>
                  <a:tcPr anchor="ctr">
                    <a:solidFill>
                      <a:schemeClr val="accent1">
                        <a:lumMod val="40000"/>
                        <a:lumOff val="60000"/>
                      </a:schemeClr>
                    </a:solidFill>
                  </a:tcPr>
                </a:tc>
              </a:tr>
            </a:tbl>
          </a:graphicData>
        </a:graphic>
      </p:graphicFrame>
      <p:sp>
        <p:nvSpPr>
          <p:cNvPr id="8" name="Rettangolo 7"/>
          <p:cNvSpPr/>
          <p:nvPr/>
        </p:nvSpPr>
        <p:spPr>
          <a:xfrm>
            <a:off x="1790701" y="2721477"/>
            <a:ext cx="9239250" cy="1815882"/>
          </a:xfrm>
          <a:prstGeom prst="rect">
            <a:avLst/>
          </a:prstGeom>
        </p:spPr>
        <p:txBody>
          <a:bodyPr wrap="square">
            <a:spAutoFit/>
          </a:bodyPr>
          <a:lstStyle/>
          <a:p>
            <a:pPr algn="ctr"/>
            <a:r>
              <a:rPr lang="it-IT" sz="2800" dirty="0" smtClean="0">
                <a:latin typeface="Calibri" pitchFamily="34" charset="0"/>
              </a:rPr>
              <a:t>Il potenziale idroelettrico residuo si ottiene considerando  le portate in alveo «reali» calcolate sottraendo le portate prelevate per scopi irrigui, potabili, idroelettrici o altri usi lungo l’asta in esame a quelle naturali.</a:t>
            </a:r>
          </a:p>
        </p:txBody>
      </p:sp>
    </p:spTree>
    <p:extLst>
      <p:ext uri="{BB962C8B-B14F-4D97-AF65-F5344CB8AC3E}">
        <p14:creationId xmlns:p14="http://schemas.microsoft.com/office/powerpoint/2010/main" val="2765913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58813" y="185330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a:solidFill>
                  <a:schemeClr val="tx2">
                    <a:lumMod val="50000"/>
                  </a:schemeClr>
                </a:solidFill>
                <a:effectLst>
                  <a:outerShdw blurRad="38100" dist="38100" dir="2700000" algn="tl">
                    <a:srgbClr val="000000">
                      <a:alpha val="43137"/>
                    </a:srgbClr>
                  </a:outerShdw>
                </a:effectLst>
              </a:rPr>
              <a:t>Risultati – </a:t>
            </a:r>
            <a:r>
              <a:rPr lang="it-IT" sz="4400" dirty="0" smtClean="0">
                <a:solidFill>
                  <a:schemeClr val="tx2">
                    <a:lumMod val="50000"/>
                  </a:schemeClr>
                </a:solidFill>
                <a:effectLst>
                  <a:outerShdw blurRad="38100" dist="38100" dir="2700000" algn="tl">
                    <a:srgbClr val="000000">
                      <a:alpha val="43137"/>
                    </a:srgbClr>
                  </a:outerShdw>
                </a:effectLst>
              </a:rPr>
              <a:t>Sintesi</a:t>
            </a: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9" name="Tabella 8"/>
          <p:cNvGraphicFramePr>
            <a:graphicFrameLocks noGrp="1"/>
          </p:cNvGraphicFramePr>
          <p:nvPr>
            <p:extLst>
              <p:ext uri="{D42A27DB-BD31-4B8C-83A1-F6EECF244321}">
                <p14:modId xmlns:p14="http://schemas.microsoft.com/office/powerpoint/2010/main" val="2268054458"/>
              </p:ext>
            </p:extLst>
          </p:nvPr>
        </p:nvGraphicFramePr>
        <p:xfrm>
          <a:off x="1790698" y="3350637"/>
          <a:ext cx="9334504" cy="3831213"/>
        </p:xfrm>
        <a:graphic>
          <a:graphicData uri="http://schemas.openxmlformats.org/drawingml/2006/table">
            <a:tbl>
              <a:tblPr firstRow="1" bandRow="1">
                <a:effectLst/>
                <a:tableStyleId>{D113A9D2-9D6B-4929-AA2D-F23B5EE8CBE7}</a:tableStyleId>
              </a:tblPr>
              <a:tblGrid>
                <a:gridCol w="2333626"/>
                <a:gridCol w="2333626"/>
                <a:gridCol w="2333626"/>
                <a:gridCol w="2333626"/>
              </a:tblGrid>
              <a:tr h="0">
                <a:tc>
                  <a:txBody>
                    <a:bodyPr/>
                    <a:lstStyle/>
                    <a:p>
                      <a:pPr marL="0" algn="ctr" defTabSz="914400" rtl="0" eaLnBrk="1" latinLnBrk="0" hangingPunct="1"/>
                      <a:r>
                        <a:rPr kumimoji="0" lang="it-IT" sz="2400" b="1" i="0" u="none" strike="noStrike" kern="1200" cap="none" spc="0" normalizeH="0" baseline="0" noProof="0" dirty="0" smtClean="0">
                          <a:ln>
                            <a:noFill/>
                          </a:ln>
                          <a:solidFill>
                            <a:prstClr val="black"/>
                          </a:solidFill>
                          <a:effectLst/>
                          <a:uLnTx/>
                          <a:uFillTx/>
                          <a:latin typeface="Calibri" pitchFamily="34" charset="0"/>
                          <a:ea typeface="+mn-ea"/>
                          <a:cs typeface="+mn-cs"/>
                        </a:rPr>
                        <a:t>Bacino</a:t>
                      </a:r>
                      <a:endParaRPr lang="it-IT" sz="2000" b="0" kern="1200" baseline="0" dirty="0">
                        <a:ln>
                          <a:solidFill>
                            <a:schemeClr val="bg1"/>
                          </a:solidFill>
                        </a:ln>
                        <a:solidFill>
                          <a:schemeClr val="tx1"/>
                        </a:solidFill>
                        <a:effectLst/>
                        <a:latin typeface="Calibri" pitchFamily="34" charset="0"/>
                        <a:ea typeface="+mn-ea"/>
                        <a:cs typeface="+mn-cs"/>
                      </a:endParaRPr>
                    </a:p>
                  </a:txBody>
                  <a:tcPr anchor="ctr">
                    <a:solidFill>
                      <a:schemeClr val="tx2">
                        <a:lumMod val="40000"/>
                        <a:lumOff val="60000"/>
                      </a:schemeClr>
                    </a:solidFill>
                  </a:tcPr>
                </a:tc>
                <a:tc>
                  <a:txBody>
                    <a:bodyPr/>
                    <a:lstStyle/>
                    <a:p>
                      <a:pPr marL="0" algn="ctr" defTabSz="914400" rtl="0" eaLnBrk="1" latinLnBrk="0" hangingPunct="1"/>
                      <a:r>
                        <a:rPr kumimoji="0" lang="it-IT" sz="2400" b="1" i="0" u="none" strike="noStrike" kern="1200" cap="none" spc="0" normalizeH="0" baseline="0" dirty="0" smtClean="0">
                          <a:ln>
                            <a:noFill/>
                          </a:ln>
                          <a:solidFill>
                            <a:prstClr val="black"/>
                          </a:solidFill>
                          <a:effectLst/>
                          <a:uLnTx/>
                          <a:uFillTx/>
                          <a:latin typeface="Calibri" pitchFamily="34" charset="0"/>
                          <a:ea typeface="+mn-ea"/>
                          <a:cs typeface="+mn-cs"/>
                        </a:rPr>
                        <a:t>Potenza installabile</a:t>
                      </a:r>
                    </a:p>
                    <a:p>
                      <a:pPr marL="0" algn="ctr" defTabSz="914400" rtl="0" eaLnBrk="1" latinLnBrk="0" hangingPunct="1"/>
                      <a:r>
                        <a:rPr kumimoji="0" lang="it-IT" sz="2400" b="1" i="0" u="none" strike="noStrike" kern="1200" cap="none" spc="0" normalizeH="0" baseline="0" dirty="0" smtClean="0">
                          <a:ln>
                            <a:noFill/>
                          </a:ln>
                          <a:solidFill>
                            <a:prstClr val="black"/>
                          </a:solidFill>
                          <a:effectLst/>
                          <a:uLnTx/>
                          <a:uFillTx/>
                          <a:latin typeface="Calibri" pitchFamily="34" charset="0"/>
                          <a:ea typeface="+mn-ea"/>
                          <a:cs typeface="+mn-cs"/>
                        </a:rPr>
                        <a:t>HP </a:t>
                      </a:r>
                      <a:r>
                        <a:rPr kumimoji="0" lang="it-IT" sz="2400" b="1" i="0" u="none" strike="noStrike" kern="1200" cap="none" spc="0" normalizeH="0" baseline="0" dirty="0" err="1" smtClean="0">
                          <a:ln>
                            <a:noFill/>
                          </a:ln>
                          <a:solidFill>
                            <a:prstClr val="black"/>
                          </a:solidFill>
                          <a:effectLst/>
                          <a:uLnTx/>
                          <a:uFillTx/>
                          <a:latin typeface="Calibri" pitchFamily="34" charset="0"/>
                          <a:ea typeface="+mn-ea"/>
                          <a:cs typeface="+mn-cs"/>
                        </a:rPr>
                        <a:t>Max</a:t>
                      </a:r>
                      <a:r>
                        <a:rPr kumimoji="0" lang="it-IT" sz="2400" b="1" i="0" u="none" strike="noStrike" kern="1200" cap="none" spc="0" normalizeH="0" baseline="0" dirty="0" smtClean="0">
                          <a:ln>
                            <a:noFill/>
                          </a:ln>
                          <a:solidFill>
                            <a:prstClr val="black"/>
                          </a:solidFill>
                          <a:effectLst/>
                          <a:uLnTx/>
                          <a:uFillTx/>
                          <a:latin typeface="Calibri" pitchFamily="34" charset="0"/>
                          <a:ea typeface="+mn-ea"/>
                          <a:cs typeface="+mn-cs"/>
                        </a:rPr>
                        <a:t> Potenziale [MW] </a:t>
                      </a:r>
                      <a:endParaRPr kumimoji="0" lang="it-IT" sz="2400" b="1" i="0" u="none" strike="noStrike" kern="1200" cap="none" spc="0" normalizeH="0" baseline="0" dirty="0">
                        <a:ln>
                          <a:noFill/>
                        </a:ln>
                        <a:solidFill>
                          <a:prstClr val="black"/>
                        </a:solidFill>
                        <a:effectLst/>
                        <a:uLnTx/>
                        <a:uFillTx/>
                        <a:latin typeface="Calibri" pitchFamily="34" charset="0"/>
                        <a:ea typeface="+mn-ea"/>
                        <a:cs typeface="+mn-cs"/>
                      </a:endParaRPr>
                    </a:p>
                  </a:txBody>
                  <a:tcPr anchor="ctr">
                    <a:solidFill>
                      <a:schemeClr val="tx2">
                        <a:lumMod val="40000"/>
                        <a:lumOff val="60000"/>
                      </a:schemeClr>
                    </a:solidFill>
                  </a:tcPr>
                </a:tc>
                <a:tc>
                  <a:txBody>
                    <a:bodyPr/>
                    <a:lstStyle/>
                    <a:p>
                      <a:pPr marL="0" algn="ctr" defTabSz="914400" rtl="0" eaLnBrk="1" latinLnBrk="0" hangingPunct="1"/>
                      <a:r>
                        <a:rPr kumimoji="0" lang="it-IT" sz="2400" b="1" i="0" u="none" strike="noStrike" kern="1200" cap="none" spc="0" normalizeH="0" baseline="0" dirty="0" smtClean="0">
                          <a:ln>
                            <a:noFill/>
                          </a:ln>
                          <a:solidFill>
                            <a:prstClr val="black"/>
                          </a:solidFill>
                          <a:effectLst/>
                          <a:uLnTx/>
                          <a:uFillTx/>
                          <a:latin typeface="Calibri" pitchFamily="34" charset="0"/>
                          <a:ea typeface="+mn-ea"/>
                          <a:cs typeface="+mn-cs"/>
                        </a:rPr>
                        <a:t>Potenza installabile</a:t>
                      </a:r>
                    </a:p>
                    <a:p>
                      <a:pPr marL="0" algn="ctr" defTabSz="914400" rtl="0" eaLnBrk="1" latinLnBrk="0" hangingPunct="1"/>
                      <a:r>
                        <a:rPr kumimoji="0" lang="it-IT" sz="2400" b="1" i="0" u="none" strike="noStrike" kern="1200" cap="none" spc="0" normalizeH="0" baseline="0" dirty="0" smtClean="0">
                          <a:ln>
                            <a:noFill/>
                          </a:ln>
                          <a:solidFill>
                            <a:prstClr val="black"/>
                          </a:solidFill>
                          <a:effectLst/>
                          <a:uLnTx/>
                          <a:uFillTx/>
                          <a:latin typeface="Calibri" pitchFamily="34" charset="0"/>
                          <a:ea typeface="+mn-ea"/>
                          <a:cs typeface="+mn-cs"/>
                        </a:rPr>
                        <a:t>HP Potenziale residuo [MW] </a:t>
                      </a:r>
                      <a:endParaRPr kumimoji="0" lang="it-IT" sz="2400" b="1" i="0" u="none" strike="noStrike" kern="1200" cap="none" spc="0" normalizeH="0" baseline="0" dirty="0">
                        <a:ln>
                          <a:noFill/>
                        </a:ln>
                        <a:solidFill>
                          <a:prstClr val="black"/>
                        </a:solidFill>
                        <a:effectLst/>
                        <a:uLnTx/>
                        <a:uFillTx/>
                        <a:latin typeface="Calibri" pitchFamily="34" charset="0"/>
                        <a:ea typeface="+mn-ea"/>
                        <a:cs typeface="+mn-cs"/>
                      </a:endParaRPr>
                    </a:p>
                  </a:txBody>
                  <a:tcPr anchor="ctr">
                    <a:solidFill>
                      <a:schemeClr val="tx2">
                        <a:lumMod val="40000"/>
                        <a:lumOff val="60000"/>
                      </a:schemeClr>
                    </a:solidFill>
                  </a:tcPr>
                </a:tc>
                <a:tc>
                  <a:txBody>
                    <a:bodyPr/>
                    <a:lstStyle/>
                    <a:p>
                      <a:pPr marL="0" algn="ctr" defTabSz="914400" rtl="0" eaLnBrk="1" latinLnBrk="0" hangingPunct="1">
                        <a:spcAft>
                          <a:spcPts val="0"/>
                        </a:spcAft>
                      </a:pPr>
                      <a:r>
                        <a:rPr kumimoji="0" lang="it-IT" sz="2400" b="1" i="0" u="none" strike="noStrike" kern="1200" cap="none" spc="0" normalizeH="0" baseline="0" dirty="0">
                          <a:ln>
                            <a:noFill/>
                          </a:ln>
                          <a:solidFill>
                            <a:prstClr val="black"/>
                          </a:solidFill>
                          <a:effectLst/>
                          <a:uLnTx/>
                          <a:uFillTx/>
                          <a:latin typeface="Calibri" pitchFamily="34" charset="0"/>
                          <a:ea typeface="+mn-ea"/>
                          <a:cs typeface="+mn-cs"/>
                        </a:rPr>
                        <a:t>Potenza complessiva</a:t>
                      </a:r>
                    </a:p>
                    <a:p>
                      <a:pPr marL="0" algn="ctr" defTabSz="914400" rtl="0" eaLnBrk="1" latinLnBrk="0" hangingPunct="1">
                        <a:spcAft>
                          <a:spcPts val="0"/>
                        </a:spcAft>
                      </a:pPr>
                      <a:r>
                        <a:rPr kumimoji="0" lang="it-IT" sz="2400" b="1" i="0" u="none" strike="noStrike" kern="1200" cap="none" spc="0" normalizeH="0" baseline="0" dirty="0">
                          <a:ln>
                            <a:noFill/>
                          </a:ln>
                          <a:solidFill>
                            <a:prstClr val="black"/>
                          </a:solidFill>
                          <a:effectLst/>
                          <a:uLnTx/>
                          <a:uFillTx/>
                          <a:latin typeface="Calibri" pitchFamily="34" charset="0"/>
                          <a:ea typeface="+mn-ea"/>
                          <a:cs typeface="+mn-cs"/>
                        </a:rPr>
                        <a:t>installata [MW]</a:t>
                      </a:r>
                    </a:p>
                  </a:txBody>
                  <a:tcPr marL="68580" marR="68580" marT="0" marB="0" anchor="ctr">
                    <a:solidFill>
                      <a:schemeClr val="tx2">
                        <a:lumMod val="40000"/>
                        <a:lumOff val="60000"/>
                      </a:schemeClr>
                    </a:solidFill>
                  </a:tcPr>
                </a:tc>
              </a:tr>
              <a:tr h="752733">
                <a:tc>
                  <a:txBody>
                    <a:bodyPr/>
                    <a:lstStyle/>
                    <a:p>
                      <a:pPr marL="0" algn="ctr" defTabSz="914400" rtl="0" eaLnBrk="1" latinLnBrk="0" hangingPunct="1"/>
                      <a:r>
                        <a:rPr lang="it-IT" sz="2400" b="0" i="0" kern="1200" baseline="0" dirty="0" smtClean="0">
                          <a:ln>
                            <a:noFill/>
                          </a:ln>
                          <a:solidFill>
                            <a:schemeClr val="tx1"/>
                          </a:solidFill>
                          <a:effectLst/>
                          <a:latin typeface="Calibri" pitchFamily="34" charset="0"/>
                          <a:ea typeface="+mn-ea"/>
                          <a:cs typeface="+mn-cs"/>
                        </a:rPr>
                        <a:t>Torrente </a:t>
                      </a:r>
                      <a:r>
                        <a:rPr lang="it-IT" sz="2400" b="0" i="0" kern="1200" baseline="0" dirty="0" err="1" smtClean="0">
                          <a:ln>
                            <a:noFill/>
                          </a:ln>
                          <a:solidFill>
                            <a:schemeClr val="tx1"/>
                          </a:solidFill>
                          <a:effectLst/>
                          <a:latin typeface="Calibri" pitchFamily="34" charset="0"/>
                          <a:ea typeface="+mn-ea"/>
                          <a:cs typeface="+mn-cs"/>
                        </a:rPr>
                        <a:t>Lys</a:t>
                      </a:r>
                      <a:endParaRPr lang="it-IT" sz="2400" b="0" i="0" kern="1200" baseline="0" dirty="0">
                        <a:ln>
                          <a:noFill/>
                        </a:ln>
                        <a:solidFill>
                          <a:schemeClr val="tx1"/>
                        </a:solidFill>
                        <a:effectLst/>
                        <a:latin typeface="Calibri" pitchFamily="34" charset="0"/>
                        <a:ea typeface="+mn-ea"/>
                        <a:cs typeface="+mn-cs"/>
                      </a:endParaRPr>
                    </a:p>
                  </a:txBody>
                  <a:tcPr anchor="ctr">
                    <a:solidFill>
                      <a:schemeClr val="tx2">
                        <a:lumMod val="20000"/>
                        <a:lumOff val="80000"/>
                      </a:schemeClr>
                    </a:solidFill>
                  </a:tcPr>
                </a:tc>
                <a:tc>
                  <a:txBody>
                    <a:bodyPr/>
                    <a:lstStyle/>
                    <a:p>
                      <a:pPr marL="0" algn="ctr" defTabSz="914400" rtl="0" eaLnBrk="1" latinLnBrk="0" hangingPunct="1"/>
                      <a:r>
                        <a:rPr lang="it-IT" sz="2400" b="0" i="0" kern="1200" baseline="0" dirty="0" smtClean="0">
                          <a:ln>
                            <a:noFill/>
                          </a:ln>
                          <a:solidFill>
                            <a:schemeClr val="tx1"/>
                          </a:solidFill>
                          <a:effectLst/>
                          <a:latin typeface="Calibri" pitchFamily="34" charset="0"/>
                          <a:ea typeface="+mn-ea"/>
                          <a:cs typeface="+mn-cs"/>
                        </a:rPr>
                        <a:t>103</a:t>
                      </a:r>
                      <a:endParaRPr lang="it-IT" sz="2400" b="0" i="0" kern="1200" baseline="0" dirty="0">
                        <a:ln>
                          <a:noFill/>
                        </a:ln>
                        <a:solidFill>
                          <a:schemeClr val="tx1"/>
                        </a:solidFill>
                        <a:effectLst/>
                        <a:latin typeface="Calibri" pitchFamily="34" charset="0"/>
                        <a:ea typeface="+mn-ea"/>
                        <a:cs typeface="+mn-cs"/>
                      </a:endParaRPr>
                    </a:p>
                  </a:txBody>
                  <a:tcPr anchor="ctr">
                    <a:solidFill>
                      <a:schemeClr val="tx2">
                        <a:lumMod val="20000"/>
                        <a:lumOff val="80000"/>
                      </a:schemeClr>
                    </a:solidFill>
                  </a:tcPr>
                </a:tc>
                <a:tc>
                  <a:txBody>
                    <a:bodyPr/>
                    <a:lstStyle/>
                    <a:p>
                      <a:pPr marL="0" algn="ctr" defTabSz="914400" rtl="0" eaLnBrk="1" latinLnBrk="0" hangingPunct="1"/>
                      <a:r>
                        <a:rPr lang="it-IT" sz="2400" b="0" i="0" kern="1200" baseline="0" dirty="0" smtClean="0">
                          <a:ln>
                            <a:noFill/>
                          </a:ln>
                          <a:solidFill>
                            <a:schemeClr val="tx1"/>
                          </a:solidFill>
                          <a:effectLst/>
                          <a:latin typeface="Calibri" pitchFamily="34" charset="0"/>
                          <a:ea typeface="+mn-ea"/>
                          <a:cs typeface="+mn-cs"/>
                        </a:rPr>
                        <a:t>83</a:t>
                      </a:r>
                      <a:endParaRPr lang="it-IT" sz="2400" b="0" i="0" kern="1200" baseline="0" dirty="0">
                        <a:ln>
                          <a:noFill/>
                        </a:ln>
                        <a:solidFill>
                          <a:schemeClr val="tx1"/>
                        </a:solidFill>
                        <a:effectLst/>
                        <a:latin typeface="Calibri" pitchFamily="34" charset="0"/>
                        <a:ea typeface="+mn-ea"/>
                        <a:cs typeface="+mn-cs"/>
                      </a:endParaRPr>
                    </a:p>
                  </a:txBody>
                  <a:tcPr anchor="ctr">
                    <a:solidFill>
                      <a:schemeClr val="tx2">
                        <a:lumMod val="20000"/>
                        <a:lumOff val="80000"/>
                      </a:schemeClr>
                    </a:solidFill>
                  </a:tcPr>
                </a:tc>
                <a:tc>
                  <a:txBody>
                    <a:bodyPr/>
                    <a:lstStyle/>
                    <a:p>
                      <a:pPr marL="0" algn="ctr" defTabSz="914400" rtl="0" eaLnBrk="1" latinLnBrk="0" hangingPunct="1"/>
                      <a:r>
                        <a:rPr lang="it-IT" sz="2400" b="0" i="0" kern="1200" baseline="0" dirty="0" smtClean="0">
                          <a:ln>
                            <a:noFill/>
                          </a:ln>
                          <a:solidFill>
                            <a:schemeClr val="tx1"/>
                          </a:solidFill>
                          <a:effectLst/>
                          <a:latin typeface="Calibri" pitchFamily="34" charset="0"/>
                          <a:ea typeface="+mn-ea"/>
                          <a:cs typeface="+mn-cs"/>
                        </a:rPr>
                        <a:t>92</a:t>
                      </a:r>
                      <a:endParaRPr lang="it-IT" sz="2400" b="0" i="0" kern="1200" baseline="0" dirty="0">
                        <a:ln>
                          <a:noFill/>
                        </a:ln>
                        <a:solidFill>
                          <a:schemeClr val="tx1"/>
                        </a:solidFill>
                        <a:effectLst/>
                        <a:latin typeface="Calibri" pitchFamily="34" charset="0"/>
                        <a:ea typeface="+mn-ea"/>
                        <a:cs typeface="+mn-cs"/>
                      </a:endParaRPr>
                    </a:p>
                  </a:txBody>
                  <a:tcPr anchor="ctr">
                    <a:solidFill>
                      <a:schemeClr val="tx2">
                        <a:lumMod val="20000"/>
                        <a:lumOff val="80000"/>
                      </a:schemeClr>
                    </a:solidFill>
                  </a:tcPr>
                </a:tc>
              </a:tr>
              <a:tr h="338745">
                <a:tc>
                  <a:txBody>
                    <a:bodyPr/>
                    <a:lstStyle/>
                    <a:p>
                      <a:pPr marL="0" algn="ctr" defTabSz="914400" rtl="0" eaLnBrk="1" latinLnBrk="0" hangingPunct="1"/>
                      <a:r>
                        <a:rPr lang="it-IT" sz="2400" b="0" i="0" kern="1200" baseline="0" dirty="0" smtClean="0">
                          <a:ln>
                            <a:noFill/>
                          </a:ln>
                          <a:solidFill>
                            <a:schemeClr val="tx1"/>
                          </a:solidFill>
                          <a:effectLst/>
                          <a:latin typeface="Calibri" pitchFamily="34" charset="0"/>
                          <a:ea typeface="+mn-ea"/>
                          <a:cs typeface="+mn-cs"/>
                        </a:rPr>
                        <a:t>Torrente S. Barthélemy</a:t>
                      </a:r>
                      <a:endParaRPr lang="it-IT" sz="2400" b="0" i="0" kern="1200" baseline="0" dirty="0">
                        <a:ln>
                          <a:noFill/>
                        </a:ln>
                        <a:solidFill>
                          <a:schemeClr val="tx1"/>
                        </a:solidFill>
                        <a:effectLst/>
                        <a:latin typeface="Calibri" pitchFamily="34" charset="0"/>
                        <a:ea typeface="+mn-ea"/>
                        <a:cs typeface="+mn-cs"/>
                      </a:endParaRPr>
                    </a:p>
                  </a:txBody>
                  <a:tcPr anchor="ctr">
                    <a:solidFill>
                      <a:schemeClr val="accent1">
                        <a:lumMod val="20000"/>
                        <a:lumOff val="80000"/>
                      </a:schemeClr>
                    </a:solidFill>
                  </a:tcPr>
                </a:tc>
                <a:tc>
                  <a:txBody>
                    <a:bodyPr/>
                    <a:lstStyle/>
                    <a:p>
                      <a:pPr marL="0" algn="ctr" defTabSz="914400" rtl="0" eaLnBrk="1" latinLnBrk="0" hangingPunct="1"/>
                      <a:r>
                        <a:rPr lang="it-IT" sz="2400" b="0" i="0" kern="1200" baseline="0" dirty="0" smtClean="0">
                          <a:ln>
                            <a:noFill/>
                          </a:ln>
                          <a:solidFill>
                            <a:schemeClr val="tx1"/>
                          </a:solidFill>
                          <a:effectLst/>
                          <a:latin typeface="Calibri" pitchFamily="34" charset="0"/>
                          <a:ea typeface="+mn-ea"/>
                          <a:cs typeface="+mn-cs"/>
                        </a:rPr>
                        <a:t>17</a:t>
                      </a:r>
                      <a:endParaRPr lang="it-IT" sz="2400" b="0" i="0" kern="1200" baseline="0" dirty="0">
                        <a:ln>
                          <a:noFill/>
                        </a:ln>
                        <a:solidFill>
                          <a:schemeClr val="tx1"/>
                        </a:solidFill>
                        <a:effectLst/>
                        <a:latin typeface="Calibri" pitchFamily="34" charset="0"/>
                        <a:ea typeface="+mn-ea"/>
                        <a:cs typeface="+mn-cs"/>
                      </a:endParaRPr>
                    </a:p>
                  </a:txBody>
                  <a:tcPr anchor="ctr">
                    <a:solidFill>
                      <a:schemeClr val="accent1">
                        <a:lumMod val="20000"/>
                        <a:lumOff val="80000"/>
                      </a:schemeClr>
                    </a:solidFill>
                  </a:tcPr>
                </a:tc>
                <a:tc>
                  <a:txBody>
                    <a:bodyPr/>
                    <a:lstStyle/>
                    <a:p>
                      <a:pPr marL="0" algn="ctr" defTabSz="914400" rtl="0" eaLnBrk="1" latinLnBrk="0" hangingPunct="1"/>
                      <a:r>
                        <a:rPr lang="it-IT" sz="2400" b="0" i="0" kern="1200" baseline="0" dirty="0" smtClean="0">
                          <a:ln>
                            <a:noFill/>
                          </a:ln>
                          <a:solidFill>
                            <a:schemeClr val="tx1"/>
                          </a:solidFill>
                          <a:effectLst/>
                          <a:latin typeface="Calibri" pitchFamily="34" charset="0"/>
                          <a:ea typeface="+mn-ea"/>
                          <a:cs typeface="+mn-cs"/>
                        </a:rPr>
                        <a:t>13</a:t>
                      </a:r>
                      <a:endParaRPr lang="it-IT" sz="2400" b="0" i="0" kern="1200" baseline="0" dirty="0">
                        <a:ln>
                          <a:noFill/>
                        </a:ln>
                        <a:solidFill>
                          <a:schemeClr val="tx1"/>
                        </a:solidFill>
                        <a:effectLst/>
                        <a:latin typeface="Calibri" pitchFamily="34" charset="0"/>
                        <a:ea typeface="+mn-ea"/>
                        <a:cs typeface="+mn-cs"/>
                      </a:endParaRPr>
                    </a:p>
                  </a:txBody>
                  <a:tcPr anchor="ctr">
                    <a:solidFill>
                      <a:schemeClr val="accent1">
                        <a:lumMod val="20000"/>
                        <a:lumOff val="80000"/>
                      </a:schemeClr>
                    </a:solidFill>
                  </a:tcPr>
                </a:tc>
                <a:tc>
                  <a:txBody>
                    <a:bodyPr/>
                    <a:lstStyle/>
                    <a:p>
                      <a:pPr marL="0" algn="ctr" defTabSz="914400" rtl="0" eaLnBrk="1" latinLnBrk="0" hangingPunct="1"/>
                      <a:r>
                        <a:rPr lang="it-IT" sz="2400" b="0" i="0" kern="1200" baseline="0" dirty="0" smtClean="0">
                          <a:ln>
                            <a:noFill/>
                          </a:ln>
                          <a:solidFill>
                            <a:schemeClr val="tx1"/>
                          </a:solidFill>
                          <a:effectLst/>
                          <a:latin typeface="Calibri" pitchFamily="34" charset="0"/>
                          <a:ea typeface="+mn-ea"/>
                          <a:cs typeface="+mn-cs"/>
                        </a:rPr>
                        <a:t>7</a:t>
                      </a:r>
                      <a:endParaRPr lang="it-IT" sz="2400" b="0" i="0" kern="1200" baseline="0" dirty="0">
                        <a:ln>
                          <a:noFill/>
                        </a:ln>
                        <a:solidFill>
                          <a:schemeClr val="tx1"/>
                        </a:solidFill>
                        <a:effectLst/>
                        <a:latin typeface="Calibri" pitchFamily="34" charset="0"/>
                        <a:ea typeface="+mn-ea"/>
                        <a:cs typeface="+mn-cs"/>
                      </a:endParaRPr>
                    </a:p>
                  </a:txBody>
                  <a:tcPr anchor="ctr">
                    <a:solidFill>
                      <a:schemeClr val="accent1">
                        <a:lumMod val="20000"/>
                        <a:lumOff val="80000"/>
                      </a:schemeClr>
                    </a:solidFill>
                  </a:tcPr>
                </a:tc>
              </a:tr>
              <a:tr h="701040">
                <a:tc>
                  <a:txBody>
                    <a:bodyPr/>
                    <a:lstStyle/>
                    <a:p>
                      <a:pPr marL="0" algn="ctr" defTabSz="914400" rtl="0" eaLnBrk="1" latinLnBrk="0" hangingPunct="1"/>
                      <a:r>
                        <a:rPr lang="it-IT" sz="2400" b="0" i="0" kern="1200" baseline="0" dirty="0" smtClean="0">
                          <a:ln>
                            <a:noFill/>
                          </a:ln>
                          <a:solidFill>
                            <a:schemeClr val="tx1"/>
                          </a:solidFill>
                          <a:effectLst/>
                          <a:latin typeface="Calibri" pitchFamily="34" charset="0"/>
                          <a:ea typeface="+mn-ea"/>
                          <a:cs typeface="+mn-cs"/>
                        </a:rPr>
                        <a:t>Torrente </a:t>
                      </a:r>
                      <a:r>
                        <a:rPr lang="it-IT" sz="2400" b="0" i="0" kern="1200" baseline="0" dirty="0" err="1" smtClean="0">
                          <a:ln>
                            <a:noFill/>
                          </a:ln>
                          <a:solidFill>
                            <a:schemeClr val="tx1"/>
                          </a:solidFill>
                          <a:effectLst/>
                          <a:latin typeface="Calibri" pitchFamily="34" charset="0"/>
                          <a:ea typeface="+mn-ea"/>
                          <a:cs typeface="+mn-cs"/>
                        </a:rPr>
                        <a:t>Ayasse</a:t>
                      </a:r>
                      <a:endParaRPr lang="it-IT" sz="2400" b="0" i="0" kern="1200" baseline="0" dirty="0">
                        <a:ln>
                          <a:noFill/>
                        </a:ln>
                        <a:solidFill>
                          <a:schemeClr val="tx1"/>
                        </a:solidFill>
                        <a:effectLst/>
                        <a:latin typeface="Calibri" pitchFamily="34" charset="0"/>
                        <a:ea typeface="+mn-ea"/>
                        <a:cs typeface="+mn-cs"/>
                      </a:endParaRPr>
                    </a:p>
                  </a:txBody>
                  <a:tcPr anchor="ctr">
                    <a:solidFill>
                      <a:schemeClr val="tx2">
                        <a:lumMod val="20000"/>
                        <a:lumOff val="80000"/>
                      </a:schemeClr>
                    </a:solidFill>
                  </a:tcPr>
                </a:tc>
                <a:tc>
                  <a:txBody>
                    <a:bodyPr/>
                    <a:lstStyle/>
                    <a:p>
                      <a:pPr marL="0" algn="ctr" defTabSz="914400" rtl="0" eaLnBrk="1" latinLnBrk="0" hangingPunct="1"/>
                      <a:r>
                        <a:rPr lang="it-IT" sz="2400" b="0" i="0" kern="1200" baseline="0" dirty="0" smtClean="0">
                          <a:ln>
                            <a:noFill/>
                          </a:ln>
                          <a:solidFill>
                            <a:schemeClr val="tx1"/>
                          </a:solidFill>
                          <a:effectLst/>
                          <a:latin typeface="Calibri" pitchFamily="34" charset="0"/>
                          <a:ea typeface="+mn-ea"/>
                          <a:cs typeface="+mn-cs"/>
                        </a:rPr>
                        <a:t>46</a:t>
                      </a:r>
                      <a:endParaRPr lang="it-IT" sz="2400" b="0" i="0" kern="1200" baseline="0" dirty="0">
                        <a:ln>
                          <a:noFill/>
                        </a:ln>
                        <a:solidFill>
                          <a:schemeClr val="tx1"/>
                        </a:solidFill>
                        <a:effectLst/>
                        <a:latin typeface="Calibri" pitchFamily="34" charset="0"/>
                        <a:ea typeface="+mn-ea"/>
                        <a:cs typeface="+mn-cs"/>
                      </a:endParaRPr>
                    </a:p>
                  </a:txBody>
                  <a:tcPr anchor="ctr">
                    <a:solidFill>
                      <a:schemeClr val="tx2">
                        <a:lumMod val="20000"/>
                        <a:lumOff val="80000"/>
                      </a:schemeClr>
                    </a:solidFill>
                  </a:tcPr>
                </a:tc>
                <a:tc>
                  <a:txBody>
                    <a:bodyPr/>
                    <a:lstStyle/>
                    <a:p>
                      <a:pPr marL="0" algn="ctr" defTabSz="914400" rtl="0" eaLnBrk="1" latinLnBrk="0" hangingPunct="1"/>
                      <a:r>
                        <a:rPr lang="it-IT" sz="2400" b="0" i="0" kern="1200" baseline="0" dirty="0" smtClean="0">
                          <a:ln>
                            <a:noFill/>
                          </a:ln>
                          <a:solidFill>
                            <a:schemeClr val="tx1"/>
                          </a:solidFill>
                          <a:effectLst/>
                          <a:latin typeface="Calibri" pitchFamily="34" charset="0"/>
                          <a:ea typeface="+mn-ea"/>
                          <a:cs typeface="+mn-cs"/>
                        </a:rPr>
                        <a:t>40</a:t>
                      </a:r>
                      <a:endParaRPr lang="it-IT" sz="2400" b="0" i="0" kern="1200" baseline="0" dirty="0">
                        <a:ln>
                          <a:noFill/>
                        </a:ln>
                        <a:solidFill>
                          <a:schemeClr val="tx1"/>
                        </a:solidFill>
                        <a:effectLst/>
                        <a:latin typeface="Calibri" pitchFamily="34" charset="0"/>
                        <a:ea typeface="+mn-ea"/>
                        <a:cs typeface="+mn-cs"/>
                      </a:endParaRPr>
                    </a:p>
                  </a:txBody>
                  <a:tcPr anchor="ctr">
                    <a:solidFill>
                      <a:schemeClr val="tx2">
                        <a:lumMod val="20000"/>
                        <a:lumOff val="80000"/>
                      </a:schemeClr>
                    </a:solidFill>
                  </a:tcPr>
                </a:tc>
                <a:tc>
                  <a:txBody>
                    <a:bodyPr/>
                    <a:lstStyle/>
                    <a:p>
                      <a:pPr marL="0" algn="ctr" defTabSz="914400" rtl="0" eaLnBrk="1" latinLnBrk="0" hangingPunct="1"/>
                      <a:r>
                        <a:rPr lang="it-IT" sz="2400" b="0" i="0" kern="1200" baseline="0" dirty="0" smtClean="0">
                          <a:ln>
                            <a:noFill/>
                          </a:ln>
                          <a:solidFill>
                            <a:schemeClr val="tx1"/>
                          </a:solidFill>
                          <a:effectLst/>
                          <a:latin typeface="Calibri" pitchFamily="34" charset="0"/>
                          <a:ea typeface="+mn-ea"/>
                          <a:cs typeface="+mn-cs"/>
                        </a:rPr>
                        <a:t>11</a:t>
                      </a:r>
                      <a:endParaRPr lang="it-IT" sz="2400" b="0" i="0" kern="1200" baseline="0" dirty="0">
                        <a:ln>
                          <a:noFill/>
                        </a:ln>
                        <a:solidFill>
                          <a:schemeClr val="tx1"/>
                        </a:solidFill>
                        <a:effectLst/>
                        <a:latin typeface="Calibri" pitchFamily="34" charset="0"/>
                        <a:ea typeface="+mn-ea"/>
                        <a:cs typeface="+mn-cs"/>
                      </a:endParaRPr>
                    </a:p>
                  </a:txBody>
                  <a:tcPr anchor="ctr">
                    <a:solidFill>
                      <a:schemeClr val="tx2">
                        <a:lumMod val="20000"/>
                        <a:lumOff val="80000"/>
                      </a:schemeClr>
                    </a:solidFill>
                  </a:tcPr>
                </a:tc>
              </a:tr>
            </a:tbl>
          </a:graphicData>
        </a:graphic>
      </p:graphicFrame>
    </p:spTree>
    <p:extLst>
      <p:ext uri="{BB962C8B-B14F-4D97-AF65-F5344CB8AC3E}">
        <p14:creationId xmlns:p14="http://schemas.microsoft.com/office/powerpoint/2010/main" val="3984516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58813" y="185330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a:solidFill>
                  <a:schemeClr val="tx2">
                    <a:lumMod val="50000"/>
                  </a:schemeClr>
                </a:solidFill>
                <a:effectLst>
                  <a:outerShdw blurRad="38100" dist="38100" dir="2700000" algn="tl">
                    <a:srgbClr val="000000">
                      <a:alpha val="43137"/>
                    </a:srgbClr>
                  </a:outerShdw>
                </a:effectLst>
              </a:rPr>
              <a:t>Risultati – </a:t>
            </a:r>
            <a:r>
              <a:rPr lang="it-IT" sz="4400" dirty="0" smtClean="0">
                <a:solidFill>
                  <a:schemeClr val="tx2">
                    <a:lumMod val="50000"/>
                  </a:schemeClr>
                </a:solidFill>
                <a:effectLst>
                  <a:outerShdw blurRad="38100" dist="38100" dir="2700000" algn="tl">
                    <a:srgbClr val="000000">
                      <a:alpha val="43137"/>
                    </a:srgbClr>
                  </a:outerShdw>
                </a:effectLst>
              </a:rPr>
              <a:t>Indice di sfruttamento</a:t>
            </a: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 name="Tabella 7"/>
          <p:cNvGraphicFramePr>
            <a:graphicFrameLocks noGrp="1"/>
          </p:cNvGraphicFramePr>
          <p:nvPr>
            <p:extLst>
              <p:ext uri="{D42A27DB-BD31-4B8C-83A1-F6EECF244321}">
                <p14:modId xmlns:p14="http://schemas.microsoft.com/office/powerpoint/2010/main" val="77225090"/>
              </p:ext>
            </p:extLst>
          </p:nvPr>
        </p:nvGraphicFramePr>
        <p:xfrm>
          <a:off x="1924050" y="4870104"/>
          <a:ext cx="8896350" cy="2921344"/>
        </p:xfrm>
        <a:graphic>
          <a:graphicData uri="http://schemas.openxmlformats.org/drawingml/2006/table">
            <a:tbl>
              <a:tblPr firstRow="1" bandRow="1">
                <a:effectLst>
                  <a:outerShdw blurRad="40000" dist="23000" sx="1000" sy="1000" rotWithShape="0">
                    <a:srgbClr val="000000"/>
                  </a:outerShdw>
                </a:effectLst>
                <a:tableStyleId>{D113A9D2-9D6B-4929-AA2D-F23B5EE8CBE7}</a:tableStyleId>
              </a:tblPr>
              <a:tblGrid>
                <a:gridCol w="4448175"/>
                <a:gridCol w="4448175"/>
              </a:tblGrid>
              <a:tr h="730336">
                <a:tc>
                  <a:txBody>
                    <a:bodyPr/>
                    <a:lstStyle/>
                    <a:p>
                      <a:pPr algn="ctr"/>
                      <a:r>
                        <a:rPr lang="it-IT" sz="2400" b="1" i="0" baseline="0" dirty="0" smtClean="0">
                          <a:ln>
                            <a:noFill/>
                          </a:ln>
                          <a:solidFill>
                            <a:schemeClr val="tx1"/>
                          </a:solidFill>
                          <a:effectLst/>
                          <a:latin typeface="Calibri" pitchFamily="34" charset="0"/>
                        </a:rPr>
                        <a:t>Bacino</a:t>
                      </a:r>
                      <a:endParaRPr lang="it-IT" sz="2400" b="1" i="0" baseline="0" dirty="0">
                        <a:ln>
                          <a:noFill/>
                        </a:ln>
                        <a:solidFill>
                          <a:schemeClr val="tx1"/>
                        </a:solidFill>
                        <a:effectLst/>
                        <a:latin typeface="Calibri" pitchFamily="34" charset="0"/>
                      </a:endParaRPr>
                    </a:p>
                  </a:txBody>
                  <a:tcPr anchor="ctr">
                    <a:solidFill>
                      <a:schemeClr val="tx2">
                        <a:lumMod val="40000"/>
                        <a:lumOff val="60000"/>
                      </a:schemeClr>
                    </a:solidFill>
                  </a:tcPr>
                </a:tc>
                <a:tc>
                  <a:txBody>
                    <a:bodyPr/>
                    <a:lstStyle/>
                    <a:p>
                      <a:pPr algn="ctr"/>
                      <a:r>
                        <a:rPr lang="it-IT" sz="2400" b="1" i="0" baseline="0" dirty="0" smtClean="0">
                          <a:ln>
                            <a:noFill/>
                          </a:ln>
                          <a:solidFill>
                            <a:schemeClr val="tx1"/>
                          </a:solidFill>
                          <a:effectLst/>
                          <a:latin typeface="Calibri" pitchFamily="34" charset="0"/>
                        </a:rPr>
                        <a:t>Indice di sfruttamento [%]</a:t>
                      </a:r>
                      <a:endParaRPr lang="it-IT" sz="2400" b="1" i="0" baseline="0" dirty="0">
                        <a:ln>
                          <a:noFill/>
                        </a:ln>
                        <a:solidFill>
                          <a:schemeClr val="tx1"/>
                        </a:solidFill>
                        <a:effectLst/>
                        <a:latin typeface="Calibri" pitchFamily="34" charset="0"/>
                      </a:endParaRPr>
                    </a:p>
                  </a:txBody>
                  <a:tcPr anchor="ctr">
                    <a:solidFill>
                      <a:schemeClr val="tx2">
                        <a:lumMod val="40000"/>
                        <a:lumOff val="60000"/>
                      </a:schemeClr>
                    </a:solidFill>
                  </a:tcPr>
                </a:tc>
              </a:tr>
              <a:tr h="730336">
                <a:tc>
                  <a:txBody>
                    <a:bodyPr/>
                    <a:lstStyle/>
                    <a:p>
                      <a:pPr algn="ctr"/>
                      <a:r>
                        <a:rPr lang="it-IT" sz="2400" b="0" i="0" baseline="0" dirty="0" smtClean="0">
                          <a:ln>
                            <a:noFill/>
                          </a:ln>
                          <a:solidFill>
                            <a:schemeClr val="tx1"/>
                          </a:solidFill>
                          <a:effectLst/>
                          <a:latin typeface="Calibri" pitchFamily="34" charset="0"/>
                        </a:rPr>
                        <a:t>Torrente </a:t>
                      </a:r>
                      <a:r>
                        <a:rPr lang="it-IT" sz="2400" b="0" i="0" baseline="0" dirty="0" err="1" smtClean="0">
                          <a:ln>
                            <a:noFill/>
                          </a:ln>
                          <a:solidFill>
                            <a:schemeClr val="tx1"/>
                          </a:solidFill>
                          <a:effectLst/>
                          <a:latin typeface="Calibri" pitchFamily="34" charset="0"/>
                        </a:rPr>
                        <a:t>Lys</a:t>
                      </a:r>
                      <a:endParaRPr lang="it-IT" sz="2400" b="0" i="0" baseline="0" dirty="0">
                        <a:ln>
                          <a:noFill/>
                        </a:ln>
                        <a:solidFill>
                          <a:schemeClr val="tx1"/>
                        </a:solidFill>
                        <a:effectLst/>
                        <a:latin typeface="Calibri" pitchFamily="34" charset="0"/>
                      </a:endParaRPr>
                    </a:p>
                  </a:txBody>
                  <a:tcPr anchor="ctr">
                    <a:solidFill>
                      <a:schemeClr val="accent1">
                        <a:lumMod val="40000"/>
                        <a:lumOff val="60000"/>
                      </a:schemeClr>
                    </a:solidFill>
                  </a:tcPr>
                </a:tc>
                <a:tc>
                  <a:txBody>
                    <a:bodyPr/>
                    <a:lstStyle/>
                    <a:p>
                      <a:pPr algn="ctr"/>
                      <a:r>
                        <a:rPr lang="it-IT" sz="2400" b="0" i="0" baseline="0" dirty="0" smtClean="0">
                          <a:ln>
                            <a:noFill/>
                          </a:ln>
                          <a:solidFill>
                            <a:schemeClr val="tx1"/>
                          </a:solidFill>
                          <a:effectLst/>
                          <a:latin typeface="Calibri" pitchFamily="34" charset="0"/>
                        </a:rPr>
                        <a:t>89</a:t>
                      </a:r>
                      <a:endParaRPr lang="it-IT" sz="2400" b="0" i="0" baseline="0" dirty="0">
                        <a:ln>
                          <a:noFill/>
                        </a:ln>
                        <a:solidFill>
                          <a:schemeClr val="tx1"/>
                        </a:solidFill>
                        <a:effectLst/>
                        <a:latin typeface="Calibri" pitchFamily="34" charset="0"/>
                      </a:endParaRPr>
                    </a:p>
                  </a:txBody>
                  <a:tcPr anchor="ctr">
                    <a:solidFill>
                      <a:schemeClr val="accent1">
                        <a:lumMod val="40000"/>
                        <a:lumOff val="60000"/>
                      </a:schemeClr>
                    </a:solidFill>
                  </a:tcPr>
                </a:tc>
              </a:tr>
              <a:tr h="730336">
                <a:tc>
                  <a:txBody>
                    <a:bodyPr/>
                    <a:lstStyle/>
                    <a:p>
                      <a:pPr algn="ctr"/>
                      <a:r>
                        <a:rPr lang="it-IT" sz="2400" b="0" i="0" baseline="0" dirty="0" smtClean="0">
                          <a:ln>
                            <a:noFill/>
                          </a:ln>
                          <a:solidFill>
                            <a:schemeClr val="tx1"/>
                          </a:solidFill>
                          <a:effectLst/>
                          <a:latin typeface="Calibri" pitchFamily="34" charset="0"/>
                        </a:rPr>
                        <a:t>Torrente S. </a:t>
                      </a:r>
                      <a:r>
                        <a:rPr lang="it-IT" sz="2400" b="0" i="0" baseline="0" dirty="0" err="1" smtClean="0">
                          <a:ln>
                            <a:noFill/>
                          </a:ln>
                          <a:solidFill>
                            <a:schemeClr val="tx1"/>
                          </a:solidFill>
                          <a:effectLst/>
                          <a:latin typeface="Calibri" pitchFamily="34" charset="0"/>
                        </a:rPr>
                        <a:t>Barthélemy</a:t>
                      </a:r>
                      <a:endParaRPr lang="it-IT" sz="2400" b="0" i="0" baseline="0" dirty="0">
                        <a:ln>
                          <a:noFill/>
                        </a:ln>
                        <a:solidFill>
                          <a:schemeClr val="tx1"/>
                        </a:solidFill>
                        <a:effectLst/>
                        <a:latin typeface="Calibri" pitchFamily="34" charset="0"/>
                      </a:endParaRPr>
                    </a:p>
                  </a:txBody>
                  <a:tcPr anchor="ctr">
                    <a:solidFill>
                      <a:schemeClr val="accent1">
                        <a:lumMod val="20000"/>
                        <a:lumOff val="80000"/>
                      </a:schemeClr>
                    </a:solidFill>
                  </a:tcPr>
                </a:tc>
                <a:tc>
                  <a:txBody>
                    <a:bodyPr/>
                    <a:lstStyle/>
                    <a:p>
                      <a:pPr algn="ctr"/>
                      <a:r>
                        <a:rPr lang="it-IT" sz="2400" b="0" i="0" baseline="0" dirty="0" smtClean="0">
                          <a:ln>
                            <a:noFill/>
                          </a:ln>
                          <a:solidFill>
                            <a:schemeClr val="tx1"/>
                          </a:solidFill>
                          <a:effectLst/>
                          <a:latin typeface="Calibri" pitchFamily="34" charset="0"/>
                        </a:rPr>
                        <a:t>54</a:t>
                      </a:r>
                      <a:endParaRPr lang="it-IT" sz="2400" b="0" i="0" baseline="0" dirty="0">
                        <a:ln>
                          <a:noFill/>
                        </a:ln>
                        <a:solidFill>
                          <a:schemeClr val="tx1"/>
                        </a:solidFill>
                        <a:effectLst/>
                        <a:latin typeface="Calibri" pitchFamily="34" charset="0"/>
                      </a:endParaRPr>
                    </a:p>
                  </a:txBody>
                  <a:tcPr anchor="ctr">
                    <a:solidFill>
                      <a:schemeClr val="accent1">
                        <a:lumMod val="20000"/>
                        <a:lumOff val="80000"/>
                      </a:schemeClr>
                    </a:solidFill>
                  </a:tcPr>
                </a:tc>
              </a:tr>
              <a:tr h="730336">
                <a:tc>
                  <a:txBody>
                    <a:bodyPr/>
                    <a:lstStyle/>
                    <a:p>
                      <a:pPr algn="ctr"/>
                      <a:r>
                        <a:rPr lang="it-IT" sz="2400" b="0" i="0" baseline="0" dirty="0" smtClean="0">
                          <a:ln>
                            <a:noFill/>
                          </a:ln>
                          <a:solidFill>
                            <a:schemeClr val="tx1"/>
                          </a:solidFill>
                          <a:effectLst/>
                          <a:latin typeface="Calibri" pitchFamily="34" charset="0"/>
                        </a:rPr>
                        <a:t>Torrente </a:t>
                      </a:r>
                      <a:r>
                        <a:rPr lang="it-IT" sz="2400" b="0" i="0" baseline="0" dirty="0" err="1" smtClean="0">
                          <a:ln>
                            <a:noFill/>
                          </a:ln>
                          <a:solidFill>
                            <a:schemeClr val="tx1"/>
                          </a:solidFill>
                          <a:effectLst/>
                          <a:latin typeface="Calibri" pitchFamily="34" charset="0"/>
                        </a:rPr>
                        <a:t>Ayasse</a:t>
                      </a:r>
                      <a:endParaRPr lang="it-IT" sz="2400" b="0" i="0" baseline="0" dirty="0">
                        <a:ln>
                          <a:noFill/>
                        </a:ln>
                        <a:solidFill>
                          <a:schemeClr val="tx1"/>
                        </a:solidFill>
                        <a:effectLst/>
                        <a:latin typeface="Calibri" pitchFamily="34" charset="0"/>
                      </a:endParaRPr>
                    </a:p>
                  </a:txBody>
                  <a:tcPr anchor="ctr">
                    <a:solidFill>
                      <a:schemeClr val="accent1">
                        <a:lumMod val="40000"/>
                        <a:lumOff val="60000"/>
                      </a:schemeClr>
                    </a:solidFill>
                  </a:tcPr>
                </a:tc>
                <a:tc>
                  <a:txBody>
                    <a:bodyPr/>
                    <a:lstStyle/>
                    <a:p>
                      <a:pPr algn="ctr"/>
                      <a:r>
                        <a:rPr lang="it-IT" sz="2400" b="0" i="0" baseline="0" dirty="0" smtClean="0">
                          <a:ln>
                            <a:noFill/>
                          </a:ln>
                          <a:solidFill>
                            <a:schemeClr val="tx1"/>
                          </a:solidFill>
                          <a:effectLst/>
                          <a:latin typeface="Calibri" pitchFamily="34" charset="0"/>
                        </a:rPr>
                        <a:t>24</a:t>
                      </a:r>
                      <a:endParaRPr lang="it-IT" sz="2400" b="0" i="0" baseline="0" dirty="0">
                        <a:ln>
                          <a:noFill/>
                        </a:ln>
                        <a:solidFill>
                          <a:schemeClr val="tx1"/>
                        </a:solidFill>
                        <a:effectLst/>
                        <a:latin typeface="Calibri" pitchFamily="34" charset="0"/>
                      </a:endParaRPr>
                    </a:p>
                  </a:txBody>
                  <a:tcPr anchor="ctr">
                    <a:solidFill>
                      <a:schemeClr val="accent1">
                        <a:lumMod val="40000"/>
                        <a:lumOff val="60000"/>
                      </a:schemeClr>
                    </a:solidFill>
                  </a:tcPr>
                </a:tc>
              </a:tr>
            </a:tbl>
          </a:graphicData>
        </a:graphic>
      </p:graphicFrame>
      <p:sp>
        <p:nvSpPr>
          <p:cNvPr id="10" name="Rettangolo 9"/>
          <p:cNvSpPr/>
          <p:nvPr/>
        </p:nvSpPr>
        <p:spPr>
          <a:xfrm>
            <a:off x="1850617" y="2898394"/>
            <a:ext cx="9084083" cy="1384995"/>
          </a:xfrm>
          <a:prstGeom prst="rect">
            <a:avLst/>
          </a:prstGeom>
        </p:spPr>
        <p:txBody>
          <a:bodyPr wrap="square">
            <a:spAutoFit/>
          </a:bodyPr>
          <a:lstStyle/>
          <a:p>
            <a:pPr algn="ctr"/>
            <a:r>
              <a:rPr lang="it-IT" sz="2800" dirty="0" smtClean="0">
                <a:latin typeface="Calibri" pitchFamily="34" charset="0"/>
              </a:rPr>
              <a:t>L’indice </a:t>
            </a:r>
            <a:r>
              <a:rPr lang="it-IT" sz="2800" dirty="0">
                <a:latin typeface="Calibri" pitchFamily="34" charset="0"/>
              </a:rPr>
              <a:t>di sfruttamento della risorsa idrica per le aste in esame </a:t>
            </a:r>
            <a:r>
              <a:rPr lang="it-IT" sz="2800" dirty="0" smtClean="0">
                <a:latin typeface="Calibri" pitchFamily="34" charset="0"/>
              </a:rPr>
              <a:t>si ottiene dal rapporto tra i valori </a:t>
            </a:r>
            <a:r>
              <a:rPr lang="it-IT" sz="2800" dirty="0">
                <a:latin typeface="Calibri" pitchFamily="34" charset="0"/>
              </a:rPr>
              <a:t>ottenuti nei modelli di massimo potenziale con </a:t>
            </a:r>
            <a:r>
              <a:rPr lang="it-IT" sz="2800" dirty="0" smtClean="0">
                <a:latin typeface="Calibri" pitchFamily="34" charset="0"/>
              </a:rPr>
              <a:t>quelli di potenziale </a:t>
            </a:r>
            <a:r>
              <a:rPr lang="it-IT" sz="2800" dirty="0">
                <a:latin typeface="Calibri" pitchFamily="34" charset="0"/>
              </a:rPr>
              <a:t>residuo.</a:t>
            </a:r>
          </a:p>
        </p:txBody>
      </p:sp>
    </p:spTree>
    <p:extLst>
      <p:ext uri="{BB962C8B-B14F-4D97-AF65-F5344CB8AC3E}">
        <p14:creationId xmlns:p14="http://schemas.microsoft.com/office/powerpoint/2010/main" val="286757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58813" y="185330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smtClean="0">
                <a:solidFill>
                  <a:schemeClr val="tx2">
                    <a:lumMod val="50000"/>
                  </a:schemeClr>
                </a:solidFill>
                <a:effectLst>
                  <a:outerShdw blurRad="38100" dist="38100" dir="2700000" algn="tl">
                    <a:srgbClr val="000000">
                      <a:alpha val="43137"/>
                    </a:srgbClr>
                  </a:outerShdw>
                </a:effectLst>
              </a:rPr>
              <a:t>Conclusioni</a:t>
            </a: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ttangolo 8"/>
          <p:cNvSpPr/>
          <p:nvPr/>
        </p:nvSpPr>
        <p:spPr>
          <a:xfrm>
            <a:off x="1736318" y="2710552"/>
            <a:ext cx="9274582" cy="4401205"/>
          </a:xfrm>
          <a:prstGeom prst="rect">
            <a:avLst/>
          </a:prstGeom>
        </p:spPr>
        <p:txBody>
          <a:bodyPr wrap="square">
            <a:spAutoFit/>
          </a:bodyPr>
          <a:lstStyle/>
          <a:p>
            <a:pPr marL="457200" indent="-457200">
              <a:buFont typeface="+mj-lt"/>
              <a:buAutoNum type="arabicPeriod"/>
            </a:pPr>
            <a:r>
              <a:rPr lang="it-IT" sz="2800" dirty="0" smtClean="0">
                <a:latin typeface="Calibri" pitchFamily="34" charset="0"/>
              </a:rPr>
              <a:t>I </a:t>
            </a:r>
            <a:r>
              <a:rPr lang="it-IT" sz="2800" dirty="0">
                <a:latin typeface="Calibri" pitchFamily="34" charset="0"/>
              </a:rPr>
              <a:t>risultati che si ottengono dal modello numerico, presi singolarmente, non sono in grado di rispondere a pieno alla domanda di individuare i siti con potenziale a scopo idroelettrico. Bisogna, </a:t>
            </a:r>
            <a:r>
              <a:rPr lang="it-IT" sz="2800" dirty="0" smtClean="0">
                <a:latin typeface="Calibri" pitchFamily="34" charset="0"/>
              </a:rPr>
              <a:t>infatti, sovrapporre </a:t>
            </a:r>
            <a:r>
              <a:rPr lang="it-IT" sz="2800" dirty="0">
                <a:latin typeface="Calibri" pitchFamily="34" charset="0"/>
              </a:rPr>
              <a:t>a tale risultato un insieme di informazioni di tipo territoriale quali vincoli, impianti esistenti e indisponibilità per vincoli ambientali per ottenere un risultato che rispecchi il più possibile la situazione reale</a:t>
            </a:r>
            <a:r>
              <a:rPr lang="it-IT" sz="2800" dirty="0" smtClean="0">
                <a:latin typeface="Calibri" pitchFamily="34" charset="0"/>
              </a:rPr>
              <a:t>.</a:t>
            </a:r>
          </a:p>
          <a:p>
            <a:pPr marL="457200" indent="-457200">
              <a:buFont typeface="+mj-lt"/>
              <a:buAutoNum type="arabicPeriod"/>
            </a:pPr>
            <a:r>
              <a:rPr lang="it-IT" sz="2800" dirty="0" smtClean="0">
                <a:latin typeface="Calibri" pitchFamily="34" charset="0"/>
              </a:rPr>
              <a:t>I </a:t>
            </a:r>
            <a:r>
              <a:rPr lang="it-IT" sz="2800" dirty="0">
                <a:latin typeface="Calibri" pitchFamily="34" charset="0"/>
              </a:rPr>
              <a:t>risultati presentati in precedenza mostrano come il codice di calcolo </a:t>
            </a:r>
            <a:r>
              <a:rPr lang="it-IT" sz="2800" dirty="0" smtClean="0">
                <a:latin typeface="Calibri" pitchFamily="34" charset="0"/>
              </a:rPr>
              <a:t>non si adatta bene ai bacini regolati da invasi.</a:t>
            </a:r>
            <a:endParaRPr lang="it-IT" sz="2800" dirty="0">
              <a:latin typeface="Calibri" pitchFamily="34" charset="0"/>
            </a:endParaRPr>
          </a:p>
        </p:txBody>
      </p:sp>
    </p:spTree>
    <p:extLst>
      <p:ext uri="{BB962C8B-B14F-4D97-AF65-F5344CB8AC3E}">
        <p14:creationId xmlns:p14="http://schemas.microsoft.com/office/powerpoint/2010/main" val="290432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58813" y="185330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smtClean="0">
                <a:solidFill>
                  <a:schemeClr val="tx2">
                    <a:lumMod val="50000"/>
                  </a:schemeClr>
                </a:solidFill>
                <a:effectLst>
                  <a:outerShdw blurRad="38100" dist="38100" dir="2700000" algn="tl">
                    <a:srgbClr val="000000">
                      <a:alpha val="43137"/>
                    </a:srgbClr>
                  </a:outerShdw>
                </a:effectLst>
              </a:rPr>
              <a:t>Possibili sviluppi</a:t>
            </a: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ttangolo 7"/>
          <p:cNvSpPr/>
          <p:nvPr/>
        </p:nvSpPr>
        <p:spPr>
          <a:xfrm>
            <a:off x="1657350" y="2784010"/>
            <a:ext cx="9582150" cy="4832092"/>
          </a:xfrm>
          <a:prstGeom prst="rect">
            <a:avLst/>
          </a:prstGeom>
        </p:spPr>
        <p:txBody>
          <a:bodyPr wrap="square">
            <a:spAutoFit/>
          </a:bodyPr>
          <a:lstStyle/>
          <a:p>
            <a:pPr marL="533400" lvl="0" indent="-533400">
              <a:buFont typeface="+mj-lt"/>
              <a:buAutoNum type="arabicPeriod"/>
            </a:pPr>
            <a:r>
              <a:rPr lang="it-IT" sz="2800" dirty="0" smtClean="0">
                <a:latin typeface="Calibri" pitchFamily="34" charset="0"/>
              </a:rPr>
              <a:t>La </a:t>
            </a:r>
            <a:r>
              <a:rPr lang="it-IT" sz="2800" dirty="0">
                <a:latin typeface="Calibri" pitchFamily="34" charset="0"/>
              </a:rPr>
              <a:t>modellazione numerica proposta risulta uno strumento efficace per l’individuazione di siti con potenziale a scopo idroelettrico, ma necessita di essere sviluppato in un ambiente di programmazione aperto e </a:t>
            </a:r>
            <a:r>
              <a:rPr lang="it-IT" sz="2800" dirty="0" smtClean="0">
                <a:latin typeface="Calibri" pitchFamily="34" charset="0"/>
              </a:rPr>
              <a:t>libero per un suo continuo aggiornamento. </a:t>
            </a:r>
            <a:endParaRPr lang="it-IT" sz="2800" dirty="0">
              <a:latin typeface="Calibri" pitchFamily="34" charset="0"/>
            </a:endParaRPr>
          </a:p>
          <a:p>
            <a:pPr marL="533400" lvl="0" indent="-533400">
              <a:buFont typeface="+mj-lt"/>
              <a:buAutoNum type="arabicPeriod"/>
            </a:pPr>
            <a:r>
              <a:rPr lang="it-IT" sz="2800" dirty="0">
                <a:latin typeface="Calibri" pitchFamily="34" charset="0"/>
              </a:rPr>
              <a:t>I</a:t>
            </a:r>
            <a:r>
              <a:rPr lang="it-IT" sz="2800" dirty="0" smtClean="0">
                <a:latin typeface="Calibri" pitchFamily="34" charset="0"/>
              </a:rPr>
              <a:t>l </a:t>
            </a:r>
            <a:r>
              <a:rPr lang="it-IT" sz="2800" dirty="0">
                <a:latin typeface="Calibri" pitchFamily="34" charset="0"/>
              </a:rPr>
              <a:t>codice di calcolo dovrebbe essere implementato consentendo l’inserimento di bacini di regolazione;</a:t>
            </a:r>
          </a:p>
          <a:p>
            <a:pPr marL="533400" lvl="0" indent="-533400">
              <a:buFont typeface="+mj-lt"/>
              <a:buAutoNum type="arabicPeriod"/>
            </a:pPr>
            <a:r>
              <a:rPr lang="it-IT" sz="2800" dirty="0" smtClean="0">
                <a:latin typeface="Calibri" pitchFamily="34" charset="0"/>
              </a:rPr>
              <a:t>I </a:t>
            </a:r>
            <a:r>
              <a:rPr lang="it-IT" sz="2800" dirty="0">
                <a:latin typeface="Calibri" pitchFamily="34" charset="0"/>
              </a:rPr>
              <a:t>prelievi presenti lungo l’asta in esame devono poter essere differenziati per tipologia;</a:t>
            </a:r>
          </a:p>
          <a:p>
            <a:pPr marL="533400" lvl="0" indent="-533400">
              <a:buFont typeface="+mj-lt"/>
              <a:buAutoNum type="arabicPeriod"/>
            </a:pPr>
            <a:r>
              <a:rPr lang="it-IT" sz="2800" dirty="0" smtClean="0">
                <a:latin typeface="Calibri" pitchFamily="34" charset="0"/>
              </a:rPr>
              <a:t>È necessario </a:t>
            </a:r>
            <a:r>
              <a:rPr lang="it-IT" sz="2800" dirty="0">
                <a:latin typeface="Calibri" pitchFamily="34" charset="0"/>
              </a:rPr>
              <a:t>adattare le modalità di definizione del D.M.V. con quelle stabilite dalla Regione Autonoma Valle </a:t>
            </a:r>
            <a:r>
              <a:rPr lang="it-IT" sz="2800" dirty="0" smtClean="0">
                <a:latin typeface="Calibri" pitchFamily="34" charset="0"/>
              </a:rPr>
              <a:t>d’Aosta.</a:t>
            </a:r>
            <a:endParaRPr lang="it-IT" sz="2800" dirty="0">
              <a:latin typeface="Calibri" pitchFamily="34" charset="0"/>
            </a:endParaRPr>
          </a:p>
        </p:txBody>
      </p:sp>
    </p:spTree>
    <p:extLst>
      <p:ext uri="{BB962C8B-B14F-4D97-AF65-F5344CB8AC3E}">
        <p14:creationId xmlns:p14="http://schemas.microsoft.com/office/powerpoint/2010/main" val="1430221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Renerfor Valle d'Aosta - Conferenza finale 9 maggio 2013</a:t>
            </a:r>
            <a:endParaRPr lang="it-I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801600" cy="960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olo 1"/>
          <p:cNvSpPr txBox="1">
            <a:spLocks/>
          </p:cNvSpPr>
          <p:nvPr/>
        </p:nvSpPr>
        <p:spPr>
          <a:xfrm>
            <a:off x="415397" y="304800"/>
            <a:ext cx="12064470" cy="1300852"/>
          </a:xfrm>
          <a:prstGeom prst="rect">
            <a:avLst/>
          </a:prstGeom>
        </p:spPr>
        <p:txBody>
          <a:bodyPr/>
          <a:lstStyle>
            <a:lvl1pPr algn="ctr" defTabSz="639763" rtl="0" eaLnBrk="0" fontAlgn="base" hangingPunct="0">
              <a:spcBef>
                <a:spcPct val="0"/>
              </a:spcBef>
              <a:spcAft>
                <a:spcPct val="0"/>
              </a:spcAft>
              <a:defRPr sz="6200" kern="1200">
                <a:solidFill>
                  <a:schemeClr val="tx1"/>
                </a:solidFill>
                <a:latin typeface="+mj-lt"/>
                <a:ea typeface="+mj-ea"/>
                <a:cs typeface="+mj-cs"/>
              </a:defRPr>
            </a:lvl1pPr>
            <a:lvl2pPr algn="ctr" defTabSz="639763" rtl="0" eaLnBrk="0" fontAlgn="base" hangingPunct="0">
              <a:spcBef>
                <a:spcPct val="0"/>
              </a:spcBef>
              <a:spcAft>
                <a:spcPct val="0"/>
              </a:spcAft>
              <a:defRPr sz="6200">
                <a:solidFill>
                  <a:schemeClr val="tx1"/>
                </a:solidFill>
                <a:latin typeface="Calibri" pitchFamily="34" charset="0"/>
              </a:defRPr>
            </a:lvl2pPr>
            <a:lvl3pPr algn="ctr" defTabSz="639763" rtl="0" eaLnBrk="0" fontAlgn="base" hangingPunct="0">
              <a:spcBef>
                <a:spcPct val="0"/>
              </a:spcBef>
              <a:spcAft>
                <a:spcPct val="0"/>
              </a:spcAft>
              <a:defRPr sz="6200">
                <a:solidFill>
                  <a:schemeClr val="tx1"/>
                </a:solidFill>
                <a:latin typeface="Calibri" pitchFamily="34" charset="0"/>
              </a:defRPr>
            </a:lvl3pPr>
            <a:lvl4pPr algn="ctr" defTabSz="639763" rtl="0" eaLnBrk="0" fontAlgn="base" hangingPunct="0">
              <a:spcBef>
                <a:spcPct val="0"/>
              </a:spcBef>
              <a:spcAft>
                <a:spcPct val="0"/>
              </a:spcAft>
              <a:defRPr sz="6200">
                <a:solidFill>
                  <a:schemeClr val="tx1"/>
                </a:solidFill>
                <a:latin typeface="Calibri" pitchFamily="34" charset="0"/>
              </a:defRPr>
            </a:lvl4pPr>
            <a:lvl5pPr algn="ctr" defTabSz="639763" rtl="0" eaLnBrk="0" fontAlgn="base" hangingPunct="0">
              <a:spcBef>
                <a:spcPct val="0"/>
              </a:spcBef>
              <a:spcAft>
                <a:spcPct val="0"/>
              </a:spcAft>
              <a:defRPr sz="6200">
                <a:solidFill>
                  <a:schemeClr val="tx1"/>
                </a:solidFill>
                <a:latin typeface="Calibri" pitchFamily="34" charset="0"/>
              </a:defRPr>
            </a:lvl5pPr>
            <a:lvl6pPr marL="457200" algn="ctr" defTabSz="639763" rtl="0" fontAlgn="base">
              <a:spcBef>
                <a:spcPct val="0"/>
              </a:spcBef>
              <a:spcAft>
                <a:spcPct val="0"/>
              </a:spcAft>
              <a:defRPr sz="6200">
                <a:solidFill>
                  <a:schemeClr val="tx1"/>
                </a:solidFill>
                <a:latin typeface="Calibri" pitchFamily="34" charset="0"/>
              </a:defRPr>
            </a:lvl6pPr>
            <a:lvl7pPr marL="914400" algn="ctr" defTabSz="639763" rtl="0" fontAlgn="base">
              <a:spcBef>
                <a:spcPct val="0"/>
              </a:spcBef>
              <a:spcAft>
                <a:spcPct val="0"/>
              </a:spcAft>
              <a:defRPr sz="6200">
                <a:solidFill>
                  <a:schemeClr val="tx1"/>
                </a:solidFill>
                <a:latin typeface="Calibri" pitchFamily="34" charset="0"/>
              </a:defRPr>
            </a:lvl7pPr>
            <a:lvl8pPr marL="1371600" algn="ctr" defTabSz="639763" rtl="0" fontAlgn="base">
              <a:spcBef>
                <a:spcPct val="0"/>
              </a:spcBef>
              <a:spcAft>
                <a:spcPct val="0"/>
              </a:spcAft>
              <a:defRPr sz="6200">
                <a:solidFill>
                  <a:schemeClr val="tx1"/>
                </a:solidFill>
                <a:latin typeface="Calibri" pitchFamily="34" charset="0"/>
              </a:defRPr>
            </a:lvl8pPr>
            <a:lvl9pPr marL="1828800" algn="ctr" defTabSz="639763" rtl="0" fontAlgn="base">
              <a:spcBef>
                <a:spcPct val="0"/>
              </a:spcBef>
              <a:spcAft>
                <a:spcPct val="0"/>
              </a:spcAft>
              <a:defRPr sz="6200">
                <a:solidFill>
                  <a:schemeClr val="tx1"/>
                </a:solidFill>
                <a:latin typeface="Calibri" pitchFamily="34" charset="0"/>
              </a:defRPr>
            </a:lvl9pPr>
          </a:lstStyle>
          <a:p>
            <a:pPr>
              <a:lnSpc>
                <a:spcPct val="80000"/>
              </a:lnSpc>
              <a:spcBef>
                <a:spcPct val="20000"/>
              </a:spcBef>
            </a:pPr>
            <a:r>
              <a:rPr lang="it-IT" sz="2400" b="1" dirty="0" smtClean="0">
                <a:solidFill>
                  <a:schemeClr val="bg1"/>
                </a:solidFill>
                <a:latin typeface="Calibri" pitchFamily="34" charset="0"/>
              </a:rPr>
              <a:t>Linee guida per la realizzazione di derivazioni di acqua pubblica </a:t>
            </a:r>
            <a:br>
              <a:rPr lang="it-IT" sz="2400" b="1" dirty="0" smtClean="0">
                <a:solidFill>
                  <a:schemeClr val="bg1"/>
                </a:solidFill>
                <a:latin typeface="Calibri" pitchFamily="34" charset="0"/>
              </a:rPr>
            </a:br>
            <a:r>
              <a:rPr lang="it-IT" sz="2400" b="1" dirty="0" smtClean="0">
                <a:solidFill>
                  <a:schemeClr val="bg1"/>
                </a:solidFill>
                <a:latin typeface="Calibri" pitchFamily="34" charset="0"/>
              </a:rPr>
              <a:t>a scopo idroelettrico in Valle D’Aosta</a:t>
            </a:r>
            <a:br>
              <a:rPr lang="it-IT" sz="2400" b="1" dirty="0" smtClean="0">
                <a:solidFill>
                  <a:schemeClr val="bg1"/>
                </a:solidFill>
                <a:latin typeface="Calibri" pitchFamily="34" charset="0"/>
              </a:rPr>
            </a:br>
            <a:r>
              <a:rPr lang="it-IT" sz="2000" b="1" dirty="0" smtClean="0">
                <a:solidFill>
                  <a:schemeClr val="bg1"/>
                </a:solidFill>
                <a:latin typeface="Calibri" pitchFamily="34" charset="0"/>
              </a:rPr>
              <a:t>Individuazione dei siti con potenzialità per lo sviluppo </a:t>
            </a:r>
            <a:br>
              <a:rPr lang="it-IT" sz="2000" b="1" dirty="0" smtClean="0">
                <a:solidFill>
                  <a:schemeClr val="bg1"/>
                </a:solidFill>
                <a:latin typeface="Calibri" pitchFamily="34" charset="0"/>
              </a:rPr>
            </a:br>
            <a:r>
              <a:rPr lang="it-IT" sz="2000" b="1" dirty="0" smtClean="0">
                <a:solidFill>
                  <a:schemeClr val="bg1"/>
                </a:solidFill>
                <a:latin typeface="Calibri" pitchFamily="34" charset="0"/>
              </a:rPr>
              <a:t>di impianti idroelettrici</a:t>
            </a:r>
            <a:endParaRPr lang="it-IT" sz="2400" b="1" dirty="0">
              <a:solidFill>
                <a:schemeClr val="bg1"/>
              </a:solidFill>
              <a:latin typeface="Calibri" pitchFamily="34" charset="0"/>
            </a:endParaRPr>
          </a:p>
        </p:txBody>
      </p:sp>
      <p:sp>
        <p:nvSpPr>
          <p:cNvPr id="5" name="Rectangle 2"/>
          <p:cNvSpPr txBox="1">
            <a:spLocks noChangeArrowheads="1"/>
          </p:cNvSpPr>
          <p:nvPr>
            <p:custDataLst>
              <p:tags r:id="rId1"/>
            </p:custDataLst>
          </p:nvPr>
        </p:nvSpPr>
        <p:spPr bwMode="auto">
          <a:xfrm>
            <a:off x="2707287" y="4366875"/>
            <a:ext cx="7400802" cy="1362075"/>
          </a:xfrm>
          <a:prstGeom prst="rect">
            <a:avLst/>
          </a:prstGeom>
          <a:noFill/>
          <a:ln w="9525">
            <a:noFill/>
            <a:miter lim="800000"/>
            <a:headEnd/>
            <a:tailEnd/>
          </a:ln>
        </p:spPr>
        <p:txBody>
          <a:bodyPr vert="horz" wrap="square" lIns="128001" tIns="64001" rIns="128001" bIns="64001" numCol="1" rtlCol="0" anchor="ctr" anchorCtr="0" compatLnSpc="1">
            <a:prstTxWarp prst="textNoShape">
              <a:avLst/>
            </a:prstTxWarp>
            <a:normAutofit fontScale="97500"/>
          </a:bodyPr>
          <a:lstStyle>
            <a:lvl1pPr algn="ctr" defTabSz="639763" rtl="0" eaLnBrk="0" fontAlgn="base" hangingPunct="0">
              <a:spcBef>
                <a:spcPct val="0"/>
              </a:spcBef>
              <a:spcAft>
                <a:spcPct val="0"/>
              </a:spcAft>
              <a:defRPr sz="6200" kern="1200">
                <a:solidFill>
                  <a:schemeClr val="tx1"/>
                </a:solidFill>
                <a:latin typeface="+mj-lt"/>
                <a:ea typeface="+mj-ea"/>
                <a:cs typeface="+mj-cs"/>
              </a:defRPr>
            </a:lvl1pPr>
            <a:lvl2pPr algn="ctr" defTabSz="639763" rtl="0" eaLnBrk="0" fontAlgn="base" hangingPunct="0">
              <a:spcBef>
                <a:spcPct val="0"/>
              </a:spcBef>
              <a:spcAft>
                <a:spcPct val="0"/>
              </a:spcAft>
              <a:defRPr sz="6200">
                <a:solidFill>
                  <a:schemeClr val="tx1"/>
                </a:solidFill>
                <a:latin typeface="Calibri" pitchFamily="34" charset="0"/>
              </a:defRPr>
            </a:lvl2pPr>
            <a:lvl3pPr algn="ctr" defTabSz="639763" rtl="0" eaLnBrk="0" fontAlgn="base" hangingPunct="0">
              <a:spcBef>
                <a:spcPct val="0"/>
              </a:spcBef>
              <a:spcAft>
                <a:spcPct val="0"/>
              </a:spcAft>
              <a:defRPr sz="6200">
                <a:solidFill>
                  <a:schemeClr val="tx1"/>
                </a:solidFill>
                <a:latin typeface="Calibri" pitchFamily="34" charset="0"/>
              </a:defRPr>
            </a:lvl3pPr>
            <a:lvl4pPr algn="ctr" defTabSz="639763" rtl="0" eaLnBrk="0" fontAlgn="base" hangingPunct="0">
              <a:spcBef>
                <a:spcPct val="0"/>
              </a:spcBef>
              <a:spcAft>
                <a:spcPct val="0"/>
              </a:spcAft>
              <a:defRPr sz="6200">
                <a:solidFill>
                  <a:schemeClr val="tx1"/>
                </a:solidFill>
                <a:latin typeface="Calibri" pitchFamily="34" charset="0"/>
              </a:defRPr>
            </a:lvl4pPr>
            <a:lvl5pPr algn="ctr" defTabSz="639763" rtl="0" eaLnBrk="0" fontAlgn="base" hangingPunct="0">
              <a:spcBef>
                <a:spcPct val="0"/>
              </a:spcBef>
              <a:spcAft>
                <a:spcPct val="0"/>
              </a:spcAft>
              <a:defRPr sz="6200">
                <a:solidFill>
                  <a:schemeClr val="tx1"/>
                </a:solidFill>
                <a:latin typeface="Calibri" pitchFamily="34" charset="0"/>
              </a:defRPr>
            </a:lvl5pPr>
            <a:lvl6pPr marL="457200" algn="ctr" defTabSz="639763" rtl="0" fontAlgn="base">
              <a:spcBef>
                <a:spcPct val="0"/>
              </a:spcBef>
              <a:spcAft>
                <a:spcPct val="0"/>
              </a:spcAft>
              <a:defRPr sz="6200">
                <a:solidFill>
                  <a:schemeClr val="tx1"/>
                </a:solidFill>
                <a:latin typeface="Calibri" pitchFamily="34" charset="0"/>
              </a:defRPr>
            </a:lvl6pPr>
            <a:lvl7pPr marL="914400" algn="ctr" defTabSz="639763" rtl="0" fontAlgn="base">
              <a:spcBef>
                <a:spcPct val="0"/>
              </a:spcBef>
              <a:spcAft>
                <a:spcPct val="0"/>
              </a:spcAft>
              <a:defRPr sz="6200">
                <a:solidFill>
                  <a:schemeClr val="tx1"/>
                </a:solidFill>
                <a:latin typeface="Calibri" pitchFamily="34" charset="0"/>
              </a:defRPr>
            </a:lvl7pPr>
            <a:lvl8pPr marL="1371600" algn="ctr" defTabSz="639763" rtl="0" fontAlgn="base">
              <a:spcBef>
                <a:spcPct val="0"/>
              </a:spcBef>
              <a:spcAft>
                <a:spcPct val="0"/>
              </a:spcAft>
              <a:defRPr sz="6200">
                <a:solidFill>
                  <a:schemeClr val="tx1"/>
                </a:solidFill>
                <a:latin typeface="Calibri" pitchFamily="34" charset="0"/>
              </a:defRPr>
            </a:lvl8pPr>
            <a:lvl9pPr marL="1828800" algn="ctr" defTabSz="639763" rtl="0" fontAlgn="base">
              <a:spcBef>
                <a:spcPct val="0"/>
              </a:spcBef>
              <a:spcAft>
                <a:spcPct val="0"/>
              </a:spcAft>
              <a:defRPr sz="6200">
                <a:solidFill>
                  <a:schemeClr val="tx1"/>
                </a:solidFill>
                <a:latin typeface="Calibri" pitchFamily="34" charset="0"/>
              </a:defRPr>
            </a:lvl9pPr>
          </a:lstStyle>
          <a:p>
            <a:pPr fontAlgn="auto">
              <a:spcAft>
                <a:spcPts val="0"/>
              </a:spcAft>
              <a:defRPr lang="it-IT"/>
            </a:pPr>
            <a:r>
              <a:rPr lang="it-IT" dirty="0" smtClean="0">
                <a:solidFill>
                  <a:schemeClr val="bg1"/>
                </a:solidFill>
              </a:rPr>
              <a:t>Grazie per l’attenzione</a:t>
            </a:r>
            <a:endParaRPr lang="it-IT" dirty="0">
              <a:solidFill>
                <a:schemeClr val="bg1"/>
              </a:solidFill>
            </a:endParaRPr>
          </a:p>
        </p:txBody>
      </p:sp>
      <p:sp>
        <p:nvSpPr>
          <p:cNvPr id="6" name="Segnaposto piè di pagina 1"/>
          <p:cNvSpPr txBox="1">
            <a:spLocks/>
          </p:cNvSpPr>
          <p:nvPr/>
        </p:nvSpPr>
        <p:spPr>
          <a:xfrm>
            <a:off x="781051" y="8899525"/>
            <a:ext cx="11260138" cy="511175"/>
          </a:xfrm>
          <a:prstGeom prst="rect">
            <a:avLst/>
          </a:prstGeom>
        </p:spPr>
        <p:txBody>
          <a:bodyPr vert="horz" lIns="128001" tIns="64001" rIns="128001" bIns="64001" rtlCol="0" anchor="ctr"/>
          <a:lstStyle>
            <a:defPPr>
              <a:defRPr lang="it-IT"/>
            </a:defPPr>
            <a:lvl1pPr algn="ctr" defTabSz="640003" rtl="0" fontAlgn="auto">
              <a:spcBef>
                <a:spcPts val="0"/>
              </a:spcBef>
              <a:spcAft>
                <a:spcPts val="0"/>
              </a:spcAft>
              <a:defRPr sz="1700" kern="1200">
                <a:solidFill>
                  <a:schemeClr val="tx1">
                    <a:tint val="75000"/>
                  </a:schemeClr>
                </a:solidFill>
                <a:latin typeface="+mn-lt"/>
                <a:ea typeface="+mn-ea"/>
                <a:cs typeface="+mn-cs"/>
              </a:defRPr>
            </a:lvl1pPr>
            <a:lvl2pPr marL="639763" indent="-182563" algn="l" defTabSz="639763" rtl="0" fontAlgn="base">
              <a:spcBef>
                <a:spcPct val="0"/>
              </a:spcBef>
              <a:spcAft>
                <a:spcPct val="0"/>
              </a:spcAft>
              <a:defRPr sz="2500" kern="1200">
                <a:solidFill>
                  <a:schemeClr val="tx1"/>
                </a:solidFill>
                <a:latin typeface="Arial" charset="0"/>
                <a:ea typeface="+mn-ea"/>
                <a:cs typeface="+mn-cs"/>
              </a:defRPr>
            </a:lvl2pPr>
            <a:lvl3pPr marL="1279525" indent="-365125" algn="l" defTabSz="639763" rtl="0" fontAlgn="base">
              <a:spcBef>
                <a:spcPct val="0"/>
              </a:spcBef>
              <a:spcAft>
                <a:spcPct val="0"/>
              </a:spcAft>
              <a:defRPr sz="2500" kern="1200">
                <a:solidFill>
                  <a:schemeClr val="tx1"/>
                </a:solidFill>
                <a:latin typeface="Arial" charset="0"/>
                <a:ea typeface="+mn-ea"/>
                <a:cs typeface="+mn-cs"/>
              </a:defRPr>
            </a:lvl3pPr>
            <a:lvl4pPr marL="1919288" indent="-547688" algn="l" defTabSz="639763" rtl="0" fontAlgn="base">
              <a:spcBef>
                <a:spcPct val="0"/>
              </a:spcBef>
              <a:spcAft>
                <a:spcPct val="0"/>
              </a:spcAft>
              <a:defRPr sz="2500" kern="1200">
                <a:solidFill>
                  <a:schemeClr val="tx1"/>
                </a:solidFill>
                <a:latin typeface="Arial" charset="0"/>
                <a:ea typeface="+mn-ea"/>
                <a:cs typeface="+mn-cs"/>
              </a:defRPr>
            </a:lvl4pPr>
            <a:lvl5pPr marL="2559050" indent="-730250" algn="l" defTabSz="639763" rtl="0" fontAlgn="base">
              <a:spcBef>
                <a:spcPct val="0"/>
              </a:spcBef>
              <a:spcAft>
                <a:spcPct val="0"/>
              </a:spcAft>
              <a:defRPr sz="2500" kern="1200">
                <a:solidFill>
                  <a:schemeClr val="tx1"/>
                </a:solidFill>
                <a:latin typeface="Arial" charset="0"/>
                <a:ea typeface="+mn-ea"/>
                <a:cs typeface="+mn-cs"/>
              </a:defRPr>
            </a:lvl5pPr>
            <a:lvl6pPr marL="2286000" algn="l" defTabSz="914400" rtl="0" eaLnBrk="1" latinLnBrk="0" hangingPunct="1">
              <a:defRPr sz="2500" kern="1200">
                <a:solidFill>
                  <a:schemeClr val="tx1"/>
                </a:solidFill>
                <a:latin typeface="Arial" charset="0"/>
                <a:ea typeface="+mn-ea"/>
                <a:cs typeface="+mn-cs"/>
              </a:defRPr>
            </a:lvl6pPr>
            <a:lvl7pPr marL="2743200" algn="l" defTabSz="914400" rtl="0" eaLnBrk="1" latinLnBrk="0" hangingPunct="1">
              <a:defRPr sz="2500" kern="1200">
                <a:solidFill>
                  <a:schemeClr val="tx1"/>
                </a:solidFill>
                <a:latin typeface="Arial" charset="0"/>
                <a:ea typeface="+mn-ea"/>
                <a:cs typeface="+mn-cs"/>
              </a:defRPr>
            </a:lvl7pPr>
            <a:lvl8pPr marL="3200400" algn="l" defTabSz="914400" rtl="0" eaLnBrk="1" latinLnBrk="0" hangingPunct="1">
              <a:defRPr sz="2500" kern="1200">
                <a:solidFill>
                  <a:schemeClr val="tx1"/>
                </a:solidFill>
                <a:latin typeface="Arial" charset="0"/>
                <a:ea typeface="+mn-ea"/>
                <a:cs typeface="+mn-cs"/>
              </a:defRPr>
            </a:lvl8pPr>
            <a:lvl9pPr marL="3657600" algn="l" defTabSz="914400" rtl="0" eaLnBrk="1" latinLnBrk="0" hangingPunct="1">
              <a:defRPr sz="2500" kern="1200">
                <a:solidFill>
                  <a:schemeClr val="tx1"/>
                </a:solidFill>
                <a:latin typeface="Arial" charset="0"/>
                <a:ea typeface="+mn-ea"/>
                <a:cs typeface="+mn-cs"/>
              </a:defRPr>
            </a:lvl9pPr>
          </a:lstStyle>
          <a:p>
            <a:pPr>
              <a:defRPr/>
            </a:pPr>
            <a:r>
              <a:rPr lang="it-IT" dirty="0" smtClean="0">
                <a:solidFill>
                  <a:schemeClr val="bg1"/>
                </a:solidFill>
              </a:rPr>
              <a:t>Renerfor Valle d'Aosta - Conferenza finale 9 maggio 2013</a:t>
            </a:r>
            <a:endParaRPr lang="it-IT" dirty="0">
              <a:solidFill>
                <a:schemeClr val="bg1"/>
              </a:solidFill>
            </a:endParaRPr>
          </a:p>
        </p:txBody>
      </p:sp>
    </p:spTree>
    <p:extLst>
      <p:ext uri="{BB962C8B-B14F-4D97-AF65-F5344CB8AC3E}">
        <p14:creationId xmlns:p14="http://schemas.microsoft.com/office/powerpoint/2010/main" val="355632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4" name="Segnaposto contenuto 3"/>
          <p:cNvSpPr>
            <a:spLocks noGrp="1"/>
          </p:cNvSpPr>
          <p:nvPr>
            <p:ph idx="1"/>
          </p:nvPr>
        </p:nvSpPr>
        <p:spPr>
          <a:xfrm>
            <a:off x="1809750" y="3352799"/>
            <a:ext cx="9144000" cy="3829051"/>
          </a:xfrm>
        </p:spPr>
        <p:txBody>
          <a:bodyPr/>
          <a:lstStyle/>
          <a:p>
            <a:pPr marL="0" indent="0" algn="just">
              <a:buNone/>
            </a:pPr>
            <a:r>
              <a:rPr lang="it-IT" sz="3200" dirty="0"/>
              <a:t>Le sempre più numerose richieste di derivazioni a scopo idroelettrico impongono di trovare uno strumento capace di determinare rapidamente l’utilizzo attuale del corso d’acqua dal punto di vista idroelettrico ed individuare se vi è ancora la possibilità di realizzare nuove derivazioni per la realizzazione di impianti idroelettrici</a:t>
            </a:r>
            <a:r>
              <a:rPr lang="it-IT" sz="3200" dirty="0" smtClean="0"/>
              <a:t>.</a:t>
            </a:r>
            <a:endParaRPr lang="it-IT" sz="3200" dirty="0"/>
          </a:p>
        </p:txBody>
      </p:sp>
      <p:sp>
        <p:nvSpPr>
          <p:cNvPr id="6" name="Segnaposto contenuto 2"/>
          <p:cNvSpPr txBox="1">
            <a:spLocks/>
          </p:cNvSpPr>
          <p:nvPr/>
        </p:nvSpPr>
        <p:spPr bwMode="auto">
          <a:xfrm>
            <a:off x="639763" y="187235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Font typeface="Arial" charset="0"/>
              <a:buNone/>
            </a:pPr>
            <a:r>
              <a:rPr lang="it-IT" sz="4400" dirty="0" smtClean="0">
                <a:solidFill>
                  <a:schemeClr val="tx2">
                    <a:lumMod val="50000"/>
                  </a:schemeClr>
                </a:solidFill>
                <a:effectLst>
                  <a:outerShdw blurRad="38100" dist="38100" dir="2700000" algn="tl">
                    <a:srgbClr val="000000">
                      <a:alpha val="43137"/>
                    </a:srgbClr>
                  </a:outerShdw>
                </a:effectLst>
              </a:rPr>
              <a:t>Obiettivi</a:t>
            </a:r>
          </a:p>
          <a:p>
            <a:pPr eaLnBrk="1" hangingPunct="1">
              <a:lnSpc>
                <a:spcPct val="90000"/>
              </a:lnSpc>
              <a:buFont typeface="Arial" charset="0"/>
              <a:buNone/>
            </a:pPr>
            <a:endParaRPr lang="it-IT" dirty="0" smtClean="0"/>
          </a:p>
          <a:p>
            <a:pPr eaLnBrk="1" hangingPunct="1">
              <a:lnSpc>
                <a:spcPct val="90000"/>
              </a:lnSpc>
              <a:buFont typeface="Arial" charset="0"/>
              <a:buNone/>
            </a:pP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8" name="Connettore 1 7"/>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39763" y="164375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a:solidFill>
                  <a:schemeClr val="tx2">
                    <a:lumMod val="50000"/>
                  </a:schemeClr>
                </a:solidFill>
                <a:effectLst>
                  <a:outerShdw blurRad="38100" dist="38100" dir="2700000" algn="tl">
                    <a:srgbClr val="000000">
                      <a:alpha val="43137"/>
                    </a:srgbClr>
                  </a:outerShdw>
                </a:effectLst>
              </a:rPr>
              <a:t>Metodologia applicata</a:t>
            </a:r>
            <a:endParaRPr lang="it-IT" sz="4400" dirty="0" smtClean="0">
              <a:solidFill>
                <a:schemeClr val="tx2">
                  <a:lumMod val="50000"/>
                </a:schemeClr>
              </a:solidFill>
              <a:effectLst>
                <a:outerShdw blurRad="38100" dist="38100" dir="2700000" algn="tl">
                  <a:srgbClr val="000000">
                    <a:alpha val="43137"/>
                  </a:srgbClr>
                </a:outerShdw>
              </a:effectLst>
            </a:endParaRPr>
          </a:p>
          <a:p>
            <a:pPr eaLnBrk="1" hangingPunct="1">
              <a:lnSpc>
                <a:spcPct val="90000"/>
              </a:lnSpc>
              <a:buFont typeface="Arial" charset="0"/>
              <a:buNone/>
            </a:pPr>
            <a:endParaRPr lang="it-IT" dirty="0" smtClean="0"/>
          </a:p>
          <a:p>
            <a:pPr eaLnBrk="1" hangingPunct="1">
              <a:lnSpc>
                <a:spcPct val="90000"/>
              </a:lnSpc>
              <a:buFont typeface="Arial" charset="0"/>
              <a:buNone/>
            </a:pP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sp>
        <p:nvSpPr>
          <p:cNvPr id="22" name="Rettangolo 21"/>
          <p:cNvSpPr/>
          <p:nvPr/>
        </p:nvSpPr>
        <p:spPr>
          <a:xfrm>
            <a:off x="1895027" y="3085669"/>
            <a:ext cx="2835312" cy="3539430"/>
          </a:xfrm>
          <a:prstGeom prst="rect">
            <a:avLst/>
          </a:prstGeom>
          <a:ln w="38100">
            <a:solidFill>
              <a:schemeClr val="tx1">
                <a:alpha val="77000"/>
              </a:schemeClr>
            </a:solidFill>
          </a:ln>
        </p:spPr>
        <p:txBody>
          <a:bodyPr wrap="square">
            <a:spAutoFit/>
          </a:bodyPr>
          <a:lstStyle/>
          <a:p>
            <a:pPr lvl="0" algn="ctr"/>
            <a:r>
              <a:rPr lang="it-IT" sz="2800" dirty="0" smtClean="0">
                <a:latin typeface="Calibri" pitchFamily="34" charset="0"/>
              </a:rPr>
              <a:t>Realizzazione </a:t>
            </a:r>
            <a:r>
              <a:rPr lang="it-IT" sz="2800" dirty="0">
                <a:latin typeface="Calibri" pitchFamily="34" charset="0"/>
              </a:rPr>
              <a:t>di un </a:t>
            </a:r>
            <a:r>
              <a:rPr lang="it-IT" sz="2800" dirty="0" smtClean="0">
                <a:latin typeface="Calibri" pitchFamily="34" charset="0"/>
              </a:rPr>
              <a:t>database relativo a </a:t>
            </a:r>
            <a:r>
              <a:rPr lang="it-IT" sz="2800" dirty="0">
                <a:latin typeface="Calibri" pitchFamily="34" charset="0"/>
              </a:rPr>
              <a:t>tutte le domande attive di derivazione di acqua pubblica, </a:t>
            </a:r>
            <a:r>
              <a:rPr lang="it-IT" sz="2800" dirty="0" smtClean="0">
                <a:latin typeface="Calibri" pitchFamily="34" charset="0"/>
              </a:rPr>
              <a:t>a qualsiasi scopo destinata</a:t>
            </a:r>
            <a:endParaRPr lang="it-IT" sz="2800" dirty="0">
              <a:latin typeface="Calibri" pitchFamily="34" charset="0"/>
            </a:endParaRPr>
          </a:p>
        </p:txBody>
      </p:sp>
      <p:sp>
        <p:nvSpPr>
          <p:cNvPr id="23" name="Rettangolo 22"/>
          <p:cNvSpPr/>
          <p:nvPr/>
        </p:nvSpPr>
        <p:spPr>
          <a:xfrm>
            <a:off x="4954748" y="3104719"/>
            <a:ext cx="2542541" cy="3108543"/>
          </a:xfrm>
          <a:prstGeom prst="rect">
            <a:avLst/>
          </a:prstGeom>
          <a:ln w="38100">
            <a:solidFill>
              <a:schemeClr val="tx1">
                <a:alpha val="77000"/>
              </a:schemeClr>
            </a:solidFill>
          </a:ln>
        </p:spPr>
        <p:txBody>
          <a:bodyPr wrap="square">
            <a:spAutoFit/>
          </a:bodyPr>
          <a:lstStyle/>
          <a:p>
            <a:pPr lvl="0" algn="ctr"/>
            <a:r>
              <a:rPr lang="it-IT" sz="2800" dirty="0" smtClean="0">
                <a:latin typeface="Calibri" pitchFamily="34" charset="0"/>
              </a:rPr>
              <a:t>Definizione </a:t>
            </a:r>
            <a:r>
              <a:rPr lang="it-IT" sz="2800" dirty="0">
                <a:latin typeface="Calibri" pitchFamily="34" charset="0"/>
              </a:rPr>
              <a:t>della metodologia da utilizzare per la determinazione delle portate naturali in </a:t>
            </a:r>
            <a:r>
              <a:rPr lang="it-IT" sz="2800" dirty="0" smtClean="0">
                <a:latin typeface="Calibri" pitchFamily="34" charset="0"/>
              </a:rPr>
              <a:t>alveo</a:t>
            </a:r>
            <a:endParaRPr lang="it-IT" sz="2800" dirty="0">
              <a:latin typeface="Calibri" pitchFamily="34" charset="0"/>
            </a:endParaRPr>
          </a:p>
        </p:txBody>
      </p:sp>
      <p:sp>
        <p:nvSpPr>
          <p:cNvPr id="24" name="Rettangolo 23"/>
          <p:cNvSpPr/>
          <p:nvPr/>
        </p:nvSpPr>
        <p:spPr>
          <a:xfrm>
            <a:off x="7734795" y="3104719"/>
            <a:ext cx="2656004" cy="4832092"/>
          </a:xfrm>
          <a:prstGeom prst="rect">
            <a:avLst/>
          </a:prstGeom>
          <a:ln w="38100">
            <a:solidFill>
              <a:schemeClr val="tx1">
                <a:alpha val="77000"/>
              </a:schemeClr>
            </a:solidFill>
          </a:ln>
        </p:spPr>
        <p:txBody>
          <a:bodyPr wrap="square">
            <a:spAutoFit/>
          </a:bodyPr>
          <a:lstStyle/>
          <a:p>
            <a:pPr lvl="0" algn="ctr"/>
            <a:r>
              <a:rPr lang="it-IT" sz="2800" dirty="0" smtClean="0">
                <a:latin typeface="Calibri" pitchFamily="34" charset="0"/>
              </a:rPr>
              <a:t>Scelta </a:t>
            </a:r>
            <a:r>
              <a:rPr lang="it-IT" sz="2800" dirty="0">
                <a:latin typeface="Calibri" pitchFamily="34" charset="0"/>
              </a:rPr>
              <a:t>di un modello numerico </a:t>
            </a:r>
            <a:r>
              <a:rPr lang="it-IT" sz="2800" dirty="0" smtClean="0">
                <a:latin typeface="Calibri" pitchFamily="34" charset="0"/>
              </a:rPr>
              <a:t>per determinare il potenziale </a:t>
            </a:r>
            <a:r>
              <a:rPr lang="it-IT" sz="2800" dirty="0">
                <a:latin typeface="Calibri" pitchFamily="34" charset="0"/>
              </a:rPr>
              <a:t>idroelettrico </a:t>
            </a:r>
            <a:r>
              <a:rPr lang="it-IT" sz="2800" dirty="0" smtClean="0">
                <a:latin typeface="Calibri" pitchFamily="34" charset="0"/>
              </a:rPr>
              <a:t>residuo basato sull’analisi di dati territoriali, idrologici </a:t>
            </a:r>
            <a:r>
              <a:rPr lang="it-IT" sz="2800" dirty="0">
                <a:latin typeface="Calibri" pitchFamily="34" charset="0"/>
              </a:rPr>
              <a:t>e </a:t>
            </a:r>
            <a:r>
              <a:rPr lang="it-IT" sz="2800" dirty="0" smtClean="0">
                <a:latin typeface="Calibri" pitchFamily="34" charset="0"/>
              </a:rPr>
              <a:t>idraulici</a:t>
            </a:r>
          </a:p>
        </p:txBody>
      </p:sp>
      <p:sp>
        <p:nvSpPr>
          <p:cNvPr id="25" name="Rettangolo 24"/>
          <p:cNvSpPr/>
          <p:nvPr/>
        </p:nvSpPr>
        <p:spPr>
          <a:xfrm>
            <a:off x="1914076" y="6839721"/>
            <a:ext cx="5044121" cy="1384995"/>
          </a:xfrm>
          <a:prstGeom prst="rect">
            <a:avLst/>
          </a:prstGeom>
          <a:ln w="38100">
            <a:solidFill>
              <a:schemeClr val="tx1">
                <a:alpha val="77000"/>
              </a:schemeClr>
            </a:solidFill>
          </a:ln>
        </p:spPr>
        <p:txBody>
          <a:bodyPr wrap="square">
            <a:spAutoFit/>
          </a:bodyPr>
          <a:lstStyle/>
          <a:p>
            <a:pPr lvl="0" algn="ctr"/>
            <a:r>
              <a:rPr lang="it-IT" sz="2800" dirty="0" smtClean="0">
                <a:latin typeface="Calibri" pitchFamily="34" charset="0"/>
              </a:rPr>
              <a:t>Applicazione sperimentale del </a:t>
            </a:r>
            <a:r>
              <a:rPr lang="it-IT" sz="2800" dirty="0">
                <a:latin typeface="Calibri" pitchFamily="34" charset="0"/>
              </a:rPr>
              <a:t>modello numerico scelto a tre bacini </a:t>
            </a:r>
            <a:r>
              <a:rPr lang="it-IT" sz="2800" dirty="0" smtClean="0">
                <a:latin typeface="Calibri" pitchFamily="34" charset="0"/>
              </a:rPr>
              <a:t>idrografici</a:t>
            </a:r>
            <a:endParaRPr lang="it-IT" sz="2800" dirty="0">
              <a:latin typeface="Calibri" pitchFamily="34" charset="0"/>
            </a:endParaRPr>
          </a:p>
        </p:txBody>
      </p:sp>
      <p:sp>
        <p:nvSpPr>
          <p:cNvPr id="26" name="Freccia ad arco 25"/>
          <p:cNvSpPr/>
          <p:nvPr/>
        </p:nvSpPr>
        <p:spPr>
          <a:xfrm>
            <a:off x="6939147" y="2324100"/>
            <a:ext cx="1318161" cy="1134098"/>
          </a:xfrm>
          <a:prstGeom prst="circularArrow">
            <a:avLst/>
          </a:prstGeom>
          <a:gradFill>
            <a:gsLst>
              <a:gs pos="0">
                <a:schemeClr val="accent1">
                  <a:tint val="100000"/>
                  <a:shade val="100000"/>
                  <a:satMod val="130000"/>
                </a:schemeClr>
              </a:gs>
              <a:gs pos="100000">
                <a:schemeClr val="accent1">
                  <a:tint val="50000"/>
                  <a:shade val="100000"/>
                  <a:satMod val="350000"/>
                </a:schemeClr>
              </a:gs>
            </a:gsLst>
            <a:lin ang="16200000" scaled="0"/>
          </a:gra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28" name="Freccia a destra rientrata 27"/>
          <p:cNvSpPr/>
          <p:nvPr/>
        </p:nvSpPr>
        <p:spPr>
          <a:xfrm rot="10800000">
            <a:off x="6996297" y="7391399"/>
            <a:ext cx="640030" cy="403898"/>
          </a:xfrm>
          <a:prstGeom prst="notchedRightArrow">
            <a:avLst/>
          </a:prstGeom>
          <a:gradFill>
            <a:gsLst>
              <a:gs pos="0">
                <a:schemeClr val="accent1">
                  <a:tint val="100000"/>
                  <a:shade val="100000"/>
                  <a:satMod val="130000"/>
                </a:schemeClr>
              </a:gs>
              <a:gs pos="100000">
                <a:schemeClr val="accent1">
                  <a:tint val="50000"/>
                  <a:shade val="100000"/>
                  <a:satMod val="350000"/>
                </a:schemeClr>
              </a:gs>
            </a:gsLst>
            <a:lin ang="16200000" scaled="0"/>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9" name="Connettore 1 28"/>
          <p:cNvCxnSpPr/>
          <p:nvPr/>
        </p:nvCxnSpPr>
        <p:spPr>
          <a:xfrm>
            <a:off x="3200400" y="1484435"/>
            <a:ext cx="6435969"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Freccia ad arco 13"/>
          <p:cNvSpPr/>
          <p:nvPr/>
        </p:nvSpPr>
        <p:spPr>
          <a:xfrm>
            <a:off x="4071258" y="2324100"/>
            <a:ext cx="1318161" cy="1134098"/>
          </a:xfrm>
          <a:prstGeom prst="circularArrow">
            <a:avLst/>
          </a:prstGeom>
          <a:gradFill>
            <a:gsLst>
              <a:gs pos="0">
                <a:schemeClr val="accent1">
                  <a:tint val="100000"/>
                  <a:shade val="100000"/>
                  <a:satMod val="130000"/>
                </a:schemeClr>
              </a:gs>
              <a:gs pos="100000">
                <a:schemeClr val="accent1">
                  <a:tint val="50000"/>
                  <a:shade val="100000"/>
                  <a:satMod val="350000"/>
                </a:schemeClr>
              </a:gs>
            </a:gsLst>
            <a:lin ang="16200000" scaled="0"/>
          </a:gra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046526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39763" y="164375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a:solidFill>
                  <a:schemeClr val="tx2">
                    <a:lumMod val="50000"/>
                  </a:schemeClr>
                </a:solidFill>
                <a:effectLst>
                  <a:outerShdw blurRad="38100" dist="38100" dir="2700000" algn="tl">
                    <a:srgbClr val="000000">
                      <a:alpha val="43137"/>
                    </a:srgbClr>
                  </a:outerShdw>
                </a:effectLst>
              </a:rPr>
              <a:t>Database domande attive</a:t>
            </a:r>
            <a:endParaRPr lang="it-IT" dirty="0" smtClean="0"/>
          </a:p>
          <a:p>
            <a:pPr eaLnBrk="1" hangingPunct="1">
              <a:lnSpc>
                <a:spcPct val="90000"/>
              </a:lnSpc>
              <a:buFont typeface="Arial" charset="0"/>
              <a:buNone/>
            </a:pP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pic>
        <p:nvPicPr>
          <p:cNvPr id="12" name="Immagine 11"/>
          <p:cNvPicPr/>
          <p:nvPr/>
        </p:nvPicPr>
        <p:blipFill rotWithShape="1">
          <a:blip r:embed="rId2" cstate="print">
            <a:extLst>
              <a:ext uri="{28A0092B-C50C-407E-A947-70E740481C1C}">
                <a14:useLocalDpi xmlns:a14="http://schemas.microsoft.com/office/drawing/2010/main"/>
              </a:ext>
            </a:extLst>
          </a:blip>
          <a:srcRect l="1107" t="3832" r="1150" b="4390"/>
          <a:stretch/>
        </p:blipFill>
        <p:spPr bwMode="auto">
          <a:xfrm>
            <a:off x="1907767" y="2423939"/>
            <a:ext cx="4493033" cy="3190857"/>
          </a:xfrm>
          <a:prstGeom prst="roundRect">
            <a:avLst>
              <a:gd name="adj" fmla="val 8594"/>
            </a:avLst>
          </a:prstGeom>
          <a:solidFill>
            <a:srgbClr val="FFFFFF">
              <a:shade val="85000"/>
            </a:srgbClr>
          </a:solidFill>
          <a:ln>
            <a:noFill/>
          </a:ln>
          <a:effectLst>
            <a:reflection blurRad="12700" endPos="0" dist="5000" dir="5400000" sy="-100000" algn="bl" rotWithShape="0"/>
          </a:effectLst>
          <a:extLst>
            <a:ext uri="{53640926-AAD7-44D8-BBD7-CCE9431645EC}">
              <a14:shadowObscured xmlns:a14="http://schemas.microsoft.com/office/drawing/2010/main"/>
            </a:ext>
          </a:extLst>
        </p:spPr>
      </p:pic>
      <p:pic>
        <p:nvPicPr>
          <p:cNvPr id="13" name="Immagine 12"/>
          <p:cNvPicPr>
            <a:picLocks noChangeAspect="1"/>
          </p:cNvPicPr>
          <p:nvPr/>
        </p:nvPicPr>
        <p:blipFill rotWithShape="1">
          <a:blip r:embed="rId3" cstate="print">
            <a:extLst>
              <a:ext uri="{28A0092B-C50C-407E-A947-70E740481C1C}">
                <a14:useLocalDpi xmlns:a14="http://schemas.microsoft.com/office/drawing/2010/main"/>
              </a:ext>
            </a:extLst>
          </a:blip>
          <a:srcRect l="2076" t="1289"/>
          <a:stretch/>
        </p:blipFill>
        <p:spPr bwMode="auto">
          <a:xfrm>
            <a:off x="6569740" y="4252216"/>
            <a:ext cx="5652026" cy="3424934"/>
          </a:xfrm>
          <a:prstGeom prst="roundRect">
            <a:avLst>
              <a:gd name="adj" fmla="val 8594"/>
            </a:avLst>
          </a:prstGeom>
          <a:solidFill>
            <a:srgbClr val="FFFFFF">
              <a:shade val="85000"/>
            </a:srgbClr>
          </a:solidFill>
          <a:ln>
            <a:noFill/>
          </a:ln>
          <a:effectLst>
            <a:reflection blurRad="12700" endPos="0" dist="5000" dir="5400000" sy="-100000" algn="bl" rotWithShape="0"/>
          </a:effectLst>
          <a:extLst>
            <a:ext uri="{53640926-AAD7-44D8-BBD7-CCE9431645EC}">
              <a14:shadowObscured xmlns:a14="http://schemas.microsoft.com/office/drawing/2010/main"/>
            </a:ext>
          </a:extLst>
        </p:spPr>
      </p:pic>
      <p:sp>
        <p:nvSpPr>
          <p:cNvPr id="14" name="Rettangolo 13"/>
          <p:cNvSpPr/>
          <p:nvPr/>
        </p:nvSpPr>
        <p:spPr>
          <a:xfrm>
            <a:off x="2193518" y="5767197"/>
            <a:ext cx="3894666" cy="278537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dirty="0" smtClean="0">
                <a:latin typeface="Calibri" pitchFamily="34" charset="0"/>
              </a:rPr>
              <a:t>Caratteristiche:</a:t>
            </a:r>
            <a:endParaRPr lang="it-IT" dirty="0">
              <a:latin typeface="Calibri" pitchFamily="34" charset="0"/>
            </a:endParaRPr>
          </a:p>
          <a:p>
            <a:pPr marL="285750" lvl="0" indent="-285750">
              <a:buFont typeface="Arial"/>
              <a:buChar char="•"/>
            </a:pPr>
            <a:r>
              <a:rPr lang="it-IT" dirty="0">
                <a:latin typeface="Calibri" pitchFamily="34" charset="0"/>
              </a:rPr>
              <a:t>coordinate del punto di </a:t>
            </a:r>
            <a:r>
              <a:rPr lang="it-IT" dirty="0" smtClean="0">
                <a:latin typeface="Calibri" pitchFamily="34" charset="0"/>
              </a:rPr>
              <a:t>derivazione</a:t>
            </a:r>
            <a:endParaRPr lang="it-IT" dirty="0">
              <a:latin typeface="Calibri" pitchFamily="34" charset="0"/>
            </a:endParaRPr>
          </a:p>
          <a:p>
            <a:pPr marL="285750" lvl="0" indent="-285750">
              <a:buFont typeface="Arial"/>
              <a:buChar char="•"/>
            </a:pPr>
            <a:r>
              <a:rPr lang="it-IT" dirty="0">
                <a:latin typeface="Calibri" pitchFamily="34" charset="0"/>
              </a:rPr>
              <a:t>nome del corso </a:t>
            </a:r>
            <a:r>
              <a:rPr lang="it-IT" dirty="0" smtClean="0">
                <a:latin typeface="Calibri" pitchFamily="34" charset="0"/>
              </a:rPr>
              <a:t>d’acqua</a:t>
            </a:r>
            <a:endParaRPr lang="it-IT" dirty="0">
              <a:latin typeface="Calibri" pitchFamily="34" charset="0"/>
            </a:endParaRPr>
          </a:p>
          <a:p>
            <a:pPr marL="285750" lvl="0" indent="-285750">
              <a:buFont typeface="Arial"/>
              <a:buChar char="•"/>
            </a:pPr>
            <a:r>
              <a:rPr lang="it-IT" dirty="0">
                <a:latin typeface="Calibri" pitchFamily="34" charset="0"/>
              </a:rPr>
              <a:t>comune di </a:t>
            </a:r>
            <a:r>
              <a:rPr lang="it-IT" dirty="0" smtClean="0">
                <a:latin typeface="Calibri" pitchFamily="34" charset="0"/>
              </a:rPr>
              <a:t>riferimento</a:t>
            </a:r>
            <a:endParaRPr lang="it-IT" dirty="0">
              <a:latin typeface="Calibri" pitchFamily="34" charset="0"/>
            </a:endParaRPr>
          </a:p>
          <a:p>
            <a:pPr marL="285750" lvl="0" indent="-285750">
              <a:buFont typeface="Arial"/>
              <a:buChar char="•"/>
            </a:pPr>
            <a:r>
              <a:rPr lang="it-IT" dirty="0">
                <a:latin typeface="Calibri" pitchFamily="34" charset="0"/>
              </a:rPr>
              <a:t>quote </a:t>
            </a:r>
            <a:r>
              <a:rPr lang="it-IT" dirty="0" smtClean="0">
                <a:latin typeface="Calibri" pitchFamily="34" charset="0"/>
              </a:rPr>
              <a:t>altimetriche</a:t>
            </a:r>
            <a:endParaRPr lang="it-IT" dirty="0">
              <a:latin typeface="Calibri" pitchFamily="34" charset="0"/>
            </a:endParaRPr>
          </a:p>
          <a:p>
            <a:pPr marL="285750" lvl="0" indent="-285750">
              <a:buFont typeface="Arial"/>
              <a:buChar char="•"/>
            </a:pPr>
            <a:r>
              <a:rPr lang="it-IT" dirty="0">
                <a:latin typeface="Calibri" pitchFamily="34" charset="0"/>
              </a:rPr>
              <a:t>foto dell’opera di </a:t>
            </a:r>
            <a:r>
              <a:rPr lang="it-IT" dirty="0" smtClean="0">
                <a:latin typeface="Calibri" pitchFamily="34" charset="0"/>
              </a:rPr>
              <a:t>presa</a:t>
            </a:r>
            <a:endParaRPr lang="it-IT"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55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39763" y="164375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a:solidFill>
                  <a:schemeClr val="tx2">
                    <a:lumMod val="50000"/>
                  </a:schemeClr>
                </a:solidFill>
                <a:effectLst>
                  <a:outerShdw blurRad="38100" dist="38100" dir="2700000" algn="tl">
                    <a:srgbClr val="000000">
                      <a:alpha val="43137"/>
                    </a:srgbClr>
                  </a:outerShdw>
                </a:effectLst>
              </a:rPr>
              <a:t>Realizzazione carta dei vincoli</a:t>
            </a: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Immagine 8"/>
          <p:cNvPicPr/>
          <p:nvPr/>
        </p:nvPicPr>
        <p:blipFill rotWithShape="1">
          <a:blip r:embed="rId2" cstate="print">
            <a:extLst>
              <a:ext uri="{28A0092B-C50C-407E-A947-70E740481C1C}">
                <a14:useLocalDpi xmlns:a14="http://schemas.microsoft.com/office/drawing/2010/main"/>
              </a:ext>
            </a:extLst>
          </a:blip>
          <a:srcRect r="2061" b="2366"/>
          <a:stretch/>
        </p:blipFill>
        <p:spPr bwMode="auto">
          <a:xfrm>
            <a:off x="4724400" y="2743200"/>
            <a:ext cx="7048500" cy="4800600"/>
          </a:xfrm>
          <a:prstGeom prst="roundRect">
            <a:avLst>
              <a:gd name="adj" fmla="val 8594"/>
            </a:avLst>
          </a:prstGeom>
          <a:solidFill>
            <a:srgbClr val="FFFFFF">
              <a:shade val="85000"/>
            </a:srgbClr>
          </a:solidFill>
          <a:ln>
            <a:noFill/>
          </a:ln>
          <a:effectLst>
            <a:reflection blurRad="12700" endPos="0" dist="5000" dir="5400000" sy="-100000" algn="bl" rotWithShape="0"/>
          </a:effectLst>
          <a:extLst>
            <a:ext uri="{53640926-AAD7-44D8-BBD7-CCE9431645EC}">
              <a14:shadowObscured xmlns:a14="http://schemas.microsoft.com/office/drawing/2010/main"/>
            </a:ext>
          </a:extLst>
        </p:spPr>
      </p:pic>
      <p:sp>
        <p:nvSpPr>
          <p:cNvPr id="16" name="Rettangolo 15"/>
          <p:cNvSpPr/>
          <p:nvPr/>
        </p:nvSpPr>
        <p:spPr>
          <a:xfrm>
            <a:off x="1333500" y="2879351"/>
            <a:ext cx="3151143" cy="4893647"/>
          </a:xfrm>
          <a:prstGeom prst="rect">
            <a:avLst/>
          </a:prstGeom>
        </p:spPr>
        <p:txBody>
          <a:bodyPr wrap="square">
            <a:spAutoFit/>
          </a:bodyPr>
          <a:lstStyle/>
          <a:p>
            <a:pPr marL="285750" lvl="0" indent="-285750">
              <a:buFont typeface="Arial"/>
              <a:buChar char="•"/>
            </a:pPr>
            <a:r>
              <a:rPr lang="it-IT" sz="2400" dirty="0" smtClean="0">
                <a:latin typeface="Calibri" pitchFamily="34" charset="0"/>
              </a:rPr>
              <a:t>ARPA</a:t>
            </a:r>
          </a:p>
          <a:p>
            <a:pPr marL="285750" lvl="0" indent="-285750">
              <a:buFont typeface="Arial"/>
              <a:buChar char="•"/>
            </a:pPr>
            <a:r>
              <a:rPr lang="it-IT" sz="2400" dirty="0" smtClean="0">
                <a:latin typeface="Calibri" pitchFamily="34" charset="0"/>
              </a:rPr>
              <a:t>Aree protette</a:t>
            </a:r>
          </a:p>
          <a:p>
            <a:pPr marL="285750" lvl="0" indent="-285750">
              <a:buFont typeface="Arial"/>
              <a:buChar char="•"/>
            </a:pPr>
            <a:r>
              <a:rPr lang="it-IT" sz="2400" dirty="0" smtClean="0">
                <a:latin typeface="Calibri" pitchFamily="34" charset="0"/>
              </a:rPr>
              <a:t>Parco nazionale del Gran paradiso</a:t>
            </a:r>
          </a:p>
          <a:p>
            <a:pPr marL="285750" lvl="0" indent="-285750">
              <a:buFont typeface="Arial"/>
              <a:buChar char="•"/>
            </a:pPr>
            <a:r>
              <a:rPr lang="it-IT" sz="2400" dirty="0" smtClean="0">
                <a:latin typeface="Calibri" pitchFamily="34" charset="0"/>
              </a:rPr>
              <a:t>Parco naturale del Mont </a:t>
            </a:r>
            <a:r>
              <a:rPr lang="it-IT" sz="2400" dirty="0" err="1" smtClean="0">
                <a:latin typeface="Calibri" pitchFamily="34" charset="0"/>
              </a:rPr>
              <a:t>Avic</a:t>
            </a:r>
            <a:endParaRPr lang="it-IT" sz="2400" dirty="0">
              <a:latin typeface="Calibri" pitchFamily="34" charset="0"/>
            </a:endParaRPr>
          </a:p>
          <a:p>
            <a:pPr marL="285750" lvl="0" indent="-285750">
              <a:buFont typeface="Arial"/>
              <a:buChar char="•"/>
            </a:pPr>
            <a:r>
              <a:rPr lang="it-IT" sz="2400" dirty="0" smtClean="0">
                <a:latin typeface="Calibri" pitchFamily="34" charset="0"/>
              </a:rPr>
              <a:t>Tutela beni paesaggistici e architettonici</a:t>
            </a:r>
          </a:p>
          <a:p>
            <a:pPr marL="285750" lvl="0" indent="-285750">
              <a:buFont typeface="Arial"/>
              <a:buChar char="•"/>
            </a:pPr>
            <a:r>
              <a:rPr lang="it-IT" sz="2400" dirty="0" smtClean="0">
                <a:latin typeface="Calibri" pitchFamily="34" charset="0"/>
              </a:rPr>
              <a:t>Restauro e valorizzazione</a:t>
            </a:r>
            <a:endParaRPr lang="it-IT" sz="2400" dirty="0">
              <a:latin typeface="Calibri" pitchFamily="34" charset="0"/>
            </a:endParaRPr>
          </a:p>
          <a:p>
            <a:pPr marL="285750" lvl="0" indent="-285750">
              <a:buFont typeface="Arial"/>
              <a:buChar char="•"/>
            </a:pPr>
            <a:r>
              <a:rPr lang="it-IT" sz="2400" dirty="0" smtClean="0">
                <a:latin typeface="Calibri" pitchFamily="34" charset="0"/>
              </a:rPr>
              <a:t>Consorzio regionale per la pesca</a:t>
            </a:r>
            <a:endParaRPr lang="it-IT" sz="2400" dirty="0">
              <a:latin typeface="Calibri" pitchFamily="34" charset="0"/>
            </a:endParaRPr>
          </a:p>
        </p:txBody>
      </p:sp>
    </p:spTree>
    <p:extLst>
      <p:ext uri="{BB962C8B-B14F-4D97-AF65-F5344CB8AC3E}">
        <p14:creationId xmlns:p14="http://schemas.microsoft.com/office/powerpoint/2010/main" val="1178093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39763" y="164375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a:solidFill>
                  <a:schemeClr val="tx2">
                    <a:lumMod val="50000"/>
                  </a:schemeClr>
                </a:solidFill>
                <a:effectLst>
                  <a:outerShdw blurRad="38100" dist="38100" dir="2700000" algn="tl">
                    <a:srgbClr val="000000">
                      <a:alpha val="43137"/>
                    </a:srgbClr>
                  </a:outerShdw>
                </a:effectLst>
              </a:rPr>
              <a:t>Definizione della portate in alveo</a:t>
            </a: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ttangolo 7"/>
          <p:cNvSpPr/>
          <p:nvPr/>
        </p:nvSpPr>
        <p:spPr>
          <a:xfrm>
            <a:off x="1181100" y="2683213"/>
            <a:ext cx="4744101" cy="2015936"/>
          </a:xfrm>
          <a:prstGeom prst="rect">
            <a:avLst/>
          </a:prstGeom>
        </p:spPr>
        <p:txBody>
          <a:bodyPr wrap="square">
            <a:spAutoFit/>
          </a:bodyPr>
          <a:lstStyle/>
          <a:p>
            <a:pPr algn="just"/>
            <a:r>
              <a:rPr lang="it-IT" dirty="0">
                <a:latin typeface="Calibri" pitchFamily="34" charset="0"/>
              </a:rPr>
              <a:t>Per il calcolo delle portate naturali nei bacini in cui non sono presenti stazioni idrometriche si è scelto di utilizzare i dati contenuti nel Piano di Tutela delle </a:t>
            </a:r>
            <a:r>
              <a:rPr lang="it-IT" dirty="0" smtClean="0">
                <a:latin typeface="Calibri" pitchFamily="34" charset="0"/>
              </a:rPr>
              <a:t>Acque</a:t>
            </a:r>
            <a:endParaRPr lang="it-IT" dirty="0">
              <a:latin typeface="Calibri" pitchFamily="34" charset="0"/>
            </a:endParaRPr>
          </a:p>
        </p:txBody>
      </p:sp>
      <p:pic>
        <p:nvPicPr>
          <p:cNvPr id="10" name="Immagine 9"/>
          <p:cNvPicPr/>
          <p:nvPr/>
        </p:nvPicPr>
        <p:blipFill>
          <a:blip r:embed="rId2" cstate="print">
            <a:extLst>
              <a:ext uri="{28A0092B-C50C-407E-A947-70E740481C1C}">
                <a14:useLocalDpi xmlns:a14="http://schemas.microsoft.com/office/drawing/2010/main"/>
              </a:ext>
            </a:extLst>
          </a:blip>
          <a:srcRect/>
          <a:stretch>
            <a:fillRect/>
          </a:stretch>
        </p:blipFill>
        <p:spPr bwMode="auto">
          <a:xfrm>
            <a:off x="6188970" y="2607245"/>
            <a:ext cx="4726680" cy="297440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12" name="Rettangolo 11"/>
          <p:cNvSpPr/>
          <p:nvPr/>
        </p:nvSpPr>
        <p:spPr>
          <a:xfrm>
            <a:off x="6188970" y="5877680"/>
            <a:ext cx="4726680" cy="2015936"/>
          </a:xfrm>
          <a:prstGeom prst="rect">
            <a:avLst/>
          </a:prstGeom>
        </p:spPr>
        <p:txBody>
          <a:bodyPr wrap="square">
            <a:spAutoFit/>
          </a:bodyPr>
          <a:lstStyle/>
          <a:p>
            <a:pPr algn="just"/>
            <a:r>
              <a:rPr lang="it-IT" dirty="0">
                <a:latin typeface="Calibri" pitchFamily="34" charset="0"/>
              </a:rPr>
              <a:t>Per </a:t>
            </a:r>
            <a:r>
              <a:rPr lang="it-IT" dirty="0" smtClean="0">
                <a:latin typeface="Calibri" pitchFamily="34" charset="0"/>
              </a:rPr>
              <a:t>i </a:t>
            </a:r>
            <a:r>
              <a:rPr lang="it-IT" dirty="0">
                <a:latin typeface="Calibri" pitchFamily="34" charset="0"/>
              </a:rPr>
              <a:t>bacini al cui interno </a:t>
            </a:r>
            <a:r>
              <a:rPr lang="it-IT" dirty="0" smtClean="0">
                <a:latin typeface="Calibri" pitchFamily="34" charset="0"/>
              </a:rPr>
              <a:t>è </a:t>
            </a:r>
            <a:r>
              <a:rPr lang="it-IT" dirty="0">
                <a:latin typeface="Calibri" pitchFamily="34" charset="0"/>
              </a:rPr>
              <a:t>presente una o più stazioni idrometriche si è fatto riferimento alle serie storiche delle portate registrate dalle stazioni di </a:t>
            </a:r>
            <a:r>
              <a:rPr lang="it-IT" dirty="0" smtClean="0">
                <a:latin typeface="Calibri" pitchFamily="34" charset="0"/>
              </a:rPr>
              <a:t>misura.</a:t>
            </a:r>
            <a:endParaRPr lang="it-IT" dirty="0">
              <a:latin typeface="Calibri" pitchFamily="34" charset="0"/>
            </a:endParaRPr>
          </a:p>
        </p:txBody>
      </p:sp>
      <p:pic>
        <p:nvPicPr>
          <p:cNvPr id="13" name="Immagine 12"/>
          <p:cNvPicPr/>
          <p:nvPr/>
        </p:nvPicPr>
        <p:blipFill rotWithShape="1">
          <a:blip r:embed="rId3" cstate="print">
            <a:extLst>
              <a:ext uri="{28A0092B-C50C-407E-A947-70E740481C1C}">
                <a14:useLocalDpi xmlns:a14="http://schemas.microsoft.com/office/drawing/2010/main"/>
              </a:ext>
            </a:extLst>
          </a:blip>
          <a:srcRect l="2907"/>
          <a:stretch/>
        </p:blipFill>
        <p:spPr bwMode="auto">
          <a:xfrm>
            <a:off x="1390650" y="4807779"/>
            <a:ext cx="4293873" cy="3085837"/>
          </a:xfrm>
          <a:prstGeom prst="roundRect">
            <a:avLst>
              <a:gd name="adj" fmla="val 8594"/>
            </a:avLst>
          </a:prstGeom>
          <a:solidFill>
            <a:srgbClr val="FFFFFF">
              <a:shade val="85000"/>
            </a:srgbClr>
          </a:solidFill>
          <a:ln>
            <a:noFill/>
          </a:ln>
          <a:effectLst>
            <a:reflection blurRad="12700" endPos="2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30479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39763" y="185330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a:solidFill>
                  <a:schemeClr val="tx2">
                    <a:lumMod val="50000"/>
                  </a:schemeClr>
                </a:solidFill>
                <a:effectLst>
                  <a:outerShdw blurRad="38100" dist="38100" dir="2700000" algn="tl">
                    <a:srgbClr val="000000">
                      <a:alpha val="43137"/>
                    </a:srgbClr>
                  </a:outerShdw>
                </a:effectLst>
              </a:rPr>
              <a:t>Definizione del modello di calcolo</a:t>
            </a: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ttangolo 10"/>
          <p:cNvSpPr/>
          <p:nvPr/>
        </p:nvSpPr>
        <p:spPr>
          <a:xfrm>
            <a:off x="1924050" y="3145741"/>
            <a:ext cx="8839200" cy="4031873"/>
          </a:xfrm>
          <a:prstGeom prst="rect">
            <a:avLst/>
          </a:prstGeom>
        </p:spPr>
        <p:txBody>
          <a:bodyPr wrap="square">
            <a:spAutoFit/>
          </a:bodyPr>
          <a:lstStyle/>
          <a:p>
            <a:pPr algn="just"/>
            <a:r>
              <a:rPr lang="it-IT" sz="3200" dirty="0">
                <a:latin typeface="Calibri" pitchFamily="34" charset="0"/>
              </a:rPr>
              <a:t>Il modello utilizzato per l’individuazione del potenziale idroelettrico all’interno dei bacini studio è VAPIDRO-ASTE realizzato dal RSE grazie al finanziamento del Fondo di Ricerca per il Sistema Elettrico nell’ambito dell’Accordo di Programma tra RSE e il Ministero dello Sviluppo Economico - D.G.E.R.M., stipulato in data 29 luglio 2009, in ottemperanza del DL del 19 marzo 2009.</a:t>
            </a:r>
          </a:p>
        </p:txBody>
      </p:sp>
    </p:spTree>
    <p:extLst>
      <p:ext uri="{BB962C8B-B14F-4D97-AF65-F5344CB8AC3E}">
        <p14:creationId xmlns:p14="http://schemas.microsoft.com/office/powerpoint/2010/main" val="3583695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39763" y="173900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smtClean="0">
                <a:solidFill>
                  <a:schemeClr val="tx2">
                    <a:lumMod val="50000"/>
                  </a:schemeClr>
                </a:solidFill>
                <a:effectLst>
                  <a:outerShdw blurRad="38100" dist="38100" dir="2700000" algn="tl">
                    <a:srgbClr val="000000">
                      <a:alpha val="43137"/>
                    </a:srgbClr>
                  </a:outerShdw>
                </a:effectLst>
              </a:rPr>
              <a:t>Applicazione della </a:t>
            </a:r>
            <a:r>
              <a:rPr lang="it-IT" sz="4400" dirty="0">
                <a:solidFill>
                  <a:schemeClr val="tx2">
                    <a:lumMod val="50000"/>
                  </a:schemeClr>
                </a:solidFill>
                <a:effectLst>
                  <a:outerShdw blurRad="38100" dist="38100" dir="2700000" algn="tl">
                    <a:srgbClr val="000000">
                      <a:alpha val="43137"/>
                    </a:srgbClr>
                  </a:outerShdw>
                </a:effectLst>
              </a:rPr>
              <a:t>metodologia</a:t>
            </a: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ttangolo 7"/>
          <p:cNvSpPr/>
          <p:nvPr/>
        </p:nvSpPr>
        <p:spPr>
          <a:xfrm>
            <a:off x="1200150" y="2612464"/>
            <a:ext cx="3684851" cy="5478423"/>
          </a:xfrm>
          <a:prstGeom prst="rect">
            <a:avLst/>
          </a:prstGeom>
        </p:spPr>
        <p:txBody>
          <a:bodyPr wrap="square">
            <a:spAutoFit/>
          </a:bodyPr>
          <a:lstStyle/>
          <a:p>
            <a:r>
              <a:rPr lang="it-IT" dirty="0">
                <a:latin typeface="Calibri" pitchFamily="34" charset="0"/>
              </a:rPr>
              <a:t>I bacini idrografici oggetto di studio sono:</a:t>
            </a:r>
          </a:p>
          <a:p>
            <a:pPr marL="342900" lvl="0" indent="-342900">
              <a:buFont typeface="+mj-lt"/>
              <a:buAutoNum type="arabicPeriod"/>
            </a:pPr>
            <a:r>
              <a:rPr lang="it-IT" dirty="0">
                <a:latin typeface="Calibri" pitchFamily="34" charset="0"/>
              </a:rPr>
              <a:t>Torrente </a:t>
            </a:r>
            <a:r>
              <a:rPr lang="it-IT" dirty="0" err="1">
                <a:latin typeface="Calibri" pitchFamily="34" charset="0"/>
              </a:rPr>
              <a:t>Lys</a:t>
            </a:r>
            <a:r>
              <a:rPr lang="it-IT" dirty="0">
                <a:latin typeface="Calibri" pitchFamily="34" charset="0"/>
              </a:rPr>
              <a:t>, </a:t>
            </a:r>
            <a:r>
              <a:rPr lang="it-IT" dirty="0" smtClean="0">
                <a:latin typeface="Calibri" pitchFamily="34" charset="0"/>
              </a:rPr>
              <a:t>estensione considerevole del bacino ed elevato </a:t>
            </a:r>
            <a:r>
              <a:rPr lang="it-IT" dirty="0">
                <a:latin typeface="Calibri" pitchFamily="34" charset="0"/>
              </a:rPr>
              <a:t>utilizzo della </a:t>
            </a:r>
            <a:r>
              <a:rPr lang="it-IT" dirty="0" smtClean="0">
                <a:latin typeface="Calibri" pitchFamily="34" charset="0"/>
              </a:rPr>
              <a:t>risorsa;</a:t>
            </a:r>
            <a:endParaRPr lang="it-IT" dirty="0">
              <a:latin typeface="Calibri" pitchFamily="34" charset="0"/>
            </a:endParaRPr>
          </a:p>
          <a:p>
            <a:pPr marL="342900" lvl="0" indent="-342900">
              <a:buFont typeface="+mj-lt"/>
              <a:buAutoNum type="arabicPeriod"/>
            </a:pPr>
            <a:r>
              <a:rPr lang="it-IT" dirty="0">
                <a:latin typeface="Calibri" pitchFamily="34" charset="0"/>
              </a:rPr>
              <a:t>Torrente Saint </a:t>
            </a:r>
            <a:r>
              <a:rPr lang="it-IT" dirty="0" err="1" smtClean="0">
                <a:latin typeface="Calibri" pitchFamily="34" charset="0"/>
              </a:rPr>
              <a:t>Barthélemy</a:t>
            </a:r>
            <a:r>
              <a:rPr lang="it-IT" dirty="0" smtClean="0">
                <a:latin typeface="Calibri" pitchFamily="34" charset="0"/>
              </a:rPr>
              <a:t>, elevato </a:t>
            </a:r>
            <a:r>
              <a:rPr lang="it-IT" dirty="0">
                <a:latin typeface="Calibri" pitchFamily="34" charset="0"/>
              </a:rPr>
              <a:t>utilizzo della risorsa </a:t>
            </a:r>
            <a:r>
              <a:rPr lang="it-IT" dirty="0" smtClean="0">
                <a:latin typeface="Calibri" pitchFamily="34" charset="0"/>
              </a:rPr>
              <a:t>idrica per usi non idroelettrici;</a:t>
            </a:r>
            <a:endParaRPr lang="it-IT" dirty="0">
              <a:latin typeface="Calibri" pitchFamily="34" charset="0"/>
            </a:endParaRPr>
          </a:p>
          <a:p>
            <a:pPr marL="342900" lvl="0" indent="-342900">
              <a:buFont typeface="+mj-lt"/>
              <a:buAutoNum type="arabicPeriod"/>
            </a:pPr>
            <a:r>
              <a:rPr lang="it-IT" dirty="0">
                <a:latin typeface="Calibri" pitchFamily="34" charset="0"/>
              </a:rPr>
              <a:t>Torrente Ayasse, </a:t>
            </a:r>
            <a:r>
              <a:rPr lang="it-IT" dirty="0" smtClean="0">
                <a:latin typeface="Calibri" pitchFamily="34" charset="0"/>
              </a:rPr>
              <a:t>scarso utilizzo </a:t>
            </a:r>
            <a:r>
              <a:rPr lang="it-IT" dirty="0">
                <a:latin typeface="Calibri" pitchFamily="34" charset="0"/>
              </a:rPr>
              <a:t>della risorsa </a:t>
            </a:r>
            <a:r>
              <a:rPr lang="it-IT" dirty="0" smtClean="0">
                <a:latin typeface="Calibri" pitchFamily="34" charset="0"/>
              </a:rPr>
              <a:t>idrica.</a:t>
            </a:r>
            <a:endParaRPr lang="it-IT" dirty="0">
              <a:latin typeface="Calibri" pitchFamily="34" charset="0"/>
            </a:endParaRPr>
          </a:p>
        </p:txBody>
      </p:sp>
      <p:pic>
        <p:nvPicPr>
          <p:cNvPr id="9" name="Immagine 8" descr="HD-WD:Renerfor:06-Relazioni:Carte_relazione:Aste_esame.jpg"/>
          <p:cNvPicPr/>
          <p:nvPr/>
        </p:nvPicPr>
        <p:blipFill rotWithShape="1">
          <a:blip r:embed="rId2" cstate="print">
            <a:extLst>
              <a:ext uri="{BEBA8EAE-BF5A-486C-A8C5-ECC9F3942E4B}">
                <a14:imgProps xmlns:a14="http://schemas.microsoft.com/office/drawing/2010/main">
                  <a14:imgLayer r:embed="rId3">
                    <a14:imgEffect>
                      <a14:colorTemperature colorTemp="6625"/>
                    </a14:imgEffect>
                    <a14:imgEffect>
                      <a14:saturation sat="400000"/>
                    </a14:imgEffect>
                    <a14:imgEffect>
                      <a14:brightnessContrast bright="1000" contrast="-44000"/>
                    </a14:imgEffect>
                  </a14:imgLayer>
                </a14:imgProps>
              </a:ext>
              <a:ext uri="{28A0092B-C50C-407E-A947-70E740481C1C}">
                <a14:useLocalDpi xmlns:a14="http://schemas.microsoft.com/office/drawing/2010/main"/>
              </a:ext>
            </a:extLst>
          </a:blip>
          <a:srcRect/>
          <a:stretch/>
        </p:blipFill>
        <p:spPr bwMode="auto">
          <a:xfrm>
            <a:off x="4885001" y="2914650"/>
            <a:ext cx="6659299" cy="4800600"/>
          </a:xfrm>
          <a:prstGeom prst="roundRect">
            <a:avLst>
              <a:gd name="adj" fmla="val 8594"/>
            </a:avLst>
          </a:prstGeom>
          <a:solidFill>
            <a:srgbClr val="FFFFFF">
              <a:shade val="85000"/>
            </a:srgbClr>
          </a:solidFill>
          <a:ln>
            <a:noFill/>
          </a:ln>
          <a:effectLst>
            <a:reflection blurRad="12700" endPos="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48156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81051" y="8899525"/>
            <a:ext cx="11260138" cy="511175"/>
          </a:xfrm>
        </p:spPr>
        <p:txBody>
          <a:bodyPr/>
          <a:lstStyle/>
          <a:p>
            <a:pPr>
              <a:defRPr/>
            </a:pPr>
            <a:r>
              <a:rPr lang="it-IT" dirty="0" err="1" smtClean="0"/>
              <a:t>Renerfor</a:t>
            </a:r>
            <a:r>
              <a:rPr lang="it-IT" dirty="0" smtClean="0"/>
              <a:t> Valle d'Aosta - Conferenza finale 9 maggio 2013</a:t>
            </a:r>
            <a:endParaRPr lang="it-IT" dirty="0"/>
          </a:p>
        </p:txBody>
      </p:sp>
      <p:sp>
        <p:nvSpPr>
          <p:cNvPr id="6" name="Segnaposto contenuto 2"/>
          <p:cNvSpPr txBox="1">
            <a:spLocks/>
          </p:cNvSpPr>
          <p:nvPr/>
        </p:nvSpPr>
        <p:spPr bwMode="auto">
          <a:xfrm>
            <a:off x="639763" y="1739002"/>
            <a:ext cx="11522075" cy="857250"/>
          </a:xfrm>
          <a:prstGeom prst="rect">
            <a:avLst/>
          </a:prstGeom>
          <a:noFill/>
          <a:ln w="9525">
            <a:noFill/>
            <a:miter lim="800000"/>
            <a:headEnd/>
            <a:tailEnd/>
          </a:ln>
        </p:spPr>
        <p:txBody>
          <a:bodyPr vert="horz" wrap="square" lIns="128001" tIns="64001" rIns="128001" bIns="64001" numCol="1" anchor="t" anchorCtr="0" compatLnSpc="1">
            <a:prstTxWarp prst="textNoShape">
              <a:avLst/>
            </a:prstTxWarp>
            <a:normAutofit/>
          </a:bodyPr>
          <a:lstStyle>
            <a:lvl1pPr marL="479425" indent="-479425" algn="l" defTabSz="639763"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398463" algn="l" defTabSz="639763"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8613" indent="-319088" algn="l" defTabSz="63976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defTabSz="6397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017" indent="-320002" algn="l" defTabSz="640003" rtl="0" eaLnBrk="1" latinLnBrk="0" hangingPunct="1">
              <a:spcBef>
                <a:spcPct val="20000"/>
              </a:spcBef>
              <a:buFont typeface="Arial"/>
              <a:buChar char="•"/>
              <a:defRPr sz="2800" kern="1200">
                <a:solidFill>
                  <a:schemeClr val="tx1"/>
                </a:solidFill>
                <a:latin typeface="+mn-lt"/>
                <a:ea typeface="+mn-ea"/>
                <a:cs typeface="+mn-cs"/>
              </a:defRPr>
            </a:lvl6pPr>
            <a:lvl7pPr marL="4160020" indent="-320002" algn="l" defTabSz="640003" rtl="0" eaLnBrk="1" latinLnBrk="0" hangingPunct="1">
              <a:spcBef>
                <a:spcPct val="20000"/>
              </a:spcBef>
              <a:buFont typeface="Arial"/>
              <a:buChar char="•"/>
              <a:defRPr sz="2800" kern="1200">
                <a:solidFill>
                  <a:schemeClr val="tx1"/>
                </a:solidFill>
                <a:latin typeface="+mn-lt"/>
                <a:ea typeface="+mn-ea"/>
                <a:cs typeface="+mn-cs"/>
              </a:defRPr>
            </a:lvl7pPr>
            <a:lvl8pPr marL="4800025" indent="-320002" algn="l" defTabSz="640003" rtl="0" eaLnBrk="1" latinLnBrk="0" hangingPunct="1">
              <a:spcBef>
                <a:spcPct val="20000"/>
              </a:spcBef>
              <a:buFont typeface="Arial"/>
              <a:buChar char="•"/>
              <a:defRPr sz="2800" kern="1200">
                <a:solidFill>
                  <a:schemeClr val="tx1"/>
                </a:solidFill>
                <a:latin typeface="+mn-lt"/>
                <a:ea typeface="+mn-ea"/>
                <a:cs typeface="+mn-cs"/>
              </a:defRPr>
            </a:lvl8pPr>
            <a:lvl9pPr marL="5440028" indent="-320002" algn="l" defTabSz="640003" rtl="0" eaLnBrk="1" latinLnBrk="0" hangingPunct="1">
              <a:spcBef>
                <a:spcPct val="20000"/>
              </a:spcBef>
              <a:buFont typeface="Arial"/>
              <a:buChar char="•"/>
              <a:defRPr sz="2800" kern="1200">
                <a:solidFill>
                  <a:schemeClr val="tx1"/>
                </a:solidFill>
                <a:latin typeface="+mn-lt"/>
                <a:ea typeface="+mn-ea"/>
                <a:cs typeface="+mn-cs"/>
              </a:defRPr>
            </a:lvl9pPr>
          </a:lstStyle>
          <a:p>
            <a:pPr algn="ctr" eaLnBrk="1" hangingPunct="1">
              <a:lnSpc>
                <a:spcPct val="90000"/>
              </a:lnSpc>
              <a:buNone/>
            </a:pPr>
            <a:r>
              <a:rPr lang="it-IT" sz="4400" dirty="0">
                <a:solidFill>
                  <a:schemeClr val="tx2">
                    <a:lumMod val="50000"/>
                  </a:schemeClr>
                </a:solidFill>
                <a:effectLst>
                  <a:outerShdw blurRad="38100" dist="38100" dir="2700000" algn="tl">
                    <a:srgbClr val="000000">
                      <a:alpha val="43137"/>
                    </a:srgbClr>
                  </a:outerShdw>
                </a:effectLst>
              </a:rPr>
              <a:t>Applicazione </a:t>
            </a:r>
            <a:r>
              <a:rPr lang="it-IT" sz="4400" dirty="0" smtClean="0">
                <a:solidFill>
                  <a:schemeClr val="tx2">
                    <a:lumMod val="50000"/>
                  </a:schemeClr>
                </a:solidFill>
                <a:effectLst>
                  <a:outerShdw blurRad="38100" dist="38100" dir="2700000" algn="tl">
                    <a:srgbClr val="000000">
                      <a:alpha val="43137"/>
                    </a:srgbClr>
                  </a:outerShdw>
                </a:effectLst>
              </a:rPr>
              <a:t>della metodologia</a:t>
            </a:r>
            <a:endParaRPr lang="it-IT" dirty="0" smtClean="0"/>
          </a:p>
        </p:txBody>
      </p:sp>
      <p:sp>
        <p:nvSpPr>
          <p:cNvPr id="7" name="Titolo 1"/>
          <p:cNvSpPr>
            <a:spLocks noGrp="1"/>
          </p:cNvSpPr>
          <p:nvPr>
            <p:ph type="title"/>
          </p:nvPr>
        </p:nvSpPr>
        <p:spPr>
          <a:xfrm>
            <a:off x="415397" y="304800"/>
            <a:ext cx="12064470" cy="1300852"/>
          </a:xfrm>
        </p:spPr>
        <p:txBody>
          <a:bodyPr/>
          <a:lstStyle/>
          <a:p>
            <a:pPr>
              <a:lnSpc>
                <a:spcPct val="80000"/>
              </a:lnSpc>
              <a:spcBef>
                <a:spcPct val="20000"/>
              </a:spcBef>
            </a:pPr>
            <a:r>
              <a:rPr lang="it-IT" sz="2400" b="1" dirty="0">
                <a:latin typeface="Calibri" pitchFamily="34" charset="0"/>
              </a:rPr>
              <a:t>Linee guida per la realizzazione di derivazioni di acqua pubblica </a:t>
            </a:r>
            <a:r>
              <a:rPr lang="it-IT" sz="2400" b="1" dirty="0" smtClean="0">
                <a:latin typeface="Calibri" pitchFamily="34" charset="0"/>
              </a:rPr>
              <a:t/>
            </a:r>
            <a:br>
              <a:rPr lang="it-IT" sz="2400" b="1" dirty="0" smtClean="0">
                <a:latin typeface="Calibri" pitchFamily="34" charset="0"/>
              </a:rPr>
            </a:br>
            <a:r>
              <a:rPr lang="it-IT" sz="2400" b="1" dirty="0" smtClean="0">
                <a:latin typeface="Calibri" pitchFamily="34" charset="0"/>
              </a:rPr>
              <a:t>a </a:t>
            </a:r>
            <a:r>
              <a:rPr lang="it-IT" sz="2400" b="1" dirty="0">
                <a:latin typeface="Calibri" pitchFamily="34" charset="0"/>
              </a:rPr>
              <a:t>scopo idroelettrico in Valle </a:t>
            </a:r>
            <a:r>
              <a:rPr lang="it-IT" sz="2400" b="1" dirty="0" smtClean="0">
                <a:latin typeface="Calibri" pitchFamily="34" charset="0"/>
              </a:rPr>
              <a:t>D’Aosta</a:t>
            </a:r>
            <a:br>
              <a:rPr lang="it-IT" sz="2400" b="1" dirty="0" smtClean="0">
                <a:latin typeface="Calibri" pitchFamily="34" charset="0"/>
              </a:rPr>
            </a:br>
            <a:r>
              <a:rPr lang="it-IT" sz="2000" b="1" dirty="0">
                <a:latin typeface="Calibri" pitchFamily="34" charset="0"/>
              </a:rPr>
              <a:t>Individuazione dei siti con potenzialità </a:t>
            </a:r>
            <a:r>
              <a:rPr lang="it-IT" sz="2000" b="1" dirty="0" smtClean="0">
                <a:latin typeface="Calibri" pitchFamily="34" charset="0"/>
              </a:rPr>
              <a:t>per </a:t>
            </a:r>
            <a:r>
              <a:rPr lang="it-IT" sz="2000" b="1" dirty="0">
                <a:latin typeface="Calibri" pitchFamily="34" charset="0"/>
              </a:rPr>
              <a:t>lo sviluppo </a:t>
            </a:r>
            <a:r>
              <a:rPr lang="it-IT" sz="2000" b="1" dirty="0" smtClean="0">
                <a:latin typeface="Calibri" pitchFamily="34" charset="0"/>
              </a:rPr>
              <a:t/>
            </a:r>
            <a:br>
              <a:rPr lang="it-IT" sz="2000" b="1" dirty="0" smtClean="0">
                <a:latin typeface="Calibri" pitchFamily="34" charset="0"/>
              </a:rPr>
            </a:br>
            <a:r>
              <a:rPr lang="it-IT" sz="2000" b="1" dirty="0" smtClean="0">
                <a:latin typeface="Calibri" pitchFamily="34" charset="0"/>
              </a:rPr>
              <a:t>di </a:t>
            </a:r>
            <a:r>
              <a:rPr lang="it-IT" sz="2000" b="1" dirty="0">
                <a:latin typeface="Calibri" pitchFamily="34" charset="0"/>
              </a:rPr>
              <a:t>impianti </a:t>
            </a:r>
            <a:r>
              <a:rPr lang="it-IT" sz="2000" b="1" dirty="0" smtClean="0">
                <a:latin typeface="Calibri" pitchFamily="34" charset="0"/>
              </a:rPr>
              <a:t>idroelettrici</a:t>
            </a:r>
            <a:endParaRPr lang="it-IT" sz="2400" b="1" dirty="0">
              <a:latin typeface="Calibri" pitchFamily="34" charset="0"/>
            </a:endParaRPr>
          </a:p>
        </p:txBody>
      </p:sp>
      <p:cxnSp>
        <p:nvCxnSpPr>
          <p:cNvPr id="15" name="Connettore 1 14"/>
          <p:cNvCxnSpPr/>
          <p:nvPr/>
        </p:nvCxnSpPr>
        <p:spPr>
          <a:xfrm>
            <a:off x="3200400" y="1503485"/>
            <a:ext cx="6435969"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ttangolo 9"/>
          <p:cNvSpPr/>
          <p:nvPr/>
        </p:nvSpPr>
        <p:spPr>
          <a:xfrm>
            <a:off x="781051" y="2234302"/>
            <a:ext cx="11125199" cy="3416320"/>
          </a:xfrm>
          <a:prstGeom prst="rect">
            <a:avLst/>
          </a:prstGeom>
        </p:spPr>
        <p:txBody>
          <a:bodyPr wrap="square">
            <a:spAutoFit/>
          </a:bodyPr>
          <a:lstStyle/>
          <a:p>
            <a:r>
              <a:rPr lang="it-IT" sz="2400" i="1" u="sng" dirty="0" smtClean="0">
                <a:latin typeface="+mn-lt"/>
              </a:rPr>
              <a:t>Ipotesi iniziali:</a:t>
            </a:r>
            <a:endParaRPr lang="it-IT" sz="2400" i="1" u="sng" dirty="0">
              <a:latin typeface="+mn-lt"/>
            </a:endParaRPr>
          </a:p>
          <a:p>
            <a:pPr marL="342900" lvl="0" indent="-342900">
              <a:buFont typeface="+mj-lt"/>
              <a:buAutoNum type="arabicPeriod"/>
            </a:pPr>
            <a:r>
              <a:rPr lang="it-IT" sz="2400" dirty="0">
                <a:latin typeface="+mn-lt"/>
              </a:rPr>
              <a:t>le portate naturali in alveo sono state determinate mediante le formulazioni proposte dalla Regione Autonoma Valle d’Aosta, riportate all’interno del PTA, e, quando possibile, mediante gli annali storici delle stazioni idrometriche presenti lungo il corso d’acqua;</a:t>
            </a:r>
          </a:p>
          <a:p>
            <a:pPr marL="342900" lvl="0" indent="-342900">
              <a:buFont typeface="+mj-lt"/>
              <a:buAutoNum type="arabicPeriod"/>
            </a:pPr>
            <a:r>
              <a:rPr lang="it-IT" sz="2400" dirty="0">
                <a:latin typeface="+mn-lt"/>
              </a:rPr>
              <a:t>Le portate di minimo deflusso vitale, inserite nelle varie simulazioni all’interno del modello numerico, sono state considerate costanti al variare delle stagioni e pari al 10% della portata naturale in alveo. Tale ipotesi si è resa necessaria a causa di una limitazione del modello utilizzato.</a:t>
            </a:r>
          </a:p>
        </p:txBody>
      </p:sp>
      <p:sp>
        <p:nvSpPr>
          <p:cNvPr id="11" name="Rettangolo 10"/>
          <p:cNvSpPr/>
          <p:nvPr/>
        </p:nvSpPr>
        <p:spPr>
          <a:xfrm>
            <a:off x="781051" y="5624906"/>
            <a:ext cx="11260137" cy="3416320"/>
          </a:xfrm>
          <a:prstGeom prst="rect">
            <a:avLst/>
          </a:prstGeom>
        </p:spPr>
        <p:txBody>
          <a:bodyPr wrap="square">
            <a:spAutoFit/>
          </a:bodyPr>
          <a:lstStyle/>
          <a:p>
            <a:r>
              <a:rPr lang="it-IT" sz="2400" i="1" u="sng" dirty="0" smtClean="0">
                <a:latin typeface="+mn-lt"/>
              </a:rPr>
              <a:t>Per ogni bacino si sono create due </a:t>
            </a:r>
            <a:r>
              <a:rPr lang="it-IT" sz="2400" i="1" u="sng" dirty="0" err="1" smtClean="0">
                <a:latin typeface="+mn-lt"/>
              </a:rPr>
              <a:t>sottomodelli</a:t>
            </a:r>
            <a:r>
              <a:rPr lang="it-IT" sz="2400" i="1" u="sng" dirty="0" smtClean="0">
                <a:latin typeface="+mn-lt"/>
              </a:rPr>
              <a:t>:</a:t>
            </a:r>
            <a:endParaRPr lang="it-IT" sz="2400" i="1" u="sng" dirty="0">
              <a:latin typeface="+mn-lt"/>
            </a:endParaRPr>
          </a:p>
          <a:p>
            <a:pPr marL="342900" lvl="0" indent="-342900">
              <a:buFont typeface="+mj-lt"/>
              <a:buAutoNum type="arabicPeriod"/>
            </a:pPr>
            <a:r>
              <a:rPr lang="it-IT" sz="2400" dirty="0">
                <a:latin typeface="+mn-lt"/>
              </a:rPr>
              <a:t>il primo modello denominato “Massimo potenziale idroelettrico”, individua i siti migliori lungo l’asta torrentizia considerando esclusivamente le portate naturali in alveo escludendo i prelievi idrici esistenti e i possibili vincoli ambientali e territoriali presenti;</a:t>
            </a:r>
          </a:p>
          <a:p>
            <a:pPr marL="342900" lvl="0" indent="-342900">
              <a:buFont typeface="+mj-lt"/>
              <a:buAutoNum type="arabicPeriod"/>
            </a:pPr>
            <a:r>
              <a:rPr lang="it-IT" sz="2400" dirty="0">
                <a:latin typeface="+mn-lt"/>
              </a:rPr>
              <a:t>il secondo modello, denominato “Potenziale residuo”, individua i siti tenendo conto di tutti i prelievi esistenti e dei possibili vincoli presenti. I vincoli ambientali e territoriali considerati sono: vincolo paesaggistico, vincolo aree protette, vincolo parchi nazionali, vincolo ittiofauna e vincolo archeologico.</a:t>
            </a:r>
          </a:p>
        </p:txBody>
      </p:sp>
    </p:spTree>
    <p:extLst>
      <p:ext uri="{BB962C8B-B14F-4D97-AF65-F5344CB8AC3E}">
        <p14:creationId xmlns:p14="http://schemas.microsoft.com/office/powerpoint/2010/main" val="33322926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4389</TotalTime>
  <Words>1302</Words>
  <Application>Microsoft Office PowerPoint</Application>
  <PresentationFormat>Formato A3 (297x420 mm)</PresentationFormat>
  <Paragraphs>145</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Progetto strategico n.III Renerfor</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Linee guida per la realizzazione di derivazioni di acqua pubblica  a scopo idroelettrico in Valle D’Aosta Individuazione dei siti con potenzialità per lo sviluppo  di impianti idroelettrici</vt:lpstr>
      <vt:lpstr>Presentazione standard di PowerPoint</vt:lpstr>
    </vt:vector>
  </TitlesOfParts>
  <Company>Ing. Roger Tonetti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strategico n.III Renerfor</dc:title>
  <dc:creator>Roger Tonetti</dc:creator>
  <cp:lastModifiedBy>Eliana ARLETTI</cp:lastModifiedBy>
  <cp:revision>313</cp:revision>
  <dcterms:created xsi:type="dcterms:W3CDTF">2012-03-05T15:48:51Z</dcterms:created>
  <dcterms:modified xsi:type="dcterms:W3CDTF">2013-05-03T09:19:14Z</dcterms:modified>
</cp:coreProperties>
</file>